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406" r:id="rId6"/>
    <p:sldId id="272" r:id="rId7"/>
    <p:sldId id="286" r:id="rId8"/>
    <p:sldId id="293" r:id="rId9"/>
    <p:sldId id="287" r:id="rId10"/>
    <p:sldId id="290" r:id="rId11"/>
    <p:sldId id="289" r:id="rId12"/>
    <p:sldId id="291" r:id="rId13"/>
    <p:sldId id="294" r:id="rId14"/>
    <p:sldId id="295" r:id="rId15"/>
    <p:sldId id="296" r:id="rId16"/>
    <p:sldId id="298" r:id="rId17"/>
    <p:sldId id="297" r:id="rId18"/>
    <p:sldId id="299" r:id="rId19"/>
    <p:sldId id="302" r:id="rId20"/>
    <p:sldId id="303" r:id="rId21"/>
    <p:sldId id="304" r:id="rId22"/>
    <p:sldId id="305" r:id="rId23"/>
    <p:sldId id="407" r:id="rId24"/>
    <p:sldId id="408" r:id="rId25"/>
    <p:sldId id="410" r:id="rId26"/>
    <p:sldId id="267" r:id="rId27"/>
    <p:sldId id="277" r:id="rId28"/>
    <p:sldId id="25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07531-6E0D-487A-B292-09206D4D3700}" v="1" dt="2025-05-08T11:23:37.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86463" autoAdjust="0"/>
  </p:normalViewPr>
  <p:slideViewPr>
    <p:cSldViewPr snapToGrid="0">
      <p:cViewPr varScale="1">
        <p:scale>
          <a:sx n="64" d="100"/>
          <a:sy n="64" d="100"/>
        </p:scale>
        <p:origin x="8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24"/>
    </p:cViewPr>
  </p:sorterViewPr>
  <p:notesViewPr>
    <p:cSldViewPr snapToGrid="0">
      <p:cViewPr varScale="1">
        <p:scale>
          <a:sx n="48" d="100"/>
          <a:sy n="48" d="100"/>
        </p:scale>
        <p:origin x="273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6T23:41:43.06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1 350,'4156'0,"-4110"6,55 31,39 6,952-37,-529-15,592 9,-1133-6,1-3,-1-4,-1 1,1-6,36-47,16-9,13-24,-67 71,0 5,0 1,0 2,1 4,28-10,-13 19,-4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D94993-336E-4449-87F7-E5B567E39011}" type="datetimeFigureOut">
              <a:rPr lang="en-US" smtClean="0"/>
              <a:t>5/12/2025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a:p>
        </p:txBody>
      </p:sp>
    </p:spTree>
    <p:extLst>
      <p:ext uri="{BB962C8B-B14F-4D97-AF65-F5344CB8AC3E}">
        <p14:creationId xmlns:p14="http://schemas.microsoft.com/office/powerpoint/2010/main" val="237343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populates automatically from the figures in the APPROVED BUDGET and CUMULATIVE EXPENDITURES.  Grantees must be aware of the totals in this column, as the figure MUST NOT become negative.  Negative figures in this column will result in an email from me reminding of the fact that expenditure reports with negative figures cannot be paid and can cause delays in payment.</a:t>
            </a:r>
          </a:p>
          <a:p>
            <a:endParaRPr lang="en-US" dirty="0"/>
          </a:p>
          <a:p>
            <a:r>
              <a:rPr lang="en-US" dirty="0"/>
              <a:t>Grantees WILL NOT change the formulas in this column.  </a:t>
            </a:r>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253773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Directly below the budget table is the signature block.  Expenditure reports that are not signed and dated will be rejected.</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a:p>
        </p:txBody>
      </p:sp>
    </p:spTree>
    <p:extLst>
      <p:ext uri="{BB962C8B-B14F-4D97-AF65-F5344CB8AC3E}">
        <p14:creationId xmlns:p14="http://schemas.microsoft.com/office/powerpoint/2010/main" val="30926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of the expenditure report is a certification and a PDE use signatory block.  </a:t>
            </a:r>
          </a:p>
          <a:p>
            <a:r>
              <a:rPr lang="en-US" dirty="0"/>
              <a:t>It is preferred that all reports are uploaded.</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a:p>
        </p:txBody>
      </p:sp>
    </p:spTree>
    <p:extLst>
      <p:ext uri="{BB962C8B-B14F-4D97-AF65-F5344CB8AC3E}">
        <p14:creationId xmlns:p14="http://schemas.microsoft.com/office/powerpoint/2010/main" val="190362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sheet is the COVER SHEET.  The figures listed in the AMOUNT column are the totals that are listed in the ACTUAL EXPENDITURES column on the EXPENDITURE REPORT.  This is the sheet that will be sent in regardless of the reimbursement amount that your program is requesting. </a:t>
            </a:r>
          </a:p>
          <a:p>
            <a:endParaRPr lang="en-US" dirty="0"/>
          </a:p>
          <a:p>
            <a:r>
              <a:rPr lang="en-US" dirty="0"/>
              <a:t>This sheet is formatted so that all data that you change at the top will automatically populate on the other sheets.</a:t>
            </a:r>
          </a:p>
          <a:p>
            <a:endParaRPr lang="en-US" dirty="0"/>
          </a:p>
          <a:p>
            <a:r>
              <a:rPr lang="en-US" sz="1800" dirty="0">
                <a:latin typeface="Calibri" panose="020F0502020204030204" pitchFamily="34" charset="0"/>
                <a:ea typeface="Calibri" panose="020F0502020204030204" pitchFamily="34" charset="0"/>
              </a:rPr>
              <a:t>When using the excel templates, please take note of the following:</a:t>
            </a:r>
          </a:p>
          <a:p>
            <a:r>
              <a:rPr lang="en-US" sz="1800" dirty="0">
                <a:latin typeface="Calibri" panose="020F0502020204030204" pitchFamily="34" charset="0"/>
                <a:ea typeface="Calibri" panose="020F0502020204030204" pitchFamily="34" charset="0"/>
              </a:rPr>
              <a:t> </a:t>
            </a:r>
          </a:p>
          <a:p>
            <a:pPr marL="349415" indent="-349415">
              <a:buFont typeface="+mj-lt"/>
              <a:buAutoNum type="arabicPeriod"/>
              <a:tabLst>
                <a:tab pos="465887" algn="l"/>
              </a:tabLst>
            </a:pPr>
            <a:r>
              <a:rPr lang="en-US" sz="1800" dirty="0">
                <a:latin typeface="Calibri" panose="020F0502020204030204" pitchFamily="34" charset="0"/>
                <a:ea typeface="Times New Roman" panose="02020603050405020304" pitchFamily="18" charset="0"/>
              </a:rPr>
              <a:t>The layout should be </a:t>
            </a:r>
            <a:r>
              <a:rPr lang="en-US" sz="1800" b="1" dirty="0">
                <a:latin typeface="Calibri" panose="020F0502020204030204" pitchFamily="34" charset="0"/>
                <a:ea typeface="Times New Roman" panose="02020603050405020304" pitchFamily="18" charset="0"/>
              </a:rPr>
              <a:t>portrait</a:t>
            </a:r>
            <a:r>
              <a:rPr lang="en-US" sz="1800" dirty="0">
                <a:latin typeface="Calibri" panose="020F0502020204030204" pitchFamily="34" charset="0"/>
                <a:ea typeface="Times New Roman" panose="02020603050405020304" pitchFamily="18" charset="0"/>
              </a:rPr>
              <a:t>, not landscape.</a:t>
            </a:r>
          </a:p>
          <a:p>
            <a:pPr marL="349415" indent="-349415" defTabSz="931774">
              <a:buFont typeface="+mj-lt"/>
              <a:buAutoNum type="arabicPeriod"/>
              <a:tabLst>
                <a:tab pos="465887" algn="l"/>
              </a:tabLst>
              <a:defRPr/>
            </a:pPr>
            <a:r>
              <a:rPr lang="en-US" sz="1800" dirty="0">
                <a:latin typeface="Calibri" panose="020F0502020204030204" pitchFamily="34" charset="0"/>
                <a:ea typeface="Times New Roman" panose="02020603050405020304" pitchFamily="18" charset="0"/>
              </a:rPr>
              <a:t>Do not change the cell sizes; it is recommended that you hide unused cells. </a:t>
            </a:r>
          </a:p>
          <a:p>
            <a:pPr marL="349415" indent="-349415" defTabSz="931774">
              <a:buFont typeface="+mj-lt"/>
              <a:buAutoNum type="arabicPeriod"/>
              <a:tabLst>
                <a:tab pos="465887" algn="l"/>
              </a:tabLst>
              <a:defRPr/>
            </a:pPr>
            <a:r>
              <a:rPr lang="en-US" sz="1800" dirty="0">
                <a:latin typeface="Calibri" panose="020F0502020204030204" pitchFamily="34" charset="0"/>
                <a:ea typeface="Times New Roman" panose="02020603050405020304" pitchFamily="18" charset="0"/>
              </a:rPr>
              <a:t>Files must be uploaded as one single document. Please do not submit multiple PDFs to the FTP system.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4061702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BREAKDOWN SHEETS will have the items above on them.  Only those breakdown sheets that have totals for the month are necessary to turn in; HOWEVER, grantees will submit a COVER SHEET each month regardless of the amount being requested. </a:t>
            </a:r>
          </a:p>
        </p:txBody>
      </p:sp>
      <p:sp>
        <p:nvSpPr>
          <p:cNvPr id="4" name="Slide Number Placeholder 3"/>
          <p:cNvSpPr>
            <a:spLocks noGrp="1"/>
          </p:cNvSpPr>
          <p:nvPr>
            <p:ph type="sldNum" sz="quarter" idx="5"/>
          </p:nvPr>
        </p:nvSpPr>
        <p:spPr/>
        <p:txBody>
          <a:bodyPr/>
          <a:lstStyle/>
          <a:p>
            <a:fld id="{3C0DDAA2-1C43-4F84-BCB8-BB799C3B521C}" type="slidenum">
              <a:rPr lang="en-US" smtClean="0"/>
              <a:t>14</a:t>
            </a:fld>
            <a:endParaRPr lang="en-US"/>
          </a:p>
        </p:txBody>
      </p:sp>
    </p:spTree>
    <p:extLst>
      <p:ext uri="{BB962C8B-B14F-4D97-AF65-F5344CB8AC3E}">
        <p14:creationId xmlns:p14="http://schemas.microsoft.com/office/powerpoint/2010/main" val="265183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category 100 sheet lists ALL individuals that receive a salary or hourly wage from your program.  </a:t>
            </a:r>
          </a:p>
          <a:p>
            <a:endParaRPr lang="en-US" dirty="0"/>
          </a:p>
          <a:p>
            <a:r>
              <a:rPr lang="en-US" dirty="0"/>
              <a:t>Individuals on this sheet are full time, part time, or temporary employees of your program.  Each employee must have a name, title, rate, and hours worked.  This is compared against all category 100 entries on your program’s budget narrative and the supporting documents.</a:t>
            </a:r>
          </a:p>
          <a:p>
            <a:endParaRPr lang="en-US" dirty="0"/>
          </a:p>
          <a:p>
            <a:r>
              <a:rPr lang="en-US" dirty="0"/>
              <a:t>Acceptable supporting documents for this category would be </a:t>
            </a:r>
            <a:r>
              <a:rPr lang="en-US" b="1" u="sng" dirty="0"/>
              <a:t>one</a:t>
            </a:r>
            <a:r>
              <a:rPr lang="en-US" dirty="0"/>
              <a:t> of the following:</a:t>
            </a:r>
          </a:p>
          <a:p>
            <a:pPr marL="232943" indent="-232943">
              <a:buAutoNum type="arabicPeriod"/>
            </a:pPr>
            <a:r>
              <a:rPr lang="en-US" dirty="0"/>
              <a:t>Check stub</a:t>
            </a:r>
          </a:p>
          <a:p>
            <a:pPr marL="232943" indent="-232943">
              <a:buAutoNum type="arabicPeriod"/>
            </a:pPr>
            <a:r>
              <a:rPr lang="en-US" dirty="0"/>
              <a:t>Time clock print out</a:t>
            </a:r>
          </a:p>
          <a:p>
            <a:pPr marL="232943" indent="-232943">
              <a:buAutoNum type="arabicPeriod"/>
            </a:pPr>
            <a:r>
              <a:rPr lang="en-US" dirty="0"/>
              <a:t>Time sheets </a:t>
            </a:r>
          </a:p>
          <a:p>
            <a:endParaRPr lang="en-US" dirty="0"/>
          </a:p>
          <a:p>
            <a:r>
              <a:rPr lang="en-US" dirty="0"/>
              <a:t>Unless you are using the same supporting documents for categories 100 and 200, you will add the supporting documents after this breakdown sheet</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a:p>
        </p:txBody>
      </p:sp>
    </p:spTree>
    <p:extLst>
      <p:ext uri="{BB962C8B-B14F-4D97-AF65-F5344CB8AC3E}">
        <p14:creationId xmlns:p14="http://schemas.microsoft.com/office/powerpoint/2010/main" val="420710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SERVICES/CONTRACTORS (300) There are 3 breakdown sheets for this category. The use depends on the services and/or individual classification.</a:t>
            </a:r>
          </a:p>
          <a:p>
            <a:endParaRPr lang="en-US" dirty="0"/>
          </a:p>
          <a:p>
            <a:r>
              <a:rPr lang="en-US" dirty="0"/>
              <a:t>Regardless of which sheet is used, it must have an entry in the NAME or CONTRACTOR, TITLE or SERVICE DESCRIPTION, HOURLY RATE or FEE, and HOURS or SESSIONS.  The TOTAL AMOUNT column will calculate the amount; DO NOT CHANGE THE FORMULA.  Items on these sheets can include contracted employees, payments to a temporary service, specialized services, or external evaluators.  All supporting documentation should correspond to line items on the approved budget narrative.</a:t>
            </a:r>
          </a:p>
          <a:p>
            <a:endParaRPr lang="en-US" dirty="0"/>
          </a:p>
          <a:p>
            <a:r>
              <a:rPr lang="en-US" dirty="0"/>
              <a:t>Contracted Teachers:  21</a:t>
            </a:r>
            <a:r>
              <a:rPr lang="en-US" baseline="30000" dirty="0"/>
              <a:t>st</a:t>
            </a:r>
            <a:r>
              <a:rPr lang="en-US" dirty="0"/>
              <a:t> CCLC is aware that some grantees classify their instructors as contractors.  If you do not pay a third party for use of the teachers’ time, you will treat this breakdown sheet the same as the category 100 form.</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a:p>
        </p:txBody>
      </p:sp>
    </p:spTree>
    <p:extLst>
      <p:ext uri="{BB962C8B-B14F-4D97-AF65-F5344CB8AC3E}">
        <p14:creationId xmlns:p14="http://schemas.microsoft.com/office/powerpoint/2010/main" val="284809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PURCHASED PROPERTY SERVICES (400) must have an entry in the CONTRACTOR and SERVICE DESCRIPTION.  The TOTAL AMOUNT column will calculate the amount; DO NOT CHANGE THE FORMULA.  Items on this sheet can include Rent, Utilities, or Snow Removal.  There is no need to put in an address, as it is entered in the narrative and should be listed in any supporting documents sent. Note that this is for subgrantees that are renting a building to provide direct services to 21</a:t>
            </a:r>
            <a:r>
              <a:rPr lang="en-US" baseline="30000" dirty="0"/>
              <a:t>st</a:t>
            </a:r>
            <a:r>
              <a:rPr lang="en-US" dirty="0"/>
              <a:t> CCLC students.</a:t>
            </a:r>
          </a:p>
          <a:p>
            <a:endParaRPr lang="en-US" dirty="0"/>
          </a:p>
          <a:p>
            <a:r>
              <a:rPr lang="en-US" dirty="0"/>
              <a:t>All supporting documentation should correspond to a line item on the narrative.  If you are sending in multiple supporting documents, you will place one invoice per line – please do not combine invoice totals.</a:t>
            </a:r>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a:p>
        </p:txBody>
      </p:sp>
    </p:spTree>
    <p:extLst>
      <p:ext uri="{BB962C8B-B14F-4D97-AF65-F5344CB8AC3E}">
        <p14:creationId xmlns:p14="http://schemas.microsoft.com/office/powerpoint/2010/main" val="410624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PURCHASED SERVICES (500) must have an entry in the CONTRACTOR, SERVICE DESCRIPTION, RATE and UNITS WORKED.  The TOTAL AMOUNT column will calculate the amount; DO NOT CHANGE THE FORMULA.  </a:t>
            </a:r>
          </a:p>
          <a:p>
            <a:endParaRPr lang="en-US" dirty="0"/>
          </a:p>
          <a:p>
            <a:r>
              <a:rPr lang="en-US" dirty="0"/>
              <a:t>Items on this sheet are any and all travel expenses relating to conferences, communication costs such as cell service, land-lines, fax, cable, or internet, busses for regular or field trips, printing, or property insurance.</a:t>
            </a:r>
          </a:p>
          <a:p>
            <a:endParaRPr lang="en-US" dirty="0"/>
          </a:p>
          <a:p>
            <a:r>
              <a:rPr lang="en-US" dirty="0"/>
              <a:t>Units would be units of time or distance if they are applicable.  </a:t>
            </a:r>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a:p>
        </p:txBody>
      </p:sp>
    </p:spTree>
    <p:extLst>
      <p:ext uri="{BB962C8B-B14F-4D97-AF65-F5344CB8AC3E}">
        <p14:creationId xmlns:p14="http://schemas.microsoft.com/office/powerpoint/2010/main" val="39481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SUPPLIES (600) must have an entry in the VENDOR, the date on the receipt or the last 7 of the invoice number from Amazon, and a </a:t>
            </a:r>
            <a:r>
              <a:rPr lang="en-US" b="1" dirty="0"/>
              <a:t>brief </a:t>
            </a:r>
            <a:r>
              <a:rPr lang="en-US" dirty="0"/>
              <a:t>DESCRIPTION.  The TOTAL AMOUNT column will calculate the amount; DO NOT CHANGE THE FORMULA.  </a:t>
            </a:r>
          </a:p>
          <a:p>
            <a:endParaRPr lang="en-US" dirty="0"/>
          </a:p>
          <a:p>
            <a:r>
              <a:rPr lang="en-US" dirty="0"/>
              <a:t>Items on this sheet are any and all items that are purchased for the program that are under $1000 per single unit, including but not limited to books, postage, software licenses, office, school, or cleaning supplies, or student incentives under $25 per student. If you use general categories such as art or office supplies, please indicate on the breakdown sheet which category the item is listed under in the budget narrative. For example, if you request reimbursement for popsicle sticks for an art project, you would write art supplies in the brief description</a:t>
            </a:r>
            <a:r>
              <a:rPr lang="en-US"/>
              <a:t>. </a:t>
            </a:r>
            <a:endParaRPr lang="en-US" dirty="0"/>
          </a:p>
          <a:p>
            <a:endParaRPr lang="en-US" dirty="0"/>
          </a:p>
          <a:p>
            <a:r>
              <a:rPr lang="en-US" dirty="0"/>
              <a:t>You will fill out a line for each invoice or receipt that is sent in for supporting documentation.  The description should be short and state the purpose of the item purchased.  Ensure that all items requested for reimbursement are included in the budget narrative. If an item falls in a specific category, please indicate that on the breakdown sheet description.</a:t>
            </a:r>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a:p>
        </p:txBody>
      </p:sp>
    </p:spTree>
    <p:extLst>
      <p:ext uri="{BB962C8B-B14F-4D97-AF65-F5344CB8AC3E}">
        <p14:creationId xmlns:p14="http://schemas.microsoft.com/office/powerpoint/2010/main" val="310657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 of contact – Jenell</a:t>
            </a:r>
          </a:p>
          <a:p>
            <a:r>
              <a:rPr lang="en-US" dirty="0"/>
              <a:t>Secondary/back up contact – Maribel </a:t>
            </a:r>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a:p>
        </p:txBody>
      </p:sp>
    </p:spTree>
    <p:extLst>
      <p:ext uri="{BB962C8B-B14F-4D97-AF65-F5344CB8AC3E}">
        <p14:creationId xmlns:p14="http://schemas.microsoft.com/office/powerpoint/2010/main" val="303744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D7CCA-F879-BD71-20B2-2CFE5ECC7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433A7-FD05-3D08-68C4-1234892C4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17A13-7D06-8880-20A6-E3CF4ED10925}"/>
              </a:ext>
            </a:extLst>
          </p:cNvPr>
          <p:cNvSpPr>
            <a:spLocks noGrp="1"/>
          </p:cNvSpPr>
          <p:nvPr>
            <p:ph type="body" idx="1"/>
          </p:nvPr>
        </p:nvSpPr>
        <p:spPr/>
        <p:txBody>
          <a:bodyPr/>
          <a:lstStyle/>
          <a:p>
            <a:pPr algn="l"/>
            <a:r>
              <a:rPr lang="en-US" dirty="0"/>
              <a:t>Breakdown Sheet (900) is for indirect costs.</a:t>
            </a:r>
            <a:endParaRPr lang="en-US" sz="14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Calibri" panose="020F0502020204030204" pitchFamily="34" charset="0"/>
                <a:cs typeface="Calibri" panose="020F0502020204030204" pitchFamily="34" charset="0"/>
              </a:rPr>
              <a:t>Indirect costs represent the operating expenses that are not readily identified with a particular subgrant, contract, project function, or activity. Still, they are </a:t>
            </a:r>
            <a:r>
              <a:rPr lang="en-US" sz="1200" b="0" i="1" u="none" strike="noStrike" baseline="0" dirty="0">
                <a:solidFill>
                  <a:srgbClr val="000000"/>
                </a:solidFill>
                <a:latin typeface="Calibri" panose="020F0502020204030204" pitchFamily="34" charset="0"/>
                <a:cs typeface="Calibri" panose="020F0502020204030204" pitchFamily="34" charset="0"/>
              </a:rPr>
              <a:t>necessary </a:t>
            </a:r>
            <a:r>
              <a:rPr lang="en-US" sz="1200" b="0" i="0" u="none" strike="noStrike" baseline="0" dirty="0">
                <a:solidFill>
                  <a:srgbClr val="000000"/>
                </a:solidFill>
                <a:latin typeface="Calibri" panose="020F0502020204030204" pitchFamily="34" charset="0"/>
                <a:cs typeface="Calibri" panose="020F0502020204030204" pitchFamily="34" charset="0"/>
              </a:rPr>
              <a:t>for the general operation of an organization and the conduct of activities it performs. In theory, expenses like heat, electricity, accounting, and personnel might be charged directly if meters could record minutes in a cross-cutting manner; however, practical difficulties preclude such an approach. Therefore, cost allocation plans, or indirect cost rates, are used to distribute those costs to benefiting revenue sources. </a:t>
            </a:r>
          </a:p>
          <a:p>
            <a:endParaRPr lang="en-US" dirty="0">
              <a:solidFill>
                <a:srgbClr val="000000"/>
              </a:solidFill>
              <a:latin typeface="Calibri" panose="020F0502020204030204" pitchFamily="34" charset="0"/>
              <a:cs typeface="Calibri" panose="020F0502020204030204" pitchFamily="34" charset="0"/>
            </a:endParaRPr>
          </a:p>
          <a:p>
            <a:r>
              <a:rPr lang="en-US" sz="1200" b="0" i="0" u="none" strike="noStrike" baseline="0" dirty="0">
                <a:solidFill>
                  <a:srgbClr val="000000"/>
                </a:solidFill>
                <a:latin typeface="Calibri" panose="020F0502020204030204" pitchFamily="34" charset="0"/>
                <a:cs typeface="Calibri" panose="020F0502020204030204" pitchFamily="34" charset="0"/>
              </a:rPr>
              <a:t>Rates are approved by PDE.</a:t>
            </a:r>
          </a:p>
          <a:p>
            <a:endParaRPr lang="en-US" sz="1200" b="0" i="0" u="none" strike="noStrike" baseline="0" dirty="0">
              <a:solidFill>
                <a:srgbClr val="000000"/>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6AA2223-FB53-3D1C-5074-7A58DE94947A}"/>
              </a:ext>
            </a:extLst>
          </p:cNvPr>
          <p:cNvSpPr>
            <a:spLocks noGrp="1"/>
          </p:cNvSpPr>
          <p:nvPr>
            <p:ph type="sldNum" sz="quarter" idx="5"/>
          </p:nvPr>
        </p:nvSpPr>
        <p:spPr/>
        <p:txBody>
          <a:bodyPr/>
          <a:lstStyle/>
          <a:p>
            <a:fld id="{3C0DDAA2-1C43-4F84-BCB8-BB799C3B521C}" type="slidenum">
              <a:rPr lang="en-US" smtClean="0"/>
              <a:t>20</a:t>
            </a:fld>
            <a:endParaRPr lang="en-US"/>
          </a:p>
        </p:txBody>
      </p:sp>
    </p:spTree>
    <p:extLst>
      <p:ext uri="{BB962C8B-B14F-4D97-AF65-F5344CB8AC3E}">
        <p14:creationId xmlns:p14="http://schemas.microsoft.com/office/powerpoint/2010/main" val="189300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103F5-B385-D800-943A-3D01A4A56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4ED84-D7D1-F13B-965F-68CE4F1B7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EC07F-03EB-3E1F-A7DF-103EEE04B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76CFB3-2926-CB7B-4F1D-6A7A8CD958B9}"/>
              </a:ext>
            </a:extLst>
          </p:cNvPr>
          <p:cNvSpPr>
            <a:spLocks noGrp="1"/>
          </p:cNvSpPr>
          <p:nvPr>
            <p:ph type="sldNum" sz="quarter" idx="5"/>
          </p:nvPr>
        </p:nvSpPr>
        <p:spPr/>
        <p:txBody>
          <a:bodyPr/>
          <a:lstStyle/>
          <a:p>
            <a:fld id="{3C0DDAA2-1C43-4F84-BCB8-BB799C3B521C}" type="slidenum">
              <a:rPr lang="en-US" smtClean="0"/>
              <a:t>21</a:t>
            </a:fld>
            <a:endParaRPr lang="en-US"/>
          </a:p>
        </p:txBody>
      </p:sp>
    </p:spTree>
    <p:extLst>
      <p:ext uri="{BB962C8B-B14F-4D97-AF65-F5344CB8AC3E}">
        <p14:creationId xmlns:p14="http://schemas.microsoft.com/office/powerpoint/2010/main" val="169059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3703194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23</a:t>
            </a:fld>
            <a:endParaRPr lang="en-US"/>
          </a:p>
        </p:txBody>
      </p:sp>
    </p:spTree>
    <p:extLst>
      <p:ext uri="{BB962C8B-B14F-4D97-AF65-F5344CB8AC3E}">
        <p14:creationId xmlns:p14="http://schemas.microsoft.com/office/powerpoint/2010/main" val="22056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submit expenditure reports and supporting documentation could result in late or no reimbursement. If you need an extension, you may request it from me via email. If any discrepancies are found, your fiscal person will be notified and given a 5-day time frame to correct the issue and resubmit the documents. </a:t>
            </a:r>
          </a:p>
          <a:p>
            <a:endParaRPr lang="en-US" dirty="0"/>
          </a:p>
          <a:p>
            <a:r>
              <a:rPr lang="en-US" dirty="0"/>
              <a:t>If you need a new template for this file, please contact me, and I will email it to you. If you are sending more than one file to the FTP, please send it as a single .pdf  file.  </a:t>
            </a:r>
          </a:p>
          <a:p>
            <a:r>
              <a:rPr lang="en-US" dirty="0"/>
              <a:t>Files not following the naming convention will be set aside and reviewed last.</a:t>
            </a:r>
          </a:p>
        </p:txBody>
      </p:sp>
      <p:sp>
        <p:nvSpPr>
          <p:cNvPr id="4" name="Slide Number Placeholder 3"/>
          <p:cNvSpPr>
            <a:spLocks noGrp="1"/>
          </p:cNvSpPr>
          <p:nvPr>
            <p:ph type="sldNum" sz="quarter" idx="5"/>
          </p:nvPr>
        </p:nvSpPr>
        <p:spPr/>
        <p:txBody>
          <a:bodyPr/>
          <a:lstStyle/>
          <a:p>
            <a:fld id="{3C0DDAA2-1C43-4F84-BCB8-BB799C3B521C}" type="slidenum">
              <a:rPr lang="en-US" smtClean="0"/>
              <a:t>24</a:t>
            </a:fld>
            <a:endParaRPr lang="en-US"/>
          </a:p>
        </p:txBody>
      </p:sp>
    </p:spTree>
    <p:extLst>
      <p:ext uri="{BB962C8B-B14F-4D97-AF65-F5344CB8AC3E}">
        <p14:creationId xmlns:p14="http://schemas.microsoft.com/office/powerpoint/2010/main" val="3213420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5B012C48-CBE3-4456-858D-2A38C9D9ED43}" type="slidenum">
              <a:rPr lang="en-US" smtClean="0"/>
              <a:t>25</a:t>
            </a:fld>
            <a:endParaRPr lang="en-US"/>
          </a:p>
        </p:txBody>
      </p:sp>
    </p:spTree>
    <p:extLst>
      <p:ext uri="{BB962C8B-B14F-4D97-AF65-F5344CB8AC3E}">
        <p14:creationId xmlns:p14="http://schemas.microsoft.com/office/powerpoint/2010/main" val="258173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single-page expenditure report. Your program cannot receive reimbursements without it.  </a:t>
            </a:r>
          </a:p>
          <a:p>
            <a:r>
              <a:rPr lang="en-US" dirty="0"/>
              <a:t> </a:t>
            </a:r>
          </a:p>
          <a:p>
            <a:r>
              <a:rPr lang="en-US" dirty="0"/>
              <a:t>Expenditure reports must be emailed to the RA account monthly, there is no need to “CC” or email the fiscal person a second copy unless previously instructed. </a:t>
            </a:r>
          </a:p>
          <a:p>
            <a:endParaRPr lang="en-US" dirty="0"/>
          </a:p>
          <a:p>
            <a:r>
              <a:rPr lang="en-US" dirty="0"/>
              <a:t>Please remember to sign the report; otherwise, it will be rejected. The person who prepared the report should sign it.</a:t>
            </a:r>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135408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left is your cohort year, FC or account number, the reporting period, the name of the person that prepared the report and their contact information.</a:t>
            </a:r>
          </a:p>
          <a:p>
            <a:endParaRPr lang="en-US" dirty="0"/>
          </a:p>
          <a:p>
            <a:r>
              <a:rPr lang="en-US" dirty="0"/>
              <a:t>When the FC number is entered, the remaining grantee information will automatically populate. </a:t>
            </a:r>
          </a:p>
          <a:p>
            <a:r>
              <a:rPr lang="en-US" dirty="0"/>
              <a:t> </a:t>
            </a:r>
          </a:p>
          <a:p>
            <a:r>
              <a:rPr lang="en-US" dirty="0"/>
              <a:t>Preparer’s information will still need to be entered manually. </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a:p>
        </p:txBody>
      </p:sp>
    </p:spTree>
    <p:extLst>
      <p:ext uri="{BB962C8B-B14F-4D97-AF65-F5344CB8AC3E}">
        <p14:creationId xmlns:p14="http://schemas.microsoft.com/office/powerpoint/2010/main" val="342015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“red” balances on the expenditure report, you have exceeded your budget. You must contact your program officer. You need a budget revision. Do not submit your expenditure report with red balances; it will be rejected.</a:t>
            </a:r>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301677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column cites your program’s APPROVED BUDGET.  Prior to changing these numbers, an award letter must be received.  If these numbers do not match the approved budget at the Pennsylvania Department of Education (PDE), your expenditure report will be rejected.  Even if the revision is made and sent to the Comptroller’s office in July and the unpaid report is from December, the expenditure report must match what is on file with the Comptroller’s office for the most recent approved budget for that cohort and year.</a:t>
            </a:r>
          </a:p>
          <a:p>
            <a:endParaRPr lang="en-US" dirty="0"/>
          </a:p>
          <a:p>
            <a:r>
              <a:rPr lang="en-US" dirty="0"/>
              <a:t>Your approved budget will always be whole numbers.  </a:t>
            </a:r>
          </a:p>
          <a:p>
            <a:endParaRPr lang="en-US" dirty="0"/>
          </a:p>
          <a:p>
            <a:r>
              <a:rPr lang="en-US" dirty="0"/>
              <a:t>I check each of these reports against what is on file with the Comptroller’s office.  I can’t accept approval letters provided by grantees as the Comptroller’s office will only accept the approved budget that they have on file.</a:t>
            </a:r>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347400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EXPENDITURES list the totals from the breakdown sheets.  </a:t>
            </a:r>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309003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CUMULATIVE references your program’s totals from ALL the previous months of the current grant year.</a:t>
            </a:r>
          </a:p>
          <a:p>
            <a:endParaRPr lang="en-US" dirty="0"/>
          </a:p>
          <a:p>
            <a:r>
              <a:rPr lang="en-US" dirty="0"/>
              <a:t>These 3 columns are the only cells that are entered in manually.</a:t>
            </a:r>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311098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EXPENDITURES populate automatically from the figures in the APPROVED BUDGET, ACTUAL EXPENDITURES, and PREVIOUS CUMULATIVE.  </a:t>
            </a:r>
          </a:p>
          <a:p>
            <a:endParaRPr lang="en-US" dirty="0"/>
          </a:p>
          <a:p>
            <a:r>
              <a:rPr lang="en-US" dirty="0"/>
              <a:t>Grantees WILL NOT change the formulas in this column.  </a:t>
            </a:r>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144219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5/12/2025</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10" name="Picture 9" descr="Pennsylvania Department of Education Logo&#10;">
            <a:extLst>
              <a:ext uri="{FF2B5EF4-FFF2-40B4-BE49-F238E27FC236}">
                <a16:creationId xmlns:a16="http://schemas.microsoft.com/office/drawing/2014/main" id="{356A9297-42F5-8FA1-BBDD-B852A850E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825380"/>
            <a:ext cx="4296508" cy="687988"/>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5/12/2025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9" name="Picture 8" descr="Pennsylvania Department of Education Logo">
            <a:extLst>
              <a:ext uri="{FF2B5EF4-FFF2-40B4-BE49-F238E27FC236}">
                <a16:creationId xmlns:a16="http://schemas.microsoft.com/office/drawing/2014/main" id="{3CA9174C-1415-E666-D4E2-484F9F8724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0170" y="723077"/>
            <a:ext cx="1212828" cy="1190997"/>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5/12/2025</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Pennsylvania Department of Education Logo&#10;">
            <a:extLst>
              <a:ext uri="{FF2B5EF4-FFF2-40B4-BE49-F238E27FC236}">
                <a16:creationId xmlns:a16="http://schemas.microsoft.com/office/drawing/2014/main" id="{92329707-D610-ABF0-BBA8-D38ED6F7E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5/12/2025</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23724D0C-974E-B343-2C12-AA89ACD65E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200" y="1076760"/>
            <a:ext cx="1212828" cy="1190997"/>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5/12/2025</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pic>
        <p:nvPicPr>
          <p:cNvPr id="5" name="Picture 4" descr="Pennsylvania Department of Education Logo&#10;">
            <a:extLst>
              <a:ext uri="{FF2B5EF4-FFF2-40B4-BE49-F238E27FC236}">
                <a16:creationId xmlns:a16="http://schemas.microsoft.com/office/drawing/2014/main" id="{2B72DC10-D81E-D4AC-C61F-C74101A585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5/12/2025</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10;">
            <a:extLst>
              <a:ext uri="{FF2B5EF4-FFF2-40B4-BE49-F238E27FC236}">
                <a16:creationId xmlns:a16="http://schemas.microsoft.com/office/drawing/2014/main" id="{C8ACFACC-0B25-8EC1-12E2-B42DDDA7CD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5/12/2025</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Pennsylvania Department of Education Logo&#10;">
            <a:extLst>
              <a:ext uri="{FF2B5EF4-FFF2-40B4-BE49-F238E27FC236}">
                <a16:creationId xmlns:a16="http://schemas.microsoft.com/office/drawing/2014/main" id="{C9CC3825-D8FE-3D18-0D07-75F8846F3C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825380"/>
            <a:ext cx="4296508" cy="687988"/>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5/12/2025</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Pennsylvania Department of Education Logo&#10;">
            <a:extLst>
              <a:ext uri="{FF2B5EF4-FFF2-40B4-BE49-F238E27FC236}">
                <a16:creationId xmlns:a16="http://schemas.microsoft.com/office/drawing/2014/main" id="{64CB3FBA-A34C-D86C-7276-79801599E0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5/12/2025</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descr="Pennsylvania Department of Education Logo&#10;">
            <a:extLst>
              <a:ext uri="{FF2B5EF4-FFF2-40B4-BE49-F238E27FC236}">
                <a16:creationId xmlns:a16="http://schemas.microsoft.com/office/drawing/2014/main" id="{10F6848C-41A0-0DFC-A746-433FB10290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5/12/2025</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10;">
            <a:extLst>
              <a:ext uri="{FF2B5EF4-FFF2-40B4-BE49-F238E27FC236}">
                <a16:creationId xmlns:a16="http://schemas.microsoft.com/office/drawing/2014/main" id="{0D64D848-09C9-067F-FFBB-4DAF958FFE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825380"/>
            <a:ext cx="4296508" cy="687988"/>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5/12/2025</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10;">
            <a:extLst>
              <a:ext uri="{FF2B5EF4-FFF2-40B4-BE49-F238E27FC236}">
                <a16:creationId xmlns:a16="http://schemas.microsoft.com/office/drawing/2014/main" id="{D1C527DF-0ED6-DE90-FBAD-97B24CBB38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5/12/2025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10;">
            <a:extLst>
              <a:ext uri="{FF2B5EF4-FFF2-40B4-BE49-F238E27FC236}">
                <a16:creationId xmlns:a16="http://schemas.microsoft.com/office/drawing/2014/main" id="{0621230E-884A-C94B-550B-A4B67CF50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825380"/>
            <a:ext cx="4296508" cy="687988"/>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5/12/2025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7" name="Picture 6" descr="Pennsylvania Department of Education Logo&#10;">
            <a:extLst>
              <a:ext uri="{FF2B5EF4-FFF2-40B4-BE49-F238E27FC236}">
                <a16:creationId xmlns:a16="http://schemas.microsoft.com/office/drawing/2014/main" id="{324E32D1-1766-D608-5659-9E40B7F183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692" y="365125"/>
            <a:ext cx="1430216" cy="229016"/>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5/12/2025</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enewalter@p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marmartine@p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RA-OB69183@p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copaftp.state.pa.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A-OB69183@pa.gov"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copaftp.state.pa.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jenewalter@pa.gov"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mailto:marmartine@p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p:txBody>
          <a:bodyPr/>
          <a:lstStyle/>
          <a:p>
            <a:r>
              <a:rPr lang="en-US" dirty="0"/>
              <a:t>21</a:t>
            </a:r>
            <a:r>
              <a:rPr lang="en-US" baseline="30000" dirty="0"/>
              <a:t>st</a:t>
            </a:r>
            <a:r>
              <a:rPr lang="en-US" dirty="0"/>
              <a:t> CCLC Fiscal Reporting Instructions</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p:txBody>
          <a:bodyPr/>
          <a:lstStyle/>
          <a:p>
            <a:r>
              <a:rPr lang="en-US" dirty="0"/>
              <a:t>May 8, 2025 </a:t>
            </a:r>
          </a:p>
          <a:p>
            <a:r>
              <a:rPr lang="en-US" dirty="0"/>
              <a:t>Jenell Walters – Management Technician </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5/12/2025</a:t>
            </a:fld>
            <a:endParaRPr lang="en-US"/>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Reports-Balance</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Highlighted- Balance">
            <a:extLst>
              <a:ext uri="{FF2B5EF4-FFF2-40B4-BE49-F238E27FC236}">
                <a16:creationId xmlns:a16="http://schemas.microsoft.com/office/drawing/2014/main" id="{93E03949-4957-4469-AA03-4FF3523F1037}"/>
              </a:ext>
            </a:extLst>
          </p:cNvPr>
          <p:cNvPicPr>
            <a:picLocks noChangeAspect="1"/>
          </p:cNvPicPr>
          <p:nvPr/>
        </p:nvPicPr>
        <p:blipFill rotWithShape="1">
          <a:blip r:embed="rId3"/>
          <a:srcRect t="3521" r="6597"/>
          <a:stretch/>
        </p:blipFill>
        <p:spPr>
          <a:xfrm>
            <a:off x="1981200" y="1649094"/>
            <a:ext cx="8229600" cy="3134001"/>
          </a:xfrm>
          <a:prstGeom prst="rect">
            <a:avLst/>
          </a:prstGeom>
        </p:spPr>
      </p:pic>
    </p:spTree>
    <p:extLst>
      <p:ext uri="{BB962C8B-B14F-4D97-AF65-F5344CB8AC3E}">
        <p14:creationId xmlns:p14="http://schemas.microsoft.com/office/powerpoint/2010/main" val="126425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Reports-Certification Statement</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11</a:t>
            </a:fld>
            <a:endParaRPr lang="en-US"/>
          </a:p>
        </p:txBody>
      </p:sp>
      <p:pic>
        <p:nvPicPr>
          <p:cNvPr id="3" name="Picture 2" descr=" Certification Statement and Signature Line">
            <a:extLst>
              <a:ext uri="{FF2B5EF4-FFF2-40B4-BE49-F238E27FC236}">
                <a16:creationId xmlns:a16="http://schemas.microsoft.com/office/drawing/2014/main" id="{AD68ED86-7D6A-473A-A207-BCBD212B5B4D}"/>
              </a:ext>
            </a:extLst>
          </p:cNvPr>
          <p:cNvPicPr>
            <a:picLocks noChangeAspect="1"/>
          </p:cNvPicPr>
          <p:nvPr/>
        </p:nvPicPr>
        <p:blipFill rotWithShape="1">
          <a:blip r:embed="rId3"/>
          <a:srcRect r="18985"/>
          <a:stretch/>
        </p:blipFill>
        <p:spPr>
          <a:xfrm>
            <a:off x="2027289" y="2487748"/>
            <a:ext cx="8229600" cy="1540518"/>
          </a:xfrm>
          <a:prstGeom prst="rect">
            <a:avLst/>
          </a:prstGeom>
        </p:spPr>
      </p:pic>
    </p:spTree>
    <p:extLst>
      <p:ext uri="{BB962C8B-B14F-4D97-AF65-F5344CB8AC3E}">
        <p14:creationId xmlns:p14="http://schemas.microsoft.com/office/powerpoint/2010/main" val="427041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 Accuracy of Report</a:t>
            </a:r>
          </a:p>
        </p:txBody>
      </p:sp>
      <p:pic>
        <p:nvPicPr>
          <p:cNvPr id="11" name="Picture 10" descr="Screenshots- Signature certifies the accuracy of the report">
            <a:extLst>
              <a:ext uri="{FF2B5EF4-FFF2-40B4-BE49-F238E27FC236}">
                <a16:creationId xmlns:a16="http://schemas.microsoft.com/office/drawing/2014/main" id="{01CBB6F6-ED7F-498D-832B-5644992A3956}"/>
              </a:ext>
            </a:extLst>
          </p:cNvPr>
          <p:cNvPicPr>
            <a:picLocks noChangeAspect="1"/>
          </p:cNvPicPr>
          <p:nvPr/>
        </p:nvPicPr>
        <p:blipFill>
          <a:blip r:embed="rId3"/>
          <a:stretch>
            <a:fillRect/>
          </a:stretch>
        </p:blipFill>
        <p:spPr>
          <a:xfrm>
            <a:off x="2942785" y="1857155"/>
            <a:ext cx="6306430" cy="3143689"/>
          </a:xfrm>
          <a:prstGeom prst="rect">
            <a:avLst/>
          </a:prstGeom>
        </p:spPr>
      </p:pic>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12</a:t>
            </a:fld>
            <a:endParaRPr lang="en-US"/>
          </a:p>
        </p:txBody>
      </p:sp>
    </p:spTree>
    <p:extLst>
      <p:ext uri="{BB962C8B-B14F-4D97-AF65-F5344CB8AC3E}">
        <p14:creationId xmlns:p14="http://schemas.microsoft.com/office/powerpoint/2010/main" val="60107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of Monthly Expenses-Cover Sheet</a:t>
            </a:r>
          </a:p>
        </p:txBody>
      </p:sp>
      <p:pic>
        <p:nvPicPr>
          <p:cNvPr id="13" name="Picture 12" descr="Screenshot Breakdown of Monthly Expenses">
            <a:extLst>
              <a:ext uri="{FF2B5EF4-FFF2-40B4-BE49-F238E27FC236}">
                <a16:creationId xmlns:a16="http://schemas.microsoft.com/office/drawing/2014/main" id="{599BCBCC-19A9-3BAE-7B9E-D86981D319C5}"/>
              </a:ext>
            </a:extLst>
          </p:cNvPr>
          <p:cNvPicPr>
            <a:picLocks noChangeAspect="1"/>
          </p:cNvPicPr>
          <p:nvPr/>
        </p:nvPicPr>
        <p:blipFill>
          <a:blip r:embed="rId3"/>
          <a:stretch>
            <a:fillRect/>
          </a:stretch>
        </p:blipFill>
        <p:spPr>
          <a:xfrm>
            <a:off x="2661758" y="1610139"/>
            <a:ext cx="6868484" cy="4882735"/>
          </a:xfrm>
          <a:prstGeom prst="rect">
            <a:avLst/>
          </a:prstGeom>
        </p:spPr>
      </p:pic>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13</a:t>
            </a:fld>
            <a:endParaRPr lang="en-US"/>
          </a:p>
        </p:txBody>
      </p:sp>
    </p:spTree>
    <p:extLst>
      <p:ext uri="{BB962C8B-B14F-4D97-AF65-F5344CB8AC3E}">
        <p14:creationId xmlns:p14="http://schemas.microsoft.com/office/powerpoint/2010/main" val="189769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Reports-Breakdown of Monthly Expenses (heading)</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14</a:t>
            </a:fld>
            <a:endParaRPr lang="en-US"/>
          </a:p>
        </p:txBody>
      </p:sp>
      <p:graphicFrame>
        <p:nvGraphicFramePr>
          <p:cNvPr id="11" name="Object 10" descr="Heading for the Breakdown of Monthly Expenses">
            <a:extLst>
              <a:ext uri="{FF2B5EF4-FFF2-40B4-BE49-F238E27FC236}">
                <a16:creationId xmlns:a16="http://schemas.microsoft.com/office/drawing/2014/main" id="{8034AC8B-A429-4B6D-909C-1C2398D28D42}"/>
              </a:ext>
            </a:extLst>
          </p:cNvPr>
          <p:cNvGraphicFramePr>
            <a:graphicFrameLocks/>
          </p:cNvGraphicFramePr>
          <p:nvPr>
            <p:extLst>
              <p:ext uri="{D42A27DB-BD31-4B8C-83A1-F6EECF244321}">
                <p14:modId xmlns:p14="http://schemas.microsoft.com/office/powerpoint/2010/main" val="3267501266"/>
              </p:ext>
            </p:extLst>
          </p:nvPr>
        </p:nvGraphicFramePr>
        <p:xfrm>
          <a:off x="1981200" y="1908313"/>
          <a:ext cx="8229600" cy="2834640"/>
        </p:xfrm>
        <a:graphic>
          <a:graphicData uri="http://schemas.openxmlformats.org/presentationml/2006/ole">
            <mc:AlternateContent xmlns:mc="http://schemas.openxmlformats.org/markup-compatibility/2006">
              <mc:Choice xmlns:v="urn:schemas-microsoft-com:vml" Requires="v">
                <p:oleObj name="Worksheet" r:id="rId3" imgW="6867653" imgH="2228733" progId="Excel.Sheet.12">
                  <p:embed/>
                </p:oleObj>
              </mc:Choice>
              <mc:Fallback>
                <p:oleObj name="Worksheet" r:id="rId3" imgW="6867653" imgH="2228733" progId="Excel.Sheet.12">
                  <p:embed/>
                  <p:pic>
                    <p:nvPicPr>
                      <p:cNvPr id="11" name="Object 10" descr="Heading for the Breakdown of Monthly Expenses">
                        <a:extLst>
                          <a:ext uri="{FF2B5EF4-FFF2-40B4-BE49-F238E27FC236}">
                            <a16:creationId xmlns:a16="http://schemas.microsoft.com/office/drawing/2014/main" id="{8034AC8B-A429-4B6D-909C-1C2398D28D42}"/>
                          </a:ext>
                        </a:extLst>
                      </p:cNvPr>
                      <p:cNvPicPr preferRelativeResize="0"/>
                      <p:nvPr/>
                    </p:nvPicPr>
                    <p:blipFill>
                      <a:blip r:embed="rId4"/>
                      <a:stretch>
                        <a:fillRect/>
                      </a:stretch>
                    </p:blipFill>
                    <p:spPr>
                      <a:xfrm>
                        <a:off x="1981200" y="1908313"/>
                        <a:ext cx="8229600" cy="2834640"/>
                      </a:xfrm>
                      <a:prstGeom prst="rect">
                        <a:avLst/>
                      </a:prstGeom>
                    </p:spPr>
                  </p:pic>
                </p:oleObj>
              </mc:Fallback>
            </mc:AlternateContent>
          </a:graphicData>
        </a:graphic>
      </p:graphicFrame>
    </p:spTree>
    <p:extLst>
      <p:ext uri="{BB962C8B-B14F-4D97-AF65-F5344CB8AC3E}">
        <p14:creationId xmlns:p14="http://schemas.microsoft.com/office/powerpoint/2010/main" val="94161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Breakdown Sheet 100 &amp; 200</a:t>
            </a:r>
          </a:p>
        </p:txBody>
      </p:sp>
      <p:pic>
        <p:nvPicPr>
          <p:cNvPr id="7" name="Picture 6" descr="Breakdown of Monthly Expenses 100 and 200-: Salaries and Benefits">
            <a:extLst>
              <a:ext uri="{FF2B5EF4-FFF2-40B4-BE49-F238E27FC236}">
                <a16:creationId xmlns:a16="http://schemas.microsoft.com/office/drawing/2014/main" id="{F13702B3-97C3-739B-6912-95D726C8CAB6}"/>
              </a:ext>
            </a:extLst>
          </p:cNvPr>
          <p:cNvPicPr>
            <a:picLocks noChangeAspect="1"/>
          </p:cNvPicPr>
          <p:nvPr/>
        </p:nvPicPr>
        <p:blipFill>
          <a:blip r:embed="rId3"/>
          <a:stretch>
            <a:fillRect/>
          </a:stretch>
        </p:blipFill>
        <p:spPr>
          <a:xfrm>
            <a:off x="656466" y="1351285"/>
            <a:ext cx="9229868" cy="5059455"/>
          </a:xfrm>
          <a:prstGeom prst="rect">
            <a:avLst/>
          </a:prstGeom>
        </p:spPr>
      </p:pic>
      <p:sp>
        <p:nvSpPr>
          <p:cNvPr id="4" name="Slide Number Placeholder 3"/>
          <p:cNvSpPr>
            <a:spLocks noGrp="1"/>
          </p:cNvSpPr>
          <p:nvPr>
            <p:ph type="sldNum" sz="quarter" idx="12"/>
          </p:nvPr>
        </p:nvSpPr>
        <p:spPr/>
        <p:txBody>
          <a:bodyPr/>
          <a:lstStyle/>
          <a:p>
            <a:fld id="{680C5762-CF65-4775-9966-A58D40CC61B9}" type="slidenum">
              <a:rPr lang="en-US" smtClean="0"/>
              <a:t>15</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Tree>
    <p:extLst>
      <p:ext uri="{BB962C8B-B14F-4D97-AF65-F5344CB8AC3E}">
        <p14:creationId xmlns:p14="http://schemas.microsoft.com/office/powerpoint/2010/main" val="422763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Sheet 300</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16</a:t>
            </a:fld>
            <a:endParaRPr lang="en-US"/>
          </a:p>
        </p:txBody>
      </p:sp>
      <p:pic>
        <p:nvPicPr>
          <p:cNvPr id="7" name="Picture 6" descr="Breakdown of Monthly Expense 300-Professional and Technical Services">
            <a:extLst>
              <a:ext uri="{FF2B5EF4-FFF2-40B4-BE49-F238E27FC236}">
                <a16:creationId xmlns:a16="http://schemas.microsoft.com/office/drawing/2014/main" id="{F487E2F0-9897-D60B-BDB8-D6A23FA53BDD}"/>
              </a:ext>
            </a:extLst>
          </p:cNvPr>
          <p:cNvPicPr>
            <a:picLocks noChangeAspect="1"/>
          </p:cNvPicPr>
          <p:nvPr/>
        </p:nvPicPr>
        <p:blipFill>
          <a:blip r:embed="rId3"/>
          <a:stretch>
            <a:fillRect/>
          </a:stretch>
        </p:blipFill>
        <p:spPr>
          <a:xfrm>
            <a:off x="1928190" y="1610139"/>
            <a:ext cx="8553401" cy="4989444"/>
          </a:xfrm>
          <a:prstGeom prst="rect">
            <a:avLst/>
          </a:prstGeom>
        </p:spPr>
      </p:pic>
    </p:spTree>
    <p:extLst>
      <p:ext uri="{BB962C8B-B14F-4D97-AF65-F5344CB8AC3E}">
        <p14:creationId xmlns:p14="http://schemas.microsoft.com/office/powerpoint/2010/main" val="421991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80E409-136B-46AF-9208-248B919F1EB4}"/>
              </a:ext>
            </a:extLst>
          </p:cNvPr>
          <p:cNvSpPr>
            <a:spLocks noChangeArrowheads="1"/>
          </p:cNvSpPr>
          <p:nvPr/>
        </p:nvSpPr>
        <p:spPr bwMode="auto">
          <a:xfrm flipV="1">
            <a:off x="2438400" y="321427"/>
            <a:ext cx="7189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p:txBody>
          <a:bodyPr/>
          <a:lstStyle/>
          <a:p>
            <a:r>
              <a:rPr lang="en-US" dirty="0"/>
              <a:t> Breakdown Sheet 400</a:t>
            </a:r>
          </a:p>
        </p:txBody>
      </p:sp>
      <p:sp>
        <p:nvSpPr>
          <p:cNvPr id="8" name="Content Placeholder 7">
            <a:extLst>
              <a:ext uri="{FF2B5EF4-FFF2-40B4-BE49-F238E27FC236}">
                <a16:creationId xmlns:a16="http://schemas.microsoft.com/office/drawing/2014/main" id="{53ED434E-DFBA-4538-BF02-AA28E316D7C3}"/>
              </a:ext>
            </a:extLst>
          </p:cNvPr>
          <p:cNvSpPr>
            <a:spLocks noGrp="1"/>
          </p:cNvSpPr>
          <p:nvPr>
            <p:ph idx="1"/>
          </p:nvPr>
        </p:nvSpPr>
        <p:spPr/>
        <p:txBody>
          <a:bodyPr>
            <a:normAutofit/>
          </a:bodyPr>
          <a:lstStyle/>
          <a:p>
            <a:pPr indent="0">
              <a:buNone/>
            </a:pPr>
            <a:endParaRPr lang="en-US" sz="1800" dirty="0"/>
          </a:p>
          <a:p>
            <a:pPr indent="0" algn="ctr">
              <a:buNone/>
            </a:pPr>
            <a:r>
              <a:rPr lang="en-US" sz="1800" dirty="0"/>
              <a:t>  </a:t>
            </a:r>
          </a:p>
          <a:p>
            <a:pPr indent="0" algn="ctr">
              <a:buNone/>
            </a:pPr>
            <a:endParaRPr lang="en-US" sz="1800" dirty="0"/>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17</a:t>
            </a:fld>
            <a:endParaRPr lang="en-US"/>
          </a:p>
        </p:txBody>
      </p:sp>
      <p:sp>
        <p:nvSpPr>
          <p:cNvPr id="6" name="Rectangle 4">
            <a:extLst>
              <a:ext uri="{FF2B5EF4-FFF2-40B4-BE49-F238E27FC236}">
                <a16:creationId xmlns:a16="http://schemas.microsoft.com/office/drawing/2014/main" id="{63719F6B-A403-4BD9-BE30-67771FFFA810}"/>
              </a:ext>
            </a:extLst>
          </p:cNvPr>
          <p:cNvSpPr>
            <a:spLocks noChangeArrowheads="1"/>
          </p:cNvSpPr>
          <p:nvPr/>
        </p:nvSpPr>
        <p:spPr bwMode="auto">
          <a:xfrm>
            <a:off x="2209800" y="1796534"/>
            <a:ext cx="17646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2526E523-3179-43FA-8B75-709520FBFFF7}"/>
              </a:ext>
            </a:extLst>
          </p:cNvPr>
          <p:cNvSpPr>
            <a:spLocks noChangeArrowheads="1"/>
          </p:cNvSpPr>
          <p:nvPr/>
        </p:nvSpPr>
        <p:spPr bwMode="auto">
          <a:xfrm>
            <a:off x="2305666" y="2042915"/>
            <a:ext cx="8595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3F82046C-1A73-438F-A2C0-57E1F0266234}"/>
              </a:ext>
            </a:extLst>
          </p:cNvPr>
          <p:cNvPicPr>
            <a:picLocks noChangeAspect="1"/>
          </p:cNvPicPr>
          <p:nvPr/>
        </p:nvPicPr>
        <p:blipFill>
          <a:blip r:embed="rId3"/>
          <a:stretch>
            <a:fillRect/>
          </a:stretch>
        </p:blipFill>
        <p:spPr>
          <a:xfrm>
            <a:off x="2967038" y="1414463"/>
            <a:ext cx="6257925" cy="4029075"/>
          </a:xfrm>
          <a:prstGeom prst="rect">
            <a:avLst/>
          </a:prstGeom>
        </p:spPr>
      </p:pic>
    </p:spTree>
    <p:extLst>
      <p:ext uri="{BB962C8B-B14F-4D97-AF65-F5344CB8AC3E}">
        <p14:creationId xmlns:p14="http://schemas.microsoft.com/office/powerpoint/2010/main" val="5359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Sheet 500</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Breakdown of Monthly Expenses 500-Other Purchased Services">
            <a:extLst>
              <a:ext uri="{FF2B5EF4-FFF2-40B4-BE49-F238E27FC236}">
                <a16:creationId xmlns:a16="http://schemas.microsoft.com/office/drawing/2014/main" id="{1A1CB3D1-F69B-1930-A72E-1197BBEC028D}"/>
              </a:ext>
            </a:extLst>
          </p:cNvPr>
          <p:cNvPicPr>
            <a:picLocks noChangeAspect="1"/>
          </p:cNvPicPr>
          <p:nvPr/>
        </p:nvPicPr>
        <p:blipFill>
          <a:blip r:embed="rId3"/>
          <a:stretch>
            <a:fillRect/>
          </a:stretch>
        </p:blipFill>
        <p:spPr>
          <a:xfrm>
            <a:off x="794597" y="1341120"/>
            <a:ext cx="10602805" cy="4493278"/>
          </a:xfrm>
          <a:prstGeom prst="rect">
            <a:avLst/>
          </a:prstGeom>
        </p:spPr>
      </p:pic>
    </p:spTree>
    <p:extLst>
      <p:ext uri="{BB962C8B-B14F-4D97-AF65-F5344CB8AC3E}">
        <p14:creationId xmlns:p14="http://schemas.microsoft.com/office/powerpoint/2010/main" val="213456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Sheet 600</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19</a:t>
            </a:fld>
            <a:endParaRPr lang="en-US"/>
          </a:p>
        </p:txBody>
      </p:sp>
      <p:pic>
        <p:nvPicPr>
          <p:cNvPr id="11" name="Picture 10" descr="Breakdown of Monthly Expenses 600- Supplies/Materials">
            <a:extLst>
              <a:ext uri="{FF2B5EF4-FFF2-40B4-BE49-F238E27FC236}">
                <a16:creationId xmlns:a16="http://schemas.microsoft.com/office/drawing/2014/main" id="{DDC3D68F-6B70-AAE1-058F-B5B80229348F}"/>
              </a:ext>
            </a:extLst>
          </p:cNvPr>
          <p:cNvPicPr>
            <a:picLocks noChangeAspect="1"/>
          </p:cNvPicPr>
          <p:nvPr/>
        </p:nvPicPr>
        <p:blipFill>
          <a:blip r:embed="rId3"/>
          <a:stretch>
            <a:fillRect/>
          </a:stretch>
        </p:blipFill>
        <p:spPr>
          <a:xfrm>
            <a:off x="1208993" y="1503043"/>
            <a:ext cx="8930687" cy="4817197"/>
          </a:xfrm>
          <a:prstGeom prst="rect">
            <a:avLst/>
          </a:prstGeom>
        </p:spPr>
      </p:pic>
    </p:spTree>
    <p:extLst>
      <p:ext uri="{BB962C8B-B14F-4D97-AF65-F5344CB8AC3E}">
        <p14:creationId xmlns:p14="http://schemas.microsoft.com/office/powerpoint/2010/main" val="114352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C838-064B-A3DE-C952-C1A752B476B8}"/>
              </a:ext>
            </a:extLst>
          </p:cNvPr>
          <p:cNvSpPr>
            <a:spLocks noGrp="1"/>
          </p:cNvSpPr>
          <p:nvPr>
            <p:ph type="title"/>
          </p:nvPr>
        </p:nvSpPr>
        <p:spPr/>
        <p:txBody>
          <a:bodyPr/>
          <a:lstStyle/>
          <a:p>
            <a:pPr algn="ctr"/>
            <a:r>
              <a:rPr lang="en-US" dirty="0"/>
              <a:t>Pennsylvania Department of Education</a:t>
            </a:r>
            <a:br>
              <a:rPr lang="en-US" dirty="0"/>
            </a:br>
            <a:r>
              <a:rPr lang="en-US" dirty="0"/>
              <a:t>Fiscal Team</a:t>
            </a:r>
          </a:p>
        </p:txBody>
      </p:sp>
      <p:sp>
        <p:nvSpPr>
          <p:cNvPr id="4" name="Date Placeholder 3">
            <a:extLst>
              <a:ext uri="{FF2B5EF4-FFF2-40B4-BE49-F238E27FC236}">
                <a16:creationId xmlns:a16="http://schemas.microsoft.com/office/drawing/2014/main" id="{487EC394-50F3-C45F-ACE2-B250CF4AD2B5}"/>
              </a:ext>
            </a:extLst>
          </p:cNvPr>
          <p:cNvSpPr>
            <a:spLocks noGrp="1"/>
          </p:cNvSpPr>
          <p:nvPr>
            <p:ph type="dt" sz="half" idx="10"/>
          </p:nvPr>
        </p:nvSpPr>
        <p:spPr/>
        <p:txBody>
          <a:bodyPr/>
          <a:lstStyle/>
          <a:p>
            <a:fld id="{A1DC029C-5B17-409B-86F2-A65FE5BE79A1}" type="datetime1">
              <a:rPr lang="en-US" smtClean="0"/>
              <a:t>5/12/2025</a:t>
            </a:fld>
            <a:endParaRPr lang="en-US"/>
          </a:p>
        </p:txBody>
      </p:sp>
      <p:sp>
        <p:nvSpPr>
          <p:cNvPr id="5" name="Slide Number Placeholder 4">
            <a:extLst>
              <a:ext uri="{FF2B5EF4-FFF2-40B4-BE49-F238E27FC236}">
                <a16:creationId xmlns:a16="http://schemas.microsoft.com/office/drawing/2014/main" id="{9FAB9D33-D94B-AB0B-F949-BACFFA399F2F}"/>
              </a:ext>
            </a:extLst>
          </p:cNvPr>
          <p:cNvSpPr>
            <a:spLocks noGrp="1"/>
          </p:cNvSpPr>
          <p:nvPr>
            <p:ph type="sldNum" sz="quarter" idx="12"/>
          </p:nvPr>
        </p:nvSpPr>
        <p:spPr/>
        <p:txBody>
          <a:bodyPr/>
          <a:lstStyle/>
          <a:p>
            <a:fld id="{B24F5015-3417-4B27-A586-E4CCF4D77832}" type="slidenum">
              <a:rPr lang="en-US" smtClean="0"/>
              <a:t>2</a:t>
            </a:fld>
            <a:endParaRPr lang="en-US"/>
          </a:p>
        </p:txBody>
      </p:sp>
      <p:sp>
        <p:nvSpPr>
          <p:cNvPr id="8" name="Rectangle 7">
            <a:extLst>
              <a:ext uri="{FF2B5EF4-FFF2-40B4-BE49-F238E27FC236}">
                <a16:creationId xmlns:a16="http://schemas.microsoft.com/office/drawing/2014/main" id="{B3E54530-0932-BC8C-9AEE-C51A19CCD34C}"/>
              </a:ext>
            </a:extLst>
          </p:cNvPr>
          <p:cNvSpPr/>
          <p:nvPr/>
        </p:nvSpPr>
        <p:spPr>
          <a:xfrm>
            <a:off x="2027583" y="1858617"/>
            <a:ext cx="8289542" cy="3886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Jenell Walters, Management Technician</a:t>
            </a:r>
          </a:p>
          <a:p>
            <a:pPr algn="ctr"/>
            <a:r>
              <a:rPr lang="en-US" sz="2400" b="1" dirty="0">
                <a:solidFill>
                  <a:schemeClr val="tx1"/>
                </a:solidFill>
                <a:hlinkClick r:id="rId3"/>
              </a:rPr>
              <a:t>jenewalter@pa.gov</a:t>
            </a:r>
            <a:r>
              <a:rPr lang="en-US" sz="2400" b="1" dirty="0">
                <a:solidFill>
                  <a:schemeClr val="tx1"/>
                </a:solidFill>
              </a:rPr>
              <a:t>  717-783-2358</a:t>
            </a:r>
          </a:p>
          <a:p>
            <a:pPr algn="ctr"/>
            <a:endParaRPr lang="en-US" sz="2400" b="1" dirty="0">
              <a:solidFill>
                <a:schemeClr val="tx1"/>
              </a:solidFill>
            </a:endParaRPr>
          </a:p>
          <a:p>
            <a:pPr algn="ctr"/>
            <a:r>
              <a:rPr lang="en-US" sz="2400" b="1" dirty="0">
                <a:solidFill>
                  <a:schemeClr val="tx1"/>
                </a:solidFill>
              </a:rPr>
              <a:t>Maribel Martinez, Fiscal Management Specialist</a:t>
            </a:r>
          </a:p>
          <a:p>
            <a:pPr algn="ctr"/>
            <a:r>
              <a:rPr lang="en-US" sz="2400" b="1" dirty="0">
                <a:solidFill>
                  <a:schemeClr val="accent1"/>
                </a:solidFill>
                <a:hlinkClick r:id="rId4">
                  <a:extLst>
                    <a:ext uri="{A12FA001-AC4F-418D-AE19-62706E023703}">
                      <ahyp:hlinkClr xmlns:ahyp="http://schemas.microsoft.com/office/drawing/2018/hyperlinkcolor" val="tx"/>
                    </a:ext>
                  </a:extLst>
                </a:hlinkClick>
              </a:rPr>
              <a:t>marmartine@pa.gov</a:t>
            </a:r>
            <a:r>
              <a:rPr lang="en-US" sz="2400" b="1" dirty="0">
                <a:solidFill>
                  <a:schemeClr val="accent1"/>
                </a:solidFill>
              </a:rPr>
              <a:t> </a:t>
            </a:r>
            <a:r>
              <a:rPr lang="en-US" sz="2400" b="1" dirty="0">
                <a:solidFill>
                  <a:schemeClr val="tx1"/>
                </a:solidFill>
              </a:rPr>
              <a:t>717-772-2429</a:t>
            </a:r>
          </a:p>
        </p:txBody>
      </p:sp>
    </p:spTree>
    <p:extLst>
      <p:ext uri="{BB962C8B-B14F-4D97-AF65-F5344CB8AC3E}">
        <p14:creationId xmlns:p14="http://schemas.microsoft.com/office/powerpoint/2010/main" val="251265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85201-C211-D126-FC74-459C9AE41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CF457-3BB9-9495-3841-2860A150EBB8}"/>
              </a:ext>
            </a:extLst>
          </p:cNvPr>
          <p:cNvSpPr>
            <a:spLocks noGrp="1"/>
          </p:cNvSpPr>
          <p:nvPr>
            <p:ph type="title"/>
          </p:nvPr>
        </p:nvSpPr>
        <p:spPr/>
        <p:txBody>
          <a:bodyPr/>
          <a:lstStyle/>
          <a:p>
            <a:r>
              <a:rPr lang="en-US" dirty="0"/>
              <a:t>Breakdown Sheet 900</a:t>
            </a:r>
          </a:p>
        </p:txBody>
      </p:sp>
      <p:sp>
        <p:nvSpPr>
          <p:cNvPr id="5" name="Date Placeholder 4">
            <a:extLst>
              <a:ext uri="{FF2B5EF4-FFF2-40B4-BE49-F238E27FC236}">
                <a16:creationId xmlns:a16="http://schemas.microsoft.com/office/drawing/2014/main" id="{7BE771AF-9803-8D71-E934-B03BEA3CA327}"/>
              </a:ext>
            </a:extLst>
          </p:cNvPr>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a:extLst>
              <a:ext uri="{FF2B5EF4-FFF2-40B4-BE49-F238E27FC236}">
                <a16:creationId xmlns:a16="http://schemas.microsoft.com/office/drawing/2014/main" id="{10E142B4-0EC6-F6C0-B81C-34666416BDD2}"/>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3" name="Picture 2" descr="Screenshot-Breakdown Sheet 900 indirect cost">
            <a:extLst>
              <a:ext uri="{FF2B5EF4-FFF2-40B4-BE49-F238E27FC236}">
                <a16:creationId xmlns:a16="http://schemas.microsoft.com/office/drawing/2014/main" id="{F27A9024-1537-722B-FBF0-C91E5F977FAE}"/>
              </a:ext>
            </a:extLst>
          </p:cNvPr>
          <p:cNvPicPr>
            <a:picLocks noChangeAspect="1"/>
          </p:cNvPicPr>
          <p:nvPr/>
        </p:nvPicPr>
        <p:blipFill>
          <a:blip r:embed="rId3"/>
          <a:stretch>
            <a:fillRect/>
          </a:stretch>
        </p:blipFill>
        <p:spPr>
          <a:xfrm>
            <a:off x="1887737" y="1728751"/>
            <a:ext cx="6925656" cy="4810161"/>
          </a:xfrm>
          <a:prstGeom prst="rect">
            <a:avLst/>
          </a:prstGeom>
        </p:spPr>
      </p:pic>
    </p:spTree>
    <p:extLst>
      <p:ext uri="{BB962C8B-B14F-4D97-AF65-F5344CB8AC3E}">
        <p14:creationId xmlns:p14="http://schemas.microsoft.com/office/powerpoint/2010/main" val="248379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5BBFF-959D-99EC-6049-E57B0A8DA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39D61-4EC2-97EC-4B33-8825ECFA1CD9}"/>
              </a:ext>
            </a:extLst>
          </p:cNvPr>
          <p:cNvSpPr>
            <a:spLocks noGrp="1"/>
          </p:cNvSpPr>
          <p:nvPr>
            <p:ph type="title"/>
          </p:nvPr>
        </p:nvSpPr>
        <p:spPr/>
        <p:txBody>
          <a:bodyPr/>
          <a:lstStyle/>
          <a:p>
            <a:r>
              <a:rPr lang="en-US" sz="4400" dirty="0"/>
              <a:t>Fiscal Guidelines</a:t>
            </a:r>
            <a:endParaRPr lang="en-US" dirty="0"/>
          </a:p>
        </p:txBody>
      </p:sp>
      <p:sp>
        <p:nvSpPr>
          <p:cNvPr id="3" name="Content Placeholder 2">
            <a:extLst>
              <a:ext uri="{FF2B5EF4-FFF2-40B4-BE49-F238E27FC236}">
                <a16:creationId xmlns:a16="http://schemas.microsoft.com/office/drawing/2014/main" id="{6BB4D150-6521-74C7-1D8C-9CF6358AEA31}"/>
              </a:ext>
            </a:extLst>
          </p:cNvPr>
          <p:cNvSpPr>
            <a:spLocks noGrp="1"/>
          </p:cNvSpPr>
          <p:nvPr>
            <p:ph sz="half" idx="1"/>
          </p:nvPr>
        </p:nvSpPr>
        <p:spPr/>
        <p:txBody>
          <a:bodyPr>
            <a:normAutofit/>
          </a:bodyPr>
          <a:lstStyle/>
          <a:p>
            <a:r>
              <a:rPr lang="en-US" dirty="0"/>
              <a:t>All reports are due on or before the 10</a:t>
            </a:r>
            <a:r>
              <a:rPr lang="en-US" baseline="30000" dirty="0"/>
              <a:t>th</a:t>
            </a:r>
            <a:r>
              <a:rPr lang="en-US" dirty="0"/>
              <a:t> of each month; failure to submit on time may increase your risk assessment score.</a:t>
            </a:r>
          </a:p>
          <a:p>
            <a:r>
              <a:rPr lang="en-US" dirty="0"/>
              <a:t>Prepare reports in Excel and save them as a .pdf file.</a:t>
            </a:r>
          </a:p>
          <a:p>
            <a:r>
              <a:rPr lang="en-US" dirty="0"/>
              <a:t>Only send one support document per claimed item or service</a:t>
            </a:r>
          </a:p>
          <a:p>
            <a:endParaRPr lang="en-US" dirty="0"/>
          </a:p>
        </p:txBody>
      </p:sp>
      <p:sp>
        <p:nvSpPr>
          <p:cNvPr id="8" name="Content Placeholder 7">
            <a:extLst>
              <a:ext uri="{FF2B5EF4-FFF2-40B4-BE49-F238E27FC236}">
                <a16:creationId xmlns:a16="http://schemas.microsoft.com/office/drawing/2014/main" id="{34FF8F23-0304-551D-B8B1-BCE33E4F4824}"/>
              </a:ext>
            </a:extLst>
          </p:cNvPr>
          <p:cNvSpPr>
            <a:spLocks noGrp="1"/>
          </p:cNvSpPr>
          <p:nvPr>
            <p:ph sz="half" idx="2"/>
          </p:nvPr>
        </p:nvSpPr>
        <p:spPr/>
        <p:txBody>
          <a:bodyPr>
            <a:normAutofit/>
          </a:bodyPr>
          <a:lstStyle/>
          <a:p>
            <a:endParaRPr lang="en-US" dirty="0"/>
          </a:p>
        </p:txBody>
      </p:sp>
      <p:sp>
        <p:nvSpPr>
          <p:cNvPr id="5" name="Date Placeholder 4">
            <a:extLst>
              <a:ext uri="{FF2B5EF4-FFF2-40B4-BE49-F238E27FC236}">
                <a16:creationId xmlns:a16="http://schemas.microsoft.com/office/drawing/2014/main" id="{8C4718A8-3158-EE50-DFD2-7DC74C410FDD}"/>
              </a:ext>
            </a:extLst>
          </p:cNvPr>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a:extLst>
              <a:ext uri="{FF2B5EF4-FFF2-40B4-BE49-F238E27FC236}">
                <a16:creationId xmlns:a16="http://schemas.microsoft.com/office/drawing/2014/main" id="{540A5271-FD0D-9900-FE4B-E718EF063634}"/>
              </a:ext>
            </a:extLst>
          </p:cNvPr>
          <p:cNvSpPr>
            <a:spLocks noGrp="1"/>
          </p:cNvSpPr>
          <p:nvPr>
            <p:ph type="sldNum" sz="quarter" idx="12"/>
          </p:nvPr>
        </p:nvSpPr>
        <p:spPr/>
        <p:txBody>
          <a:bodyPr/>
          <a:lstStyle/>
          <a:p>
            <a:fld id="{680C5762-CF65-4775-9966-A58D40CC61B9}" type="slidenum">
              <a:rPr lang="en-US" smtClean="0"/>
              <a:t>21</a:t>
            </a:fld>
            <a:endParaRPr lang="en-US"/>
          </a:p>
        </p:txBody>
      </p:sp>
      <p:pic>
        <p:nvPicPr>
          <p:cNvPr id="7" name="Picture 6" descr="Image of children">
            <a:extLst>
              <a:ext uri="{FF2B5EF4-FFF2-40B4-BE49-F238E27FC236}">
                <a16:creationId xmlns:a16="http://schemas.microsoft.com/office/drawing/2014/main" id="{61D836E1-5428-65A4-ECA7-22E0924F2E3A}"/>
              </a:ext>
            </a:extLst>
          </p:cNvPr>
          <p:cNvPicPr>
            <a:picLocks noChangeAspect="1"/>
          </p:cNvPicPr>
          <p:nvPr/>
        </p:nvPicPr>
        <p:blipFill>
          <a:blip r:embed="rId3"/>
          <a:stretch>
            <a:fillRect/>
          </a:stretch>
        </p:blipFill>
        <p:spPr>
          <a:xfrm>
            <a:off x="6549973" y="2574234"/>
            <a:ext cx="4121253" cy="3005599"/>
          </a:xfrm>
          <a:prstGeom prst="rect">
            <a:avLst/>
          </a:prstGeom>
        </p:spPr>
      </p:pic>
    </p:spTree>
    <p:extLst>
      <p:ext uri="{BB962C8B-B14F-4D97-AF65-F5344CB8AC3E}">
        <p14:creationId xmlns:p14="http://schemas.microsoft.com/office/powerpoint/2010/main" val="292460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7538-8538-3EA5-3515-78213B3A5230}"/>
              </a:ext>
            </a:extLst>
          </p:cNvPr>
          <p:cNvSpPr>
            <a:spLocks noGrp="1"/>
          </p:cNvSpPr>
          <p:nvPr>
            <p:ph type="title"/>
          </p:nvPr>
        </p:nvSpPr>
        <p:spPr/>
        <p:txBody>
          <a:bodyPr/>
          <a:lstStyle/>
          <a:p>
            <a:r>
              <a:rPr lang="en-US" dirty="0"/>
              <a:t>Fiscal Guidelines cont.</a:t>
            </a:r>
          </a:p>
        </p:txBody>
      </p:sp>
      <p:sp>
        <p:nvSpPr>
          <p:cNvPr id="3" name="Content Placeholder 2">
            <a:extLst>
              <a:ext uri="{FF2B5EF4-FFF2-40B4-BE49-F238E27FC236}">
                <a16:creationId xmlns:a16="http://schemas.microsoft.com/office/drawing/2014/main" id="{064615CE-E7F0-E5FA-12F7-58064C58DE63}"/>
              </a:ext>
            </a:extLst>
          </p:cNvPr>
          <p:cNvSpPr>
            <a:spLocks noGrp="1"/>
          </p:cNvSpPr>
          <p:nvPr>
            <p:ph idx="1"/>
          </p:nvPr>
        </p:nvSpPr>
        <p:spPr/>
        <p:txBody>
          <a:bodyPr/>
          <a:lstStyle/>
          <a:p>
            <a:r>
              <a:rPr lang="en-US" sz="2800" dirty="0">
                <a:solidFill>
                  <a:srgbClr val="0E101A"/>
                </a:solidFill>
                <a:effectLst/>
                <a:latin typeface="Calibri" panose="020F0502020204030204" pitchFamily="34" charset="0"/>
                <a:ea typeface="Times New Roman" panose="02020603050405020304" pitchFamily="18" charset="0"/>
              </a:rPr>
              <a:t>Expenditure Reports are to be</a:t>
            </a:r>
            <a:r>
              <a:rPr lang="en-US" sz="2800" b="1" dirty="0">
                <a:solidFill>
                  <a:srgbClr val="0E101A"/>
                </a:solidFill>
                <a:effectLst/>
                <a:latin typeface="Calibri" panose="020F0502020204030204" pitchFamily="34" charset="0"/>
                <a:ea typeface="Times New Roman" panose="02020603050405020304" pitchFamily="18" charset="0"/>
              </a:rPr>
              <a:t> </a:t>
            </a:r>
            <a:r>
              <a:rPr lang="en-US" sz="2800" dirty="0">
                <a:solidFill>
                  <a:srgbClr val="0E101A"/>
                </a:solidFill>
                <a:effectLst/>
                <a:latin typeface="Calibri" panose="020F0502020204030204" pitchFamily="34" charset="0"/>
                <a:ea typeface="Times New Roman" panose="02020603050405020304" pitchFamily="18" charset="0"/>
              </a:rPr>
              <a:t>emailed to </a:t>
            </a:r>
            <a:r>
              <a:rPr lang="en-US" sz="2800" u="sng" dirty="0">
                <a:solidFill>
                  <a:srgbClr val="4A6EE0"/>
                </a:solidFill>
                <a:effectLst/>
                <a:latin typeface="Calibri" panose="020F0502020204030204" pitchFamily="34" charset="0"/>
                <a:ea typeface="Times New Roman" panose="02020603050405020304" pitchFamily="18" charset="0"/>
                <a:hlinkClick r:id="rId3"/>
              </a:rPr>
              <a:t>RA-OB69183@pa.gov</a:t>
            </a:r>
            <a:r>
              <a:rPr lang="en-US" sz="2800" dirty="0">
                <a:solidFill>
                  <a:srgbClr val="0E101A"/>
                </a:solidFill>
                <a:effectLst/>
                <a:latin typeface="Calibri" panose="020F0502020204030204" pitchFamily="34" charset="0"/>
                <a:ea typeface="Times New Roman" panose="02020603050405020304" pitchFamily="18" charset="0"/>
              </a:rPr>
              <a:t> . This should be a single-page.</a:t>
            </a:r>
          </a:p>
          <a:p>
            <a:r>
              <a:rPr lang="en-US" dirty="0">
                <a:solidFill>
                  <a:srgbClr val="0E101A"/>
                </a:solidFill>
                <a:latin typeface="Calibri" panose="020F0502020204030204" pitchFamily="34" charset="0"/>
              </a:rPr>
              <a:t>Email/upload your monthly report to the FTP site. </a:t>
            </a:r>
            <a:r>
              <a:rPr lang="en-US" dirty="0">
                <a:solidFill>
                  <a:srgbClr val="0E101A"/>
                </a:solidFill>
                <a:latin typeface="Calibri" panose="020F0502020204030204" pitchFamily="34" charset="0"/>
                <a:hlinkClick r:id="rId4"/>
              </a:rPr>
              <a:t>https://copaftp.state.pa.us</a:t>
            </a:r>
            <a:endParaRPr lang="en-US" dirty="0">
              <a:solidFill>
                <a:srgbClr val="0E101A"/>
              </a:solidFill>
              <a:latin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E101A"/>
                </a:solidFill>
                <a:latin typeface="Calibri" panose="020F0502020204030204" pitchFamily="34" charset="0"/>
              </a:rPr>
              <a:t>Hide your empty or “$0” lines to maintain the clarity. </a:t>
            </a:r>
            <a:r>
              <a:rPr kumimoji="0" lang="en-US" sz="2800" b="0" i="0" u="none" strike="noStrike" kern="1200" cap="none" spc="0" normalizeH="0" baseline="0" noProof="0" dirty="0">
                <a:ln>
                  <a:noFill/>
                </a:ln>
                <a:solidFill>
                  <a:srgbClr val="0E101A"/>
                </a:solidFill>
                <a:effectLst/>
                <a:uLnTx/>
                <a:uFillTx/>
                <a:latin typeface="Calibri" panose="020F0502020204030204" pitchFamily="34" charset="0"/>
                <a:ea typeface="+mn-ea"/>
                <a:cs typeface="Arial" panose="020B0604020202020204" pitchFamily="34" charset="0"/>
              </a:rPr>
              <a:t>Do not send blank breakdown sheets.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E101A"/>
                </a:solidFill>
                <a:latin typeface="Calibri" panose="020F0502020204030204" pitchFamily="34" charset="0"/>
              </a:rPr>
              <a:t>Use the proper naming conventions to ensure ease of review.</a:t>
            </a:r>
          </a:p>
          <a:p>
            <a:pPr marL="0" marR="0" lvl="0" indent="0" algn="l" defTabSz="914400" rtl="0" eaLnBrk="1" fontAlgn="auto" latinLnBrk="0" hangingPunct="1">
              <a:lnSpc>
                <a:spcPct val="90000"/>
              </a:lnSpc>
              <a:spcBef>
                <a:spcPts val="1000"/>
              </a:spcBef>
              <a:spcAft>
                <a:spcPts val="0"/>
              </a:spcAft>
              <a:buClrTx/>
              <a:buSzTx/>
              <a:buNone/>
              <a:tabLst/>
              <a:defRPr/>
            </a:pPr>
            <a:r>
              <a:rPr lang="en-US" sz="2400" b="1" dirty="0">
                <a:solidFill>
                  <a:srgbClr val="0E101A"/>
                </a:solidFill>
                <a:effectLst/>
                <a:latin typeface="Calibri" panose="020F0502020204030204" pitchFamily="34" charset="0"/>
                <a:ea typeface="Aptos" panose="020B0004020202020204" pitchFamily="34" charset="0"/>
                <a:cs typeface="Aptos" panose="020B0004020202020204" pitchFamily="34" charset="0"/>
              </a:rPr>
              <a:t>    </a:t>
            </a:r>
            <a:r>
              <a:rPr lang="en-US" sz="2400" b="1" dirty="0">
                <a:effectLst/>
                <a:latin typeface="Aptos" panose="020B0004020202020204" pitchFamily="34" charset="0"/>
                <a:ea typeface="Aptos" panose="020B0004020202020204" pitchFamily="34" charset="0"/>
                <a:cs typeface="Aptos" panose="020B0004020202020204" pitchFamily="34" charset="0"/>
              </a:rPr>
              <a:t>Grantee Name-Cohort #-Last 5 of FC #</a:t>
            </a:r>
          </a:p>
          <a:p>
            <a:pPr>
              <a:defRPr/>
            </a:pPr>
            <a:r>
              <a:rPr lang="en-US" sz="2400" dirty="0">
                <a:latin typeface="Aptos" panose="020B0004020202020204" pitchFamily="34" charset="0"/>
                <a:ea typeface="Aptos" panose="020B0004020202020204" pitchFamily="34" charset="0"/>
                <a:cs typeface="Aptos" panose="020B0004020202020204" pitchFamily="34" charset="0"/>
              </a:rPr>
              <a:t>When in doubt, email your fiscal officer.</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457200" lvl="1" indent="0">
              <a:spcBef>
                <a:spcPts val="1000"/>
              </a:spcBef>
              <a:buNone/>
              <a:defRPr/>
            </a:pPr>
            <a:endParaRPr kumimoji="0" lang="en-US" b="0" i="0" u="none" strike="noStrike" kern="1200" cap="none" spc="0" normalizeH="0" baseline="0" noProof="0" dirty="0">
              <a:ln>
                <a:noFill/>
              </a:ln>
              <a:solidFill>
                <a:srgbClr val="0E101A"/>
              </a:solidFill>
              <a:effectLst/>
              <a:uLnTx/>
              <a:uFillTx/>
              <a:latin typeface="Calibri" panose="020F0502020204030204" pitchFamily="34" charset="0"/>
              <a:ea typeface="+mn-ea"/>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D7EF4A36-DD64-9C37-E7FE-6454E0B18FB6}"/>
              </a:ext>
            </a:extLst>
          </p:cNvPr>
          <p:cNvSpPr>
            <a:spLocks noGrp="1"/>
          </p:cNvSpPr>
          <p:nvPr>
            <p:ph type="dt" sz="half" idx="10"/>
          </p:nvPr>
        </p:nvSpPr>
        <p:spPr/>
        <p:txBody>
          <a:bodyPr/>
          <a:lstStyle/>
          <a:p>
            <a:fld id="{A1DC029C-5B17-409B-86F2-A65FE5BE79A1}" type="datetime1">
              <a:rPr lang="en-US" smtClean="0"/>
              <a:t>5/12/2025</a:t>
            </a:fld>
            <a:endParaRPr lang="en-US"/>
          </a:p>
        </p:txBody>
      </p:sp>
      <p:sp>
        <p:nvSpPr>
          <p:cNvPr id="5" name="Slide Number Placeholder 4">
            <a:extLst>
              <a:ext uri="{FF2B5EF4-FFF2-40B4-BE49-F238E27FC236}">
                <a16:creationId xmlns:a16="http://schemas.microsoft.com/office/drawing/2014/main" id="{4F541D58-996B-D41F-104F-A57F394703D6}"/>
              </a:ext>
            </a:extLst>
          </p:cNvPr>
          <p:cNvSpPr>
            <a:spLocks noGrp="1"/>
          </p:cNvSpPr>
          <p:nvPr>
            <p:ph type="sldNum" sz="quarter" idx="12"/>
          </p:nvPr>
        </p:nvSpPr>
        <p:spPr/>
        <p:txBody>
          <a:bodyPr/>
          <a:lstStyle/>
          <a:p>
            <a:fld id="{B24F5015-3417-4B27-A586-E4CCF4D77832}" type="slidenum">
              <a:rPr lang="en-US" smtClean="0"/>
              <a:t>22</a:t>
            </a:fld>
            <a:endParaRPr lang="en-US"/>
          </a:p>
        </p:txBody>
      </p:sp>
    </p:spTree>
    <p:extLst>
      <p:ext uri="{BB962C8B-B14F-4D97-AF65-F5344CB8AC3E}">
        <p14:creationId xmlns:p14="http://schemas.microsoft.com/office/powerpoint/2010/main" val="149450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5440"/>
          </a:xfrm>
        </p:spPr>
        <p:txBody>
          <a:bodyPr>
            <a:normAutofit fontScale="90000"/>
          </a:bodyPr>
          <a:lstStyle/>
          <a:p>
            <a:r>
              <a:rPr lang="en-US" sz="4900" dirty="0"/>
              <a:t>Frequent</a:t>
            </a:r>
            <a:r>
              <a:rPr lang="en-US" dirty="0"/>
              <a:t> </a:t>
            </a:r>
            <a:r>
              <a:rPr lang="en-US" sz="4900" dirty="0"/>
              <a:t>Fiscal</a:t>
            </a:r>
            <a:r>
              <a:rPr lang="en-US" dirty="0"/>
              <a:t> Issues </a:t>
            </a:r>
            <a:br>
              <a:rPr lang="en-US" dirty="0"/>
            </a:br>
            <a:endParaRPr lang="en-US" dirty="0"/>
          </a:p>
        </p:txBody>
      </p:sp>
      <p:sp>
        <p:nvSpPr>
          <p:cNvPr id="3" name="Content Placeholder 2"/>
          <p:cNvSpPr>
            <a:spLocks noGrp="1"/>
          </p:cNvSpPr>
          <p:nvPr>
            <p:ph idx="1"/>
          </p:nvPr>
        </p:nvSpPr>
        <p:spPr>
          <a:xfrm>
            <a:off x="1981200" y="1692565"/>
            <a:ext cx="8229600" cy="4131765"/>
          </a:xfrm>
        </p:spPr>
        <p:txBody>
          <a:bodyPr>
            <a:noAutofit/>
          </a:bodyPr>
          <a:lstStyle/>
          <a:p>
            <a:pPr>
              <a:spcBef>
                <a:spcPts val="0"/>
              </a:spcBef>
              <a:spcAft>
                <a:spcPts val="1200"/>
              </a:spcAft>
              <a:buFont typeface="Wingdings" panose="05000000000000000000" pitchFamily="2" charset="2"/>
              <a:buChar char="§"/>
            </a:pPr>
            <a:r>
              <a:rPr lang="en-US" sz="2000" dirty="0">
                <a:ea typeface="Verdana" pitchFamily="34" charset="0"/>
              </a:rPr>
              <a:t>Requesting reimbursement for items not on the budget narrative.</a:t>
            </a:r>
            <a:endParaRPr lang="en-US" sz="2000" u="sng" dirty="0">
              <a:ea typeface="Verdana" pitchFamily="34" charset="0"/>
            </a:endParaRPr>
          </a:p>
          <a:p>
            <a:pPr>
              <a:spcBef>
                <a:spcPts val="0"/>
              </a:spcBef>
              <a:spcAft>
                <a:spcPts val="1200"/>
              </a:spcAft>
              <a:buFont typeface="Wingdings" panose="05000000000000000000" pitchFamily="2" charset="2"/>
              <a:buChar char="§"/>
              <a:defRPr/>
            </a:pPr>
            <a:r>
              <a:rPr lang="en-US" sz="2000" dirty="0">
                <a:ea typeface="Verdana" pitchFamily="34" charset="0"/>
              </a:rPr>
              <a:t>Budget exceeds the maximum spending limits for the program director.</a:t>
            </a:r>
          </a:p>
          <a:p>
            <a:pPr>
              <a:spcBef>
                <a:spcPts val="0"/>
              </a:spcBef>
              <a:spcAft>
                <a:spcPts val="1200"/>
              </a:spcAft>
              <a:buFont typeface="Wingdings" panose="05000000000000000000" pitchFamily="2" charset="2"/>
              <a:buChar char="§"/>
              <a:defRPr/>
            </a:pPr>
            <a:r>
              <a:rPr lang="en-US" sz="2000" dirty="0">
                <a:ea typeface="Verdana" pitchFamily="34" charset="0"/>
              </a:rPr>
              <a:t>Submitting expenditures using an incorrect or unapproved budget. </a:t>
            </a:r>
          </a:p>
          <a:p>
            <a:pPr>
              <a:spcBef>
                <a:spcPts val="0"/>
              </a:spcBef>
              <a:spcAft>
                <a:spcPts val="1200"/>
              </a:spcAft>
              <a:buFont typeface="Wingdings" panose="05000000000000000000" pitchFamily="2" charset="2"/>
              <a:buChar char="§"/>
              <a:defRPr/>
            </a:pPr>
            <a:r>
              <a:rPr lang="en-US" sz="2000" dirty="0">
                <a:ea typeface="Verdana" pitchFamily="34" charset="0"/>
              </a:rPr>
              <a:t>Line-item budget details do not match overall budget column totals.</a:t>
            </a:r>
          </a:p>
          <a:p>
            <a:pPr>
              <a:spcBef>
                <a:spcPts val="0"/>
              </a:spcBef>
              <a:spcAft>
                <a:spcPts val="1200"/>
              </a:spcAft>
              <a:buFont typeface="Wingdings" panose="05000000000000000000" pitchFamily="2" charset="2"/>
              <a:buChar char="§"/>
              <a:defRPr/>
            </a:pPr>
            <a:r>
              <a:rPr lang="en-US" sz="2000" dirty="0">
                <a:ea typeface="Verdana" pitchFamily="34" charset="0"/>
              </a:rPr>
              <a:t>Budget calculation errors</a:t>
            </a:r>
          </a:p>
          <a:p>
            <a:pPr>
              <a:spcBef>
                <a:spcPts val="0"/>
              </a:spcBef>
              <a:spcAft>
                <a:spcPts val="1200"/>
              </a:spcAft>
              <a:buFont typeface="Wingdings" panose="05000000000000000000" pitchFamily="2" charset="2"/>
              <a:buChar char="§"/>
              <a:defRPr/>
            </a:pPr>
            <a:r>
              <a:rPr lang="en-US" sz="2000" dirty="0">
                <a:ea typeface="Verdana" pitchFamily="34" charset="0"/>
              </a:rPr>
              <a:t>Failure to use the naming convention</a:t>
            </a:r>
          </a:p>
          <a:p>
            <a:pPr>
              <a:spcBef>
                <a:spcPts val="0"/>
              </a:spcBef>
              <a:spcAft>
                <a:spcPts val="1200"/>
              </a:spcAft>
              <a:buFont typeface="Wingdings" panose="05000000000000000000" pitchFamily="2" charset="2"/>
              <a:buChar char="§"/>
              <a:defRPr/>
            </a:pPr>
            <a:r>
              <a:rPr lang="en-US" sz="2000" dirty="0">
                <a:ea typeface="Verdana" pitchFamily="34" charset="0"/>
              </a:rPr>
              <a:t>Submitting multiple PDF Files</a:t>
            </a:r>
          </a:p>
          <a:p>
            <a:pPr>
              <a:spcBef>
                <a:spcPts val="0"/>
              </a:spcBef>
              <a:spcAft>
                <a:spcPts val="1200"/>
              </a:spcAft>
              <a:buFont typeface="Wingdings" panose="05000000000000000000" pitchFamily="2" charset="2"/>
              <a:buChar char="§"/>
              <a:defRPr/>
            </a:pPr>
            <a:r>
              <a:rPr lang="en-US" sz="2000" dirty="0">
                <a:ea typeface="Verdana" pitchFamily="34" charset="0"/>
              </a:rPr>
              <a:t>Failure to submit the expenditure and monthly reports on time.</a:t>
            </a:r>
          </a:p>
        </p:txBody>
      </p:sp>
      <p:sp>
        <p:nvSpPr>
          <p:cNvPr id="4" name="Slide Number Placeholder 3"/>
          <p:cNvSpPr>
            <a:spLocks noGrp="1"/>
          </p:cNvSpPr>
          <p:nvPr>
            <p:ph type="sldNum" sz="quarter" idx="12"/>
          </p:nvPr>
        </p:nvSpPr>
        <p:spPr/>
        <p:txBody>
          <a:bodyPr/>
          <a:lstStyle/>
          <a:p>
            <a:fld id="{680C5762-CF65-4775-9966-A58D40CC61B9}" type="slidenum">
              <a:rPr lang="en-US" smtClean="0"/>
              <a:t>23</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Tree>
    <p:extLst>
      <p:ext uri="{BB962C8B-B14F-4D97-AF65-F5344CB8AC3E}">
        <p14:creationId xmlns:p14="http://schemas.microsoft.com/office/powerpoint/2010/main" val="60297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2ACDFF-2043-400F-8F06-66EC7FD68BB0}"/>
              </a:ext>
            </a:extLst>
          </p:cNvPr>
          <p:cNvSpPr>
            <a:spLocks noGrp="1"/>
          </p:cNvSpPr>
          <p:nvPr>
            <p:ph type="title"/>
          </p:nvPr>
        </p:nvSpPr>
        <p:spPr>
          <a:xfrm>
            <a:off x="839788" y="365125"/>
            <a:ext cx="10515600" cy="812799"/>
          </a:xfrm>
        </p:spPr>
        <p:txBody>
          <a:bodyPr/>
          <a:lstStyle/>
          <a:p>
            <a:r>
              <a:rPr lang="en-US" dirty="0"/>
              <a:t>Fiscal Reporting Requirements</a:t>
            </a:r>
          </a:p>
        </p:txBody>
      </p:sp>
      <p:sp>
        <p:nvSpPr>
          <p:cNvPr id="2" name="Text Placeholder 1">
            <a:extLst>
              <a:ext uri="{FF2B5EF4-FFF2-40B4-BE49-F238E27FC236}">
                <a16:creationId xmlns:a16="http://schemas.microsoft.com/office/drawing/2014/main" id="{4BB82FBA-BA3D-4514-8355-C7CA3EA3D95E}"/>
              </a:ext>
            </a:extLst>
          </p:cNvPr>
          <p:cNvSpPr>
            <a:spLocks noGrp="1"/>
          </p:cNvSpPr>
          <p:nvPr>
            <p:ph type="body" idx="1"/>
          </p:nvPr>
        </p:nvSpPr>
        <p:spPr>
          <a:xfrm>
            <a:off x="1990725" y="1390650"/>
            <a:ext cx="8220075" cy="361950"/>
          </a:xfrm>
        </p:spPr>
        <p:txBody>
          <a:bodyPr>
            <a:normAutofit fontScale="92500" lnSpcReduction="10000"/>
          </a:bodyPr>
          <a:lstStyle/>
          <a:p>
            <a:pPr algn="ctr"/>
            <a:r>
              <a:rPr lang="en-US" dirty="0"/>
              <a:t>Completing and Submitting Reports</a:t>
            </a:r>
          </a:p>
        </p:txBody>
      </p:sp>
      <p:sp>
        <p:nvSpPr>
          <p:cNvPr id="10" name="Text Placeholder 1">
            <a:extLst>
              <a:ext uri="{FF2B5EF4-FFF2-40B4-BE49-F238E27FC236}">
                <a16:creationId xmlns:a16="http://schemas.microsoft.com/office/drawing/2014/main" id="{295FD519-4BA8-48E4-A9BD-8C64A1A38E09}"/>
              </a:ext>
            </a:extLst>
          </p:cNvPr>
          <p:cNvSpPr txBox="1">
            <a:spLocks/>
          </p:cNvSpPr>
          <p:nvPr/>
        </p:nvSpPr>
        <p:spPr>
          <a:xfrm>
            <a:off x="1990725" y="1812925"/>
            <a:ext cx="4030664" cy="361950"/>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Expenditure Reports</a:t>
            </a:r>
          </a:p>
        </p:txBody>
      </p:sp>
      <p:sp>
        <p:nvSpPr>
          <p:cNvPr id="6" name="Content Placeholder 5">
            <a:extLst>
              <a:ext uri="{FF2B5EF4-FFF2-40B4-BE49-F238E27FC236}">
                <a16:creationId xmlns:a16="http://schemas.microsoft.com/office/drawing/2014/main" id="{DCCFC7FB-4854-408B-B02D-2C0BCAB48DF5}"/>
              </a:ext>
            </a:extLst>
          </p:cNvPr>
          <p:cNvSpPr>
            <a:spLocks noGrp="1"/>
          </p:cNvSpPr>
          <p:nvPr>
            <p:ph sz="half" idx="2"/>
          </p:nvPr>
        </p:nvSpPr>
        <p:spPr>
          <a:xfrm>
            <a:off x="1981200" y="2362200"/>
            <a:ext cx="4040188" cy="1532732"/>
          </a:xfrm>
        </p:spPr>
        <p:txBody>
          <a:bodyPr>
            <a:normAutofit/>
          </a:bodyPr>
          <a:lstStyle/>
          <a:p>
            <a:r>
              <a:rPr lang="en-US" sz="1800" dirty="0"/>
              <a:t>Email to </a:t>
            </a:r>
            <a:r>
              <a:rPr lang="en-US" sz="1800" u="sng" dirty="0">
                <a:solidFill>
                  <a:srgbClr val="4A6EE0"/>
                </a:solidFill>
                <a:effectLst/>
                <a:latin typeface="Calibri" panose="020F0502020204030204" pitchFamily="34" charset="0"/>
                <a:ea typeface="Times New Roman" panose="02020603050405020304" pitchFamily="18" charset="0"/>
                <a:hlinkClick r:id="rId3"/>
              </a:rPr>
              <a:t>RA-OB69183@pa.gov</a:t>
            </a:r>
            <a:r>
              <a:rPr lang="en-US" sz="1800" dirty="0">
                <a:solidFill>
                  <a:srgbClr val="0E101A"/>
                </a:solidFill>
                <a:effectLst/>
                <a:latin typeface="Calibri" panose="020F0502020204030204" pitchFamily="34" charset="0"/>
                <a:ea typeface="Times New Roman" panose="02020603050405020304" pitchFamily="18" charset="0"/>
              </a:rPr>
              <a:t> </a:t>
            </a:r>
            <a:r>
              <a:rPr lang="en-US" sz="1800" dirty="0"/>
              <a:t>  </a:t>
            </a:r>
          </a:p>
          <a:p>
            <a:pPr marL="457200" lvl="2" indent="0">
              <a:spcBef>
                <a:spcPts val="600"/>
              </a:spcBef>
              <a:buNone/>
            </a:pPr>
            <a:endParaRPr lang="en-US" sz="1400" dirty="0"/>
          </a:p>
        </p:txBody>
      </p:sp>
      <p:sp>
        <p:nvSpPr>
          <p:cNvPr id="12" name="Text Placeholder 1">
            <a:extLst>
              <a:ext uri="{FF2B5EF4-FFF2-40B4-BE49-F238E27FC236}">
                <a16:creationId xmlns:a16="http://schemas.microsoft.com/office/drawing/2014/main" id="{F0ADC132-DCCB-49AC-A033-6E26245313AB}"/>
              </a:ext>
            </a:extLst>
          </p:cNvPr>
          <p:cNvSpPr txBox="1">
            <a:spLocks/>
          </p:cNvSpPr>
          <p:nvPr/>
        </p:nvSpPr>
        <p:spPr>
          <a:xfrm>
            <a:off x="6169025" y="1831181"/>
            <a:ext cx="4030664" cy="361950"/>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Monthly Reports</a:t>
            </a:r>
          </a:p>
        </p:txBody>
      </p:sp>
      <p:sp>
        <p:nvSpPr>
          <p:cNvPr id="9" name="Content Placeholder 8">
            <a:extLst>
              <a:ext uri="{FF2B5EF4-FFF2-40B4-BE49-F238E27FC236}">
                <a16:creationId xmlns:a16="http://schemas.microsoft.com/office/drawing/2014/main" id="{E381826A-2749-4E3F-9F3D-C4529E9DA5DE}"/>
              </a:ext>
            </a:extLst>
          </p:cNvPr>
          <p:cNvSpPr>
            <a:spLocks noGrp="1"/>
          </p:cNvSpPr>
          <p:nvPr>
            <p:ph sz="quarter" idx="4"/>
          </p:nvPr>
        </p:nvSpPr>
        <p:spPr>
          <a:xfrm>
            <a:off x="6169026" y="2362200"/>
            <a:ext cx="4041775" cy="1532733"/>
          </a:xfrm>
        </p:spPr>
        <p:txBody>
          <a:bodyPr>
            <a:normAutofit/>
          </a:bodyPr>
          <a:lstStyle/>
          <a:p>
            <a:pPr marL="231775" indent="-231775"/>
            <a:r>
              <a:rPr lang="en-US" sz="1900" dirty="0"/>
              <a:t>Submit to the FTP portal </a:t>
            </a:r>
            <a:r>
              <a:rPr lang="en-US" sz="1900" dirty="0">
                <a:hlinkClick r:id="rId4"/>
              </a:rPr>
              <a:t>https://</a:t>
            </a:r>
            <a:r>
              <a:rPr lang="en-US" sz="1800" dirty="0">
                <a:hlinkClick r:id="rId4"/>
              </a:rPr>
              <a:t>copaftp.state.pa.us</a:t>
            </a:r>
            <a:endParaRPr lang="en-US" sz="2200" dirty="0"/>
          </a:p>
          <a:p>
            <a:pPr marL="682625" lvl="1" indent="-342900">
              <a:spcBef>
                <a:spcPts val="600"/>
              </a:spcBef>
              <a:buFont typeface="Arial" panose="020B0604020202020204" pitchFamily="34" charset="0"/>
              <a:buChar char="‒"/>
            </a:pPr>
            <a:r>
              <a:rPr lang="en-US" sz="1900" dirty="0"/>
              <a:t>Breakdown sheets</a:t>
            </a:r>
          </a:p>
          <a:p>
            <a:pPr marL="682625" lvl="1" indent="-342900">
              <a:spcBef>
                <a:spcPts val="600"/>
              </a:spcBef>
              <a:buFont typeface="Arial" panose="020B0604020202020204" pitchFamily="34" charset="0"/>
              <a:buChar char="‒"/>
            </a:pPr>
            <a:r>
              <a:rPr lang="en-US" sz="1900" dirty="0"/>
              <a:t>Supporting documentation</a:t>
            </a:r>
          </a:p>
          <a:p>
            <a:pPr marL="285750" lvl="1"/>
            <a:endParaRPr lang="en-US" sz="1400" dirty="0"/>
          </a:p>
          <a:p>
            <a:pPr marL="457200" lvl="1" indent="0">
              <a:buNone/>
            </a:pPr>
            <a:endParaRPr lang="en-US" sz="1400" dirty="0"/>
          </a:p>
        </p:txBody>
      </p:sp>
      <p:sp>
        <p:nvSpPr>
          <p:cNvPr id="11" name="Text Placeholder 1">
            <a:extLst>
              <a:ext uri="{FF2B5EF4-FFF2-40B4-BE49-F238E27FC236}">
                <a16:creationId xmlns:a16="http://schemas.microsoft.com/office/drawing/2014/main" id="{D4D8B40C-922D-4713-89D7-04824856A927}"/>
              </a:ext>
            </a:extLst>
          </p:cNvPr>
          <p:cNvSpPr txBox="1">
            <a:spLocks/>
          </p:cNvSpPr>
          <p:nvPr/>
        </p:nvSpPr>
        <p:spPr>
          <a:xfrm>
            <a:off x="1916907" y="4064000"/>
            <a:ext cx="8358186" cy="110807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Retain a signed copy for your program’s records.</a:t>
            </a:r>
          </a:p>
          <a:p>
            <a:pPr algn="ctr"/>
            <a:r>
              <a:rPr lang="en-US" sz="1800" dirty="0"/>
              <a:t>Follow the naming convention for your file(s).</a:t>
            </a:r>
          </a:p>
          <a:p>
            <a:pPr algn="ctr"/>
            <a:r>
              <a:rPr lang="en-US" sz="1800" dirty="0"/>
              <a:t>All reports must be submitted on or before the due date cited in the RFA.</a:t>
            </a:r>
          </a:p>
        </p:txBody>
      </p:sp>
      <p:sp>
        <p:nvSpPr>
          <p:cNvPr id="5" name="Slide Number Placeholder 4">
            <a:extLst>
              <a:ext uri="{FF2B5EF4-FFF2-40B4-BE49-F238E27FC236}">
                <a16:creationId xmlns:a16="http://schemas.microsoft.com/office/drawing/2014/main" id="{DBF7EB0C-CAF2-47AE-8FDA-D468ACC4F047}"/>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4" name="Date Placeholder 3">
            <a:extLst>
              <a:ext uri="{FF2B5EF4-FFF2-40B4-BE49-F238E27FC236}">
                <a16:creationId xmlns:a16="http://schemas.microsoft.com/office/drawing/2014/main" id="{99ED3050-43F8-40CC-85A2-0CDBD435302A}"/>
              </a:ext>
            </a:extLst>
          </p:cNvPr>
          <p:cNvSpPr>
            <a:spLocks noGrp="1"/>
          </p:cNvSpPr>
          <p:nvPr>
            <p:ph type="dt" sz="half" idx="10"/>
          </p:nvPr>
        </p:nvSpPr>
        <p:spPr/>
        <p:txBody>
          <a:bodyPr/>
          <a:lstStyle/>
          <a:p>
            <a:fld id="{ED0CF1AE-9D07-4FAF-9EEC-B15CCCFC2843}" type="datetime1">
              <a:rPr lang="en-US" smtClean="0"/>
              <a:t>5/12/2025</a:t>
            </a:fld>
            <a:endParaRPr lang="en-US"/>
          </a:p>
        </p:txBody>
      </p:sp>
    </p:spTree>
    <p:extLst>
      <p:ext uri="{BB962C8B-B14F-4D97-AF65-F5344CB8AC3E}">
        <p14:creationId xmlns:p14="http://schemas.microsoft.com/office/powerpoint/2010/main" val="222142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 uri="{C183D7F6-B498-43B3-948B-1728B52AA6E4}">
                <adec:decorative xmlns:adec="http://schemas.microsoft.com/office/drawing/2017/decorative" val="0"/>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a:xfrm>
            <a:off x="838200" y="1690688"/>
            <a:ext cx="10515600" cy="2871373"/>
          </a:xfrm>
        </p:spPr>
        <p:txBody>
          <a:bodyPr vert="horz" lIns="91440" tIns="45720" rIns="91440" bIns="45720" rtlCol="0" anchor="t">
            <a:normAutofit fontScale="85000" lnSpcReduction="20000"/>
          </a:bodyPr>
          <a:lstStyle/>
          <a:p>
            <a:pPr marL="0" indent="0">
              <a:buNone/>
            </a:pPr>
            <a:r>
              <a:rPr lang="en-US" altLang="en-US" dirty="0">
                <a:solidFill>
                  <a:srgbClr val="000000"/>
                </a:solidFill>
                <a:latin typeface="Arial"/>
                <a:ea typeface="Verdana"/>
                <a:cs typeface="Arial"/>
              </a:rPr>
              <a:t>For more information on the (21</a:t>
            </a:r>
            <a:r>
              <a:rPr lang="en-US" altLang="en-US" baseline="30000" dirty="0">
                <a:solidFill>
                  <a:srgbClr val="000000"/>
                </a:solidFill>
                <a:latin typeface="Arial"/>
                <a:ea typeface="Verdana"/>
                <a:cs typeface="Arial"/>
              </a:rPr>
              <a:t>st</a:t>
            </a:r>
            <a:r>
              <a:rPr lang="en-US" altLang="en-US" dirty="0">
                <a:solidFill>
                  <a:srgbClr val="000000"/>
                </a:solidFill>
                <a:latin typeface="Arial"/>
                <a:ea typeface="Verdana"/>
                <a:cs typeface="Arial"/>
              </a:rPr>
              <a:t> CCLC Fiscal Management), please contact:</a:t>
            </a:r>
          </a:p>
          <a:p>
            <a:pPr marL="0" indent="0">
              <a:buNone/>
            </a:pPr>
            <a:endParaRPr lang="en-US" dirty="0">
              <a:solidFill>
                <a:srgbClr val="000000"/>
              </a:solidFill>
              <a:latin typeface="Arial"/>
              <a:ea typeface="Verdana"/>
              <a:cs typeface="Arial"/>
            </a:endParaRPr>
          </a:p>
          <a:p>
            <a:pPr marL="0" indent="0" algn="ctr">
              <a:buNone/>
            </a:pPr>
            <a:r>
              <a:rPr lang="en-US" sz="2400" dirty="0"/>
              <a:t>Jenell Walters, Management Technician</a:t>
            </a:r>
          </a:p>
          <a:p>
            <a:pPr marL="0" indent="0" algn="ctr">
              <a:buNone/>
            </a:pPr>
            <a:r>
              <a:rPr lang="en-US" sz="2400" dirty="0">
                <a:hlinkClick r:id="rId3"/>
              </a:rPr>
              <a:t>jenewalter@pa.gov</a:t>
            </a:r>
            <a:r>
              <a:rPr lang="en-US" sz="2400" dirty="0"/>
              <a:t>  717-783-2358</a:t>
            </a:r>
          </a:p>
          <a:p>
            <a:pPr marL="0" indent="0" algn="ctr">
              <a:buNone/>
            </a:pPr>
            <a:endParaRPr lang="en-US" sz="2400" dirty="0"/>
          </a:p>
          <a:p>
            <a:pPr marL="0" indent="0" algn="ctr">
              <a:buNone/>
            </a:pPr>
            <a:r>
              <a:rPr lang="en-US" sz="2400" dirty="0"/>
              <a:t>Maribel Martinez, Fiscal Management Specialist</a:t>
            </a:r>
          </a:p>
          <a:p>
            <a:pPr marL="0" indent="0" algn="ctr">
              <a:buNone/>
            </a:pPr>
            <a:r>
              <a:rPr lang="en-US" sz="2400" dirty="0">
                <a:hlinkClick r:id="rId4"/>
              </a:rPr>
              <a:t>marmartine@pa.gov</a:t>
            </a:r>
            <a:r>
              <a:rPr lang="en-US" sz="2400" dirty="0"/>
              <a:t> 717-772-2429</a:t>
            </a:r>
          </a:p>
          <a:p>
            <a:pPr marL="0" indent="0">
              <a:buNone/>
            </a:pPr>
            <a:endParaRPr lang="en-US"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FD4896-482F-4304-B07B-9DA00812ABB5}"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F5015-3417-4B27-A586-E4CCF4D778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16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2116"/>
            <a:ext cx="9372600" cy="827411"/>
          </a:xfrm>
        </p:spPr>
        <p:txBody>
          <a:bodyPr>
            <a:normAutofit/>
          </a:bodyPr>
          <a:lstStyle/>
          <a:p>
            <a:r>
              <a:rPr lang="en-US" dirty="0"/>
              <a:t>Expenditure Report-Signature Line</a:t>
            </a:r>
          </a:p>
        </p:txBody>
      </p:sp>
      <p:pic>
        <p:nvPicPr>
          <p:cNvPr id="7" name="Picture 6" descr="Screenshot-Expenditure Report">
            <a:extLst>
              <a:ext uri="{FF2B5EF4-FFF2-40B4-BE49-F238E27FC236}">
                <a16:creationId xmlns:a16="http://schemas.microsoft.com/office/drawing/2014/main" id="{BA5B84C8-7DBE-683D-B865-20D9EC8F78ED}"/>
              </a:ext>
            </a:extLst>
          </p:cNvPr>
          <p:cNvPicPr>
            <a:picLocks noChangeAspect="1"/>
          </p:cNvPicPr>
          <p:nvPr/>
        </p:nvPicPr>
        <p:blipFill>
          <a:blip r:embed="rId3"/>
          <a:stretch>
            <a:fillRect/>
          </a:stretch>
        </p:blipFill>
        <p:spPr>
          <a:xfrm>
            <a:off x="2692242" y="1405359"/>
            <a:ext cx="6211167" cy="5000525"/>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descr="Screenshot Expenditure Report-Signature Line">
                <a:extLst>
                  <a:ext uri="{FF2B5EF4-FFF2-40B4-BE49-F238E27FC236}">
                    <a16:creationId xmlns:a16="http://schemas.microsoft.com/office/drawing/2014/main" id="{DD89E6FA-5D65-DC9A-5466-43BF22DEF138}"/>
                  </a:ext>
                </a:extLst>
              </p14:cNvPr>
              <p14:cNvContentPartPr/>
              <p14:nvPr/>
            </p14:nvContentPartPr>
            <p14:xfrm>
              <a:off x="6096000" y="5744677"/>
              <a:ext cx="2808360" cy="159166"/>
            </p14:xfrm>
          </p:contentPart>
        </mc:Choice>
        <mc:Fallback xmlns="">
          <p:pic>
            <p:nvPicPr>
              <p:cNvPr id="12" name="Ink 11" descr="Screenshot Expenditure Report-Signature Line">
                <a:extLst>
                  <a:ext uri="{FF2B5EF4-FFF2-40B4-BE49-F238E27FC236}">
                    <a16:creationId xmlns:a16="http://schemas.microsoft.com/office/drawing/2014/main" id="{DD89E6FA-5D65-DC9A-5466-43BF22DEF138}"/>
                  </a:ext>
                </a:extLst>
              </p:cNvPr>
              <p:cNvPicPr/>
              <p:nvPr/>
            </p:nvPicPr>
            <p:blipFill>
              <a:blip r:embed="rId5"/>
              <a:stretch>
                <a:fillRect/>
              </a:stretch>
            </p:blipFill>
            <p:spPr>
              <a:xfrm>
                <a:off x="6042000" y="5636890"/>
                <a:ext cx="2916000" cy="374381"/>
              </a:xfrm>
              <a:prstGeom prst="rect">
                <a:avLst/>
              </a:prstGeom>
            </p:spPr>
          </p:pic>
        </mc:Fallback>
      </mc:AlternateContent>
      <p:sp>
        <p:nvSpPr>
          <p:cNvPr id="4" name="Slide Number Placeholder 3"/>
          <p:cNvSpPr>
            <a:spLocks noGrp="1"/>
          </p:cNvSpPr>
          <p:nvPr>
            <p:ph type="sldNum" sz="quarter" idx="12"/>
          </p:nvPr>
        </p:nvSpPr>
        <p:spPr/>
        <p:txBody>
          <a:bodyPr/>
          <a:lstStyle/>
          <a:p>
            <a:fld id="{680C5762-CF65-4775-9966-A58D40CC61B9}" type="slidenum">
              <a:rPr lang="en-US" smtClean="0"/>
              <a:t>3</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dirty="0"/>
          </a:p>
        </p:txBody>
      </p:sp>
    </p:spTree>
    <p:extLst>
      <p:ext uri="{BB962C8B-B14F-4D97-AF65-F5344CB8AC3E}">
        <p14:creationId xmlns:p14="http://schemas.microsoft.com/office/powerpoint/2010/main" val="355894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40" y="457200"/>
            <a:ext cx="9004852" cy="844826"/>
          </a:xfrm>
        </p:spPr>
        <p:txBody>
          <a:bodyPr>
            <a:normAutofit/>
          </a:bodyPr>
          <a:lstStyle/>
          <a:p>
            <a:r>
              <a:rPr lang="en-US" sz="4400" dirty="0"/>
              <a:t>Expenditure Reports (Heading)</a:t>
            </a:r>
          </a:p>
        </p:txBody>
      </p:sp>
      <p:pic>
        <p:nvPicPr>
          <p:cNvPr id="6" name="Picture 5" descr="Expenditure Report Heading">
            <a:extLst>
              <a:ext uri="{FF2B5EF4-FFF2-40B4-BE49-F238E27FC236}">
                <a16:creationId xmlns:a16="http://schemas.microsoft.com/office/drawing/2014/main" id="{CEA6387C-4116-073E-0C94-CB27072BC63B}"/>
              </a:ext>
            </a:extLst>
          </p:cNvPr>
          <p:cNvPicPr>
            <a:picLocks noChangeAspect="1"/>
          </p:cNvPicPr>
          <p:nvPr/>
        </p:nvPicPr>
        <p:blipFill>
          <a:blip r:embed="rId3"/>
          <a:stretch>
            <a:fillRect/>
          </a:stretch>
        </p:blipFill>
        <p:spPr>
          <a:xfrm>
            <a:off x="2938022" y="2628788"/>
            <a:ext cx="6315956" cy="1600423"/>
          </a:xfrm>
          <a:prstGeom prst="rect">
            <a:avLst/>
          </a:prstGeom>
        </p:spPr>
      </p:pic>
      <p:sp>
        <p:nvSpPr>
          <p:cNvPr id="4" name="Slide Number Placeholder 3"/>
          <p:cNvSpPr>
            <a:spLocks noGrp="1"/>
          </p:cNvSpPr>
          <p:nvPr>
            <p:ph type="sldNum" sz="quarter" idx="12"/>
          </p:nvPr>
        </p:nvSpPr>
        <p:spPr/>
        <p:txBody>
          <a:bodyPr/>
          <a:lstStyle/>
          <a:p>
            <a:fld id="{680C5762-CF65-4775-9966-A58D40CC61B9}" type="slidenum">
              <a:rPr lang="en-US" smtClean="0"/>
              <a:t>4</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Tree>
    <p:extLst>
      <p:ext uri="{BB962C8B-B14F-4D97-AF65-F5344CB8AC3E}">
        <p14:creationId xmlns:p14="http://schemas.microsoft.com/office/powerpoint/2010/main" val="257338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6" y="452116"/>
            <a:ext cx="9246704" cy="1018875"/>
          </a:xfrm>
        </p:spPr>
        <p:txBody>
          <a:bodyPr>
            <a:normAutofit fontScale="90000"/>
          </a:bodyPr>
          <a:lstStyle/>
          <a:p>
            <a:r>
              <a:rPr lang="en-US" sz="4900" dirty="0"/>
              <a:t>Expenditure</a:t>
            </a:r>
            <a:r>
              <a:rPr lang="en-US" dirty="0"/>
              <a:t> Report- exceeding the approved budget</a:t>
            </a:r>
          </a:p>
        </p:txBody>
      </p:sp>
      <p:pic>
        <p:nvPicPr>
          <p:cNvPr id="6" name="Picture 5" descr="Balance will change to red if the approved budget is exceeded.">
            <a:extLst>
              <a:ext uri="{FF2B5EF4-FFF2-40B4-BE49-F238E27FC236}">
                <a16:creationId xmlns:a16="http://schemas.microsoft.com/office/drawing/2014/main" id="{636B8CE0-F4E6-417A-BB76-B06C8567D492}"/>
              </a:ext>
            </a:extLst>
          </p:cNvPr>
          <p:cNvPicPr>
            <a:picLocks noChangeAspect="1"/>
          </p:cNvPicPr>
          <p:nvPr/>
        </p:nvPicPr>
        <p:blipFill>
          <a:blip r:embed="rId3"/>
          <a:stretch>
            <a:fillRect/>
          </a:stretch>
        </p:blipFill>
        <p:spPr>
          <a:xfrm>
            <a:off x="1919288" y="2724150"/>
            <a:ext cx="8353425" cy="1409700"/>
          </a:xfrm>
          <a:prstGeom prst="rect">
            <a:avLst/>
          </a:prstGeom>
        </p:spPr>
      </p:pic>
      <p:sp>
        <p:nvSpPr>
          <p:cNvPr id="4" name="Slide Number Placeholder 3"/>
          <p:cNvSpPr>
            <a:spLocks noGrp="1"/>
          </p:cNvSpPr>
          <p:nvPr>
            <p:ph type="sldNum" sz="quarter" idx="12"/>
          </p:nvPr>
        </p:nvSpPr>
        <p:spPr/>
        <p:txBody>
          <a:bodyPr/>
          <a:lstStyle/>
          <a:p>
            <a:fld id="{680C5762-CF65-4775-9966-A58D40CC61B9}" type="slidenum">
              <a:rPr lang="en-US" smtClean="0"/>
              <a:t>5</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Tree>
    <p:extLst>
      <p:ext uri="{BB962C8B-B14F-4D97-AF65-F5344CB8AC3E}">
        <p14:creationId xmlns:p14="http://schemas.microsoft.com/office/powerpoint/2010/main" val="153196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Reports-Approved Budget</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6</a:t>
            </a:fld>
            <a:endParaRPr lang="en-US"/>
          </a:p>
        </p:txBody>
      </p:sp>
      <p:pic>
        <p:nvPicPr>
          <p:cNvPr id="8" name="Picture 7" descr="Highlighted- Approved Budget">
            <a:extLst>
              <a:ext uri="{FF2B5EF4-FFF2-40B4-BE49-F238E27FC236}">
                <a16:creationId xmlns:a16="http://schemas.microsoft.com/office/drawing/2014/main" id="{76B6EF27-5FF8-4D5C-A331-7715BBBA4832}"/>
              </a:ext>
            </a:extLst>
          </p:cNvPr>
          <p:cNvPicPr>
            <a:picLocks noChangeAspect="1"/>
          </p:cNvPicPr>
          <p:nvPr/>
        </p:nvPicPr>
        <p:blipFill rotWithShape="1">
          <a:blip r:embed="rId3"/>
          <a:srcRect r="6311"/>
          <a:stretch/>
        </p:blipFill>
        <p:spPr>
          <a:xfrm>
            <a:off x="1981200" y="1828800"/>
            <a:ext cx="8229600" cy="3474720"/>
          </a:xfrm>
          <a:prstGeom prst="rect">
            <a:avLst/>
          </a:prstGeom>
        </p:spPr>
      </p:pic>
    </p:spTree>
    <p:extLst>
      <p:ext uri="{BB962C8B-B14F-4D97-AF65-F5344CB8AC3E}">
        <p14:creationId xmlns:p14="http://schemas.microsoft.com/office/powerpoint/2010/main" val="274769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Reports-Actual Expenditure</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7</a:t>
            </a:fld>
            <a:endParaRPr lang="en-US"/>
          </a:p>
        </p:txBody>
      </p:sp>
      <p:pic>
        <p:nvPicPr>
          <p:cNvPr id="7" name="Picture 6" descr="Highlighted- Actual Expenditure">
            <a:extLst>
              <a:ext uri="{FF2B5EF4-FFF2-40B4-BE49-F238E27FC236}">
                <a16:creationId xmlns:a16="http://schemas.microsoft.com/office/drawing/2014/main" id="{7BD526A8-7B62-45C5-950B-03B279FAC742}"/>
              </a:ext>
            </a:extLst>
          </p:cNvPr>
          <p:cNvPicPr>
            <a:picLocks noChangeAspect="1"/>
          </p:cNvPicPr>
          <p:nvPr/>
        </p:nvPicPr>
        <p:blipFill rotWithShape="1">
          <a:blip r:embed="rId3"/>
          <a:srcRect t="4515" r="6597"/>
          <a:stretch/>
        </p:blipFill>
        <p:spPr>
          <a:xfrm>
            <a:off x="1981201" y="1828801"/>
            <a:ext cx="8229601" cy="3082777"/>
          </a:xfrm>
          <a:prstGeom prst="rect">
            <a:avLst/>
          </a:prstGeom>
        </p:spPr>
      </p:pic>
    </p:spTree>
    <p:extLst>
      <p:ext uri="{BB962C8B-B14F-4D97-AF65-F5344CB8AC3E}">
        <p14:creationId xmlns:p14="http://schemas.microsoft.com/office/powerpoint/2010/main" val="75095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Reports-Previous Cumulative</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8</a:t>
            </a:fld>
            <a:endParaRPr lang="en-US"/>
          </a:p>
        </p:txBody>
      </p:sp>
      <p:pic>
        <p:nvPicPr>
          <p:cNvPr id="3" name="Picture 2" descr="Highlighted- Previous Cumulative">
            <a:extLst>
              <a:ext uri="{FF2B5EF4-FFF2-40B4-BE49-F238E27FC236}">
                <a16:creationId xmlns:a16="http://schemas.microsoft.com/office/drawing/2014/main" id="{C46FE28F-9D27-4271-99C6-DC360D697845}"/>
              </a:ext>
            </a:extLst>
          </p:cNvPr>
          <p:cNvPicPr>
            <a:picLocks noChangeAspect="1"/>
          </p:cNvPicPr>
          <p:nvPr/>
        </p:nvPicPr>
        <p:blipFill rotWithShape="1">
          <a:blip r:embed="rId3"/>
          <a:srcRect l="1" t="3598" r="7583"/>
          <a:stretch/>
        </p:blipFill>
        <p:spPr>
          <a:xfrm>
            <a:off x="1981201" y="1752606"/>
            <a:ext cx="8229600" cy="3100382"/>
          </a:xfrm>
          <a:prstGeom prst="rect">
            <a:avLst/>
          </a:prstGeom>
        </p:spPr>
      </p:pic>
    </p:spTree>
    <p:extLst>
      <p:ext uri="{BB962C8B-B14F-4D97-AF65-F5344CB8AC3E}">
        <p14:creationId xmlns:p14="http://schemas.microsoft.com/office/powerpoint/2010/main" val="315056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 Reports-Cumulative Expenditure</a:t>
            </a:r>
          </a:p>
        </p:txBody>
      </p:sp>
      <p:sp>
        <p:nvSpPr>
          <p:cNvPr id="5" name="Date Placeholder 4"/>
          <p:cNvSpPr>
            <a:spLocks noGrp="1"/>
          </p:cNvSpPr>
          <p:nvPr>
            <p:ph type="dt" sz="half" idx="10"/>
          </p:nvPr>
        </p:nvSpPr>
        <p:spPr/>
        <p:txBody>
          <a:bodyPr/>
          <a:lstStyle/>
          <a:p>
            <a:fld id="{20D57AF2-7F98-445B-850F-DA14E34254B5}" type="datetime1">
              <a:rPr lang="en-US" smtClean="0"/>
              <a:t>5/12/2025</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9</a:t>
            </a:fld>
            <a:endParaRPr lang="en-US"/>
          </a:p>
        </p:txBody>
      </p:sp>
      <p:pic>
        <p:nvPicPr>
          <p:cNvPr id="3" name="Picture 2" descr="Highlighted-Cumulative Expenditure">
            <a:extLst>
              <a:ext uri="{FF2B5EF4-FFF2-40B4-BE49-F238E27FC236}">
                <a16:creationId xmlns:a16="http://schemas.microsoft.com/office/drawing/2014/main" id="{7C559B8A-D713-4795-AB7E-0A03E58B76BA}"/>
              </a:ext>
            </a:extLst>
          </p:cNvPr>
          <p:cNvPicPr>
            <a:picLocks noChangeAspect="1"/>
          </p:cNvPicPr>
          <p:nvPr/>
        </p:nvPicPr>
        <p:blipFill rotWithShape="1">
          <a:blip r:embed="rId3"/>
          <a:srcRect t="3865" r="6597"/>
          <a:stretch/>
        </p:blipFill>
        <p:spPr>
          <a:xfrm>
            <a:off x="1981200" y="1696588"/>
            <a:ext cx="8229600" cy="3122839"/>
          </a:xfrm>
          <a:prstGeom prst="rect">
            <a:avLst/>
          </a:prstGeom>
        </p:spPr>
      </p:pic>
    </p:spTree>
    <p:extLst>
      <p:ext uri="{BB962C8B-B14F-4D97-AF65-F5344CB8AC3E}">
        <p14:creationId xmlns:p14="http://schemas.microsoft.com/office/powerpoint/2010/main" val="199267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32BA1DA0FD429E90BF33985FD1A9" ma:contentTypeVersion="4" ma:contentTypeDescription="Create a new document." ma:contentTypeScope="" ma:versionID="9e936c4ce2f3d32b713e0021b1977f26">
  <xsd:schema xmlns:xsd="http://www.w3.org/2001/XMLSchema" xmlns:xs="http://www.w3.org/2001/XMLSchema" xmlns:p="http://schemas.microsoft.com/office/2006/metadata/properties" xmlns:ns2="a4d6b4e1-a671-4dd6-b6f1-ff96368bd6b7" targetNamespace="http://schemas.microsoft.com/office/2006/metadata/properties" ma:root="true" ma:fieldsID="953601f88537edf52b67e06d35aa3275" ns2:_="">
    <xsd:import namespace="a4d6b4e1-a671-4dd6-b6f1-ff96368bd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6b4e1-a671-4dd6-b6f1-ff96368bd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88ACBE-5535-4C9C-9C7C-D35D95715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6b4e1-a671-4dd6-b6f1-ff96368bd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4C1FC7-4E50-493F-BCB4-8C1A73F486B8}">
  <ds:schemaRefs>
    <ds:schemaRef ds:uri="http://schemas.microsoft.com/sharepoint/v3/contenttype/forms"/>
  </ds:schemaRefs>
</ds:datastoreItem>
</file>

<file path=customXml/itemProps3.xml><?xml version="1.0" encoding="utf-8"?>
<ds:datastoreItem xmlns:ds="http://schemas.openxmlformats.org/officeDocument/2006/customXml" ds:itemID="{B8CB3FC7-B59E-40D5-A9DE-932E9E5BECE3}">
  <ds:schemaRefs>
    <ds:schemaRef ds:uri="http://purl.org/dc/dcmitype/"/>
    <ds:schemaRef ds:uri="a4d6b4e1-a671-4dd6-b6f1-ff96368bd6b7"/>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754</TotalTime>
  <Words>2168</Words>
  <Application>Microsoft Office PowerPoint</Application>
  <PresentationFormat>Widescreen</PresentationFormat>
  <Paragraphs>222</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Aptos</vt:lpstr>
      <vt:lpstr>Arial</vt:lpstr>
      <vt:lpstr>Calibri</vt:lpstr>
      <vt:lpstr>Verdana</vt:lpstr>
      <vt:lpstr>Wingdings</vt:lpstr>
      <vt:lpstr>Office Theme</vt:lpstr>
      <vt:lpstr>Worksheet</vt:lpstr>
      <vt:lpstr>21st CCLC Fiscal Reporting Instructions</vt:lpstr>
      <vt:lpstr>Pennsylvania Department of Education Fiscal Team</vt:lpstr>
      <vt:lpstr>Expenditure Report-Signature Line</vt:lpstr>
      <vt:lpstr>Expenditure Reports (Heading)</vt:lpstr>
      <vt:lpstr>Expenditure Report- exceeding the approved budget</vt:lpstr>
      <vt:lpstr>Expenditure Reports-Approved Budget</vt:lpstr>
      <vt:lpstr>Expenditure Reports-Actual Expenditure</vt:lpstr>
      <vt:lpstr>Expenditure Reports-Previous Cumulative</vt:lpstr>
      <vt:lpstr>Expenditure Reports-Cumulative Expenditure</vt:lpstr>
      <vt:lpstr>Expenditure Reports-Balance</vt:lpstr>
      <vt:lpstr>Expenditure Reports-Certification Statement</vt:lpstr>
      <vt:lpstr>Expenditure Reports- Accuracy of Report</vt:lpstr>
      <vt:lpstr>Breakdown of Monthly Expenses-Cover Sheet</vt:lpstr>
      <vt:lpstr>Monthly Reports-Breakdown of Monthly Expenses (heading)</vt:lpstr>
      <vt:lpstr> Breakdown Sheet 100 &amp; 200</vt:lpstr>
      <vt:lpstr>Breakdown Sheet 300</vt:lpstr>
      <vt:lpstr> Breakdown Sheet 400</vt:lpstr>
      <vt:lpstr>Breakdown Sheet 500</vt:lpstr>
      <vt:lpstr>Breakdown Sheet 600</vt:lpstr>
      <vt:lpstr>Breakdown Sheet 900</vt:lpstr>
      <vt:lpstr>Fiscal Guidelines</vt:lpstr>
      <vt:lpstr>Fiscal Guidelines cont.</vt:lpstr>
      <vt:lpstr>Frequent Fiscal Issues  </vt:lpstr>
      <vt:lpstr>Fiscal Reporting Requirements</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Milakovic, Dana</dc:creator>
  <cp:lastModifiedBy>Katherine Kuhn</cp:lastModifiedBy>
  <cp:revision>19</cp:revision>
  <cp:lastPrinted>2025-05-05T14:11:44Z</cp:lastPrinted>
  <dcterms:created xsi:type="dcterms:W3CDTF">2022-07-06T18:28:13Z</dcterms:created>
  <dcterms:modified xsi:type="dcterms:W3CDTF">2025-05-12T16:26:44Z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0x0101007E8732BA1DA0FD429E90BF33985FD1A9</vt:lpwstr>
  </property>
</Properties>
</file>