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7"/>
  </p:notesMasterIdLst>
  <p:sldIdLst>
    <p:sldId id="256" r:id="rId5"/>
    <p:sldId id="257" r:id="rId6"/>
    <p:sldId id="371" r:id="rId7"/>
    <p:sldId id="400" r:id="rId8"/>
    <p:sldId id="408" r:id="rId9"/>
    <p:sldId id="404" r:id="rId10"/>
    <p:sldId id="425" r:id="rId11"/>
    <p:sldId id="426" r:id="rId12"/>
    <p:sldId id="259" r:id="rId13"/>
    <p:sldId id="428" r:id="rId14"/>
    <p:sldId id="405" r:id="rId15"/>
    <p:sldId id="411" r:id="rId16"/>
    <p:sldId id="433" r:id="rId17"/>
    <p:sldId id="429" r:id="rId18"/>
    <p:sldId id="406" r:id="rId19"/>
    <p:sldId id="432" r:id="rId20"/>
    <p:sldId id="372" r:id="rId21"/>
    <p:sldId id="319" r:id="rId22"/>
    <p:sldId id="351" r:id="rId23"/>
    <p:sldId id="261" r:id="rId24"/>
    <p:sldId id="423" r:id="rId25"/>
    <p:sldId id="386" r:id="rId26"/>
    <p:sldId id="373" r:id="rId27"/>
    <p:sldId id="374" r:id="rId28"/>
    <p:sldId id="376" r:id="rId29"/>
    <p:sldId id="370" r:id="rId30"/>
    <p:sldId id="385" r:id="rId31"/>
    <p:sldId id="389" r:id="rId32"/>
    <p:sldId id="394" r:id="rId33"/>
    <p:sldId id="390" r:id="rId34"/>
    <p:sldId id="415" r:id="rId35"/>
    <p:sldId id="388" r:id="rId36"/>
    <p:sldId id="416" r:id="rId37"/>
    <p:sldId id="396" r:id="rId38"/>
    <p:sldId id="397" r:id="rId39"/>
    <p:sldId id="346" r:id="rId40"/>
    <p:sldId id="417" r:id="rId41"/>
    <p:sldId id="418" r:id="rId42"/>
    <p:sldId id="420" r:id="rId43"/>
    <p:sldId id="391" r:id="rId44"/>
    <p:sldId id="422" r:id="rId45"/>
    <p:sldId id="258"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EA186B0-5D03-4114-BD1C-2480D74BFC68}">
          <p14:sldIdLst>
            <p14:sldId id="256"/>
            <p14:sldId id="257"/>
            <p14:sldId id="371"/>
            <p14:sldId id="400"/>
            <p14:sldId id="408"/>
            <p14:sldId id="404"/>
            <p14:sldId id="425"/>
            <p14:sldId id="426"/>
            <p14:sldId id="259"/>
            <p14:sldId id="428"/>
            <p14:sldId id="405"/>
            <p14:sldId id="411"/>
            <p14:sldId id="433"/>
            <p14:sldId id="429"/>
            <p14:sldId id="406"/>
            <p14:sldId id="432"/>
            <p14:sldId id="372"/>
            <p14:sldId id="319"/>
            <p14:sldId id="351"/>
            <p14:sldId id="261"/>
            <p14:sldId id="423"/>
            <p14:sldId id="386"/>
            <p14:sldId id="373"/>
            <p14:sldId id="374"/>
            <p14:sldId id="376"/>
            <p14:sldId id="370"/>
            <p14:sldId id="385"/>
            <p14:sldId id="389"/>
            <p14:sldId id="394"/>
            <p14:sldId id="390"/>
            <p14:sldId id="415"/>
            <p14:sldId id="388"/>
            <p14:sldId id="416"/>
            <p14:sldId id="396"/>
            <p14:sldId id="397"/>
            <p14:sldId id="346"/>
            <p14:sldId id="417"/>
            <p14:sldId id="418"/>
            <p14:sldId id="420"/>
            <p14:sldId id="391"/>
            <p14:sldId id="422"/>
            <p14:sldId id="25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AD04017-1087-ABBE-B654-4AE81C3A66CA}" name="Lindsay, Sabrina" initials="LS" userId="S::salindsay@pa.gov::432ffdfc-cf8f-43d4-9bd3-6c18f27185c1" providerId="AD"/>
  <p188:author id="{43277A58-BE1A-7164-14F3-80BD26E664A1}" name="Ney, WaTanya" initials="NW" userId="S::wney@pa.gov::e21cbb8e-0db3-4db3-b94f-394d94d1af7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autoAdjust="0"/>
    <p:restoredTop sz="94694" autoAdjust="0"/>
  </p:normalViewPr>
  <p:slideViewPr>
    <p:cSldViewPr>
      <p:cViewPr varScale="1">
        <p:scale>
          <a:sx n="60" d="100"/>
          <a:sy n="60" d="100"/>
        </p:scale>
        <p:origin x="1460" y="4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85" d="100"/>
          <a:sy n="85" d="100"/>
        </p:scale>
        <p:origin x="3888" y="9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diagrams/_rels/data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rawing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5204BD9-2903-41B3-887B-8DDB23571353}"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B8EB2178-1101-4105-9920-85159F3CD480}" type="asst">
      <dgm:prSet phldrT="[Text]"/>
      <dgm:spPr/>
      <dgm:t>
        <a:bodyPr/>
        <a:lstStyle/>
        <a:p>
          <a:r>
            <a:rPr lang="en-US" dirty="0">
              <a:latin typeface="Arial" panose="020B0604020202020204" pitchFamily="34" charset="0"/>
              <a:cs typeface="Arial" panose="020B0604020202020204" pitchFamily="34" charset="0"/>
            </a:rPr>
            <a:t>Pennsylvania Department of Education (PDE)</a:t>
          </a:r>
        </a:p>
      </dgm:t>
    </dgm:pt>
    <dgm:pt modelId="{795B52C8-BC74-48B5-91E2-F791EC005350}" type="parTrans" cxnId="{67BC02E0-C7DD-4657-8BA0-D2B24BBBE35A}">
      <dgm:prSet/>
      <dgm:spPr/>
      <dgm:t>
        <a:bodyPr/>
        <a:lstStyle/>
        <a:p>
          <a:endParaRPr lang="en-US"/>
        </a:p>
      </dgm:t>
    </dgm:pt>
    <dgm:pt modelId="{B280E14D-A1AF-4047-B3D8-1793AA35A782}" type="sibTrans" cxnId="{67BC02E0-C7DD-4657-8BA0-D2B24BBBE35A}">
      <dgm:prSet/>
      <dgm:spPr/>
      <dgm:t>
        <a:bodyPr/>
        <a:lstStyle/>
        <a:p>
          <a:endParaRPr lang="en-US"/>
        </a:p>
      </dgm:t>
    </dgm:pt>
    <dgm:pt modelId="{A2D2F6C2-2C37-43B0-A32C-39E4CEFB0D66}">
      <dgm:prSet phldrT="[Text]"/>
      <dgm:spPr/>
      <dgm:t>
        <a:bodyPr/>
        <a:lstStyle/>
        <a:p>
          <a:r>
            <a:rPr lang="en-US" dirty="0">
              <a:latin typeface="Arial" panose="020B0604020202020204" pitchFamily="34" charset="0"/>
              <a:cs typeface="Arial" panose="020B0604020202020204" pitchFamily="34" charset="0"/>
            </a:rPr>
            <a:t>Center for Schools and Communities (CSC)</a:t>
          </a:r>
        </a:p>
      </dgm:t>
    </dgm:pt>
    <dgm:pt modelId="{7F2A0867-C144-45DA-880B-E6D691E95A35}" type="parTrans" cxnId="{7ADABC17-550F-4347-9DED-C04E5FC9CAF9}">
      <dgm:prSet/>
      <dgm:spPr/>
      <dgm:t>
        <a:bodyPr/>
        <a:lstStyle/>
        <a:p>
          <a:endParaRPr lang="en-US"/>
        </a:p>
      </dgm:t>
    </dgm:pt>
    <dgm:pt modelId="{8D185E6B-77F3-4FC7-AAF2-D2CFB4F6DBCA}" type="sibTrans" cxnId="{7ADABC17-550F-4347-9DED-C04E5FC9CAF9}">
      <dgm:prSet/>
      <dgm:spPr/>
      <dgm:t>
        <a:bodyPr/>
        <a:lstStyle/>
        <a:p>
          <a:endParaRPr lang="en-US"/>
        </a:p>
      </dgm:t>
    </dgm:pt>
    <dgm:pt modelId="{63B57041-DBA0-4DE7-8FCE-B7364B6B0E09}">
      <dgm:prSet phldrT="[Text]"/>
      <dgm:spPr/>
      <dgm:t>
        <a:bodyPr/>
        <a:lstStyle/>
        <a:p>
          <a:r>
            <a:rPr lang="en-US" dirty="0">
              <a:latin typeface="Arial" panose="020B0604020202020204" pitchFamily="34" charset="0"/>
              <a:cs typeface="Arial" panose="020B0604020202020204" pitchFamily="34" charset="0"/>
            </a:rPr>
            <a:t>Allegheny Intermediate Unit (AIU)</a:t>
          </a:r>
        </a:p>
      </dgm:t>
    </dgm:pt>
    <dgm:pt modelId="{C91A254A-4843-4A44-AA79-3752D8E2F641}" type="parTrans" cxnId="{5280F1F9-768C-4016-A436-5D37B77FA783}">
      <dgm:prSet/>
      <dgm:spPr/>
      <dgm:t>
        <a:bodyPr/>
        <a:lstStyle/>
        <a:p>
          <a:endParaRPr lang="en-US"/>
        </a:p>
      </dgm:t>
    </dgm:pt>
    <dgm:pt modelId="{C08B492A-4B6C-477B-A7FA-4F7842AD736E}" type="sibTrans" cxnId="{5280F1F9-768C-4016-A436-5D37B77FA783}">
      <dgm:prSet/>
      <dgm:spPr/>
      <dgm:t>
        <a:bodyPr/>
        <a:lstStyle/>
        <a:p>
          <a:endParaRPr lang="en-US"/>
        </a:p>
      </dgm:t>
    </dgm:pt>
    <dgm:pt modelId="{EA476823-CD3B-4445-9706-BFAA5DA9F3E4}" type="pres">
      <dgm:prSet presAssocID="{D5204BD9-2903-41B3-887B-8DDB23571353}" presName="hierChild1" presStyleCnt="0">
        <dgm:presLayoutVars>
          <dgm:orgChart val="1"/>
          <dgm:chPref val="1"/>
          <dgm:dir/>
          <dgm:animOne val="branch"/>
          <dgm:animLvl val="lvl"/>
          <dgm:resizeHandles/>
        </dgm:presLayoutVars>
      </dgm:prSet>
      <dgm:spPr/>
    </dgm:pt>
    <dgm:pt modelId="{6C38B806-FA0A-4D81-BECF-56E1AB9CF546}" type="pres">
      <dgm:prSet presAssocID="{B8EB2178-1101-4105-9920-85159F3CD480}" presName="hierRoot1" presStyleCnt="0">
        <dgm:presLayoutVars>
          <dgm:hierBranch val="init"/>
        </dgm:presLayoutVars>
      </dgm:prSet>
      <dgm:spPr/>
    </dgm:pt>
    <dgm:pt modelId="{272DA528-9A49-43C9-B177-EB9F7A0F0B9B}" type="pres">
      <dgm:prSet presAssocID="{B8EB2178-1101-4105-9920-85159F3CD480}" presName="rootComposite1" presStyleCnt="0"/>
      <dgm:spPr/>
    </dgm:pt>
    <dgm:pt modelId="{C53D4318-09E2-4E29-97AB-FA718533DA22}" type="pres">
      <dgm:prSet presAssocID="{B8EB2178-1101-4105-9920-85159F3CD480}" presName="rootText1" presStyleLbl="node0" presStyleIdx="0" presStyleCnt="1">
        <dgm:presLayoutVars>
          <dgm:chPref val="3"/>
        </dgm:presLayoutVars>
      </dgm:prSet>
      <dgm:spPr/>
    </dgm:pt>
    <dgm:pt modelId="{8AEE931E-36A2-4609-8802-BB2F7A2DDF2B}" type="pres">
      <dgm:prSet presAssocID="{B8EB2178-1101-4105-9920-85159F3CD480}" presName="rootConnector1" presStyleLbl="asst0" presStyleIdx="0" presStyleCnt="0"/>
      <dgm:spPr/>
    </dgm:pt>
    <dgm:pt modelId="{B72CA4EE-4F5D-4C58-BA25-C460C560A1F1}" type="pres">
      <dgm:prSet presAssocID="{B8EB2178-1101-4105-9920-85159F3CD480}" presName="hierChild2" presStyleCnt="0"/>
      <dgm:spPr/>
    </dgm:pt>
    <dgm:pt modelId="{EEB322D1-4D5C-4488-B69B-477609421A96}" type="pres">
      <dgm:prSet presAssocID="{7F2A0867-C144-45DA-880B-E6D691E95A35}" presName="Name37" presStyleLbl="parChTrans1D2" presStyleIdx="0" presStyleCnt="2"/>
      <dgm:spPr/>
    </dgm:pt>
    <dgm:pt modelId="{C4DB8F30-FFFC-41D4-ACFD-050742993987}" type="pres">
      <dgm:prSet presAssocID="{A2D2F6C2-2C37-43B0-A32C-39E4CEFB0D66}" presName="hierRoot2" presStyleCnt="0">
        <dgm:presLayoutVars>
          <dgm:hierBranch val="init"/>
        </dgm:presLayoutVars>
      </dgm:prSet>
      <dgm:spPr/>
    </dgm:pt>
    <dgm:pt modelId="{0C12033A-A210-4694-ACC8-1550873A8DEE}" type="pres">
      <dgm:prSet presAssocID="{A2D2F6C2-2C37-43B0-A32C-39E4CEFB0D66}" presName="rootComposite" presStyleCnt="0"/>
      <dgm:spPr/>
    </dgm:pt>
    <dgm:pt modelId="{BA244A07-2429-4B0B-987F-29FBD075EB01}" type="pres">
      <dgm:prSet presAssocID="{A2D2F6C2-2C37-43B0-A32C-39E4CEFB0D66}" presName="rootText" presStyleLbl="node2" presStyleIdx="0" presStyleCnt="2">
        <dgm:presLayoutVars>
          <dgm:chPref val="3"/>
        </dgm:presLayoutVars>
      </dgm:prSet>
      <dgm:spPr/>
    </dgm:pt>
    <dgm:pt modelId="{EC22602E-DBC5-435D-B6BE-BA7B26DC6A01}" type="pres">
      <dgm:prSet presAssocID="{A2D2F6C2-2C37-43B0-A32C-39E4CEFB0D66}" presName="rootConnector" presStyleLbl="node2" presStyleIdx="0" presStyleCnt="2"/>
      <dgm:spPr/>
    </dgm:pt>
    <dgm:pt modelId="{5FF3D29F-1998-482B-A347-87381805A0D8}" type="pres">
      <dgm:prSet presAssocID="{A2D2F6C2-2C37-43B0-A32C-39E4CEFB0D66}" presName="hierChild4" presStyleCnt="0"/>
      <dgm:spPr/>
    </dgm:pt>
    <dgm:pt modelId="{65D6A134-9249-45BF-9EF8-B7BB2F776019}" type="pres">
      <dgm:prSet presAssocID="{A2D2F6C2-2C37-43B0-A32C-39E4CEFB0D66}" presName="hierChild5" presStyleCnt="0"/>
      <dgm:spPr/>
    </dgm:pt>
    <dgm:pt modelId="{0ADC86AD-E64A-4D1A-BF2C-C5ADEC6B02C2}" type="pres">
      <dgm:prSet presAssocID="{C91A254A-4843-4A44-AA79-3752D8E2F641}" presName="Name37" presStyleLbl="parChTrans1D2" presStyleIdx="1" presStyleCnt="2"/>
      <dgm:spPr/>
    </dgm:pt>
    <dgm:pt modelId="{42CEA2E9-88F4-444A-BE60-80FF97ABB48A}" type="pres">
      <dgm:prSet presAssocID="{63B57041-DBA0-4DE7-8FCE-B7364B6B0E09}" presName="hierRoot2" presStyleCnt="0">
        <dgm:presLayoutVars>
          <dgm:hierBranch val="init"/>
        </dgm:presLayoutVars>
      </dgm:prSet>
      <dgm:spPr/>
    </dgm:pt>
    <dgm:pt modelId="{741BFA2D-9E25-4AB6-BAD8-87A683963AEA}" type="pres">
      <dgm:prSet presAssocID="{63B57041-DBA0-4DE7-8FCE-B7364B6B0E09}" presName="rootComposite" presStyleCnt="0"/>
      <dgm:spPr/>
    </dgm:pt>
    <dgm:pt modelId="{034B8FDB-4B20-4921-AC1B-E5F2A52C0BE2}" type="pres">
      <dgm:prSet presAssocID="{63B57041-DBA0-4DE7-8FCE-B7364B6B0E09}" presName="rootText" presStyleLbl="node2" presStyleIdx="1" presStyleCnt="2">
        <dgm:presLayoutVars>
          <dgm:chPref val="3"/>
        </dgm:presLayoutVars>
      </dgm:prSet>
      <dgm:spPr/>
    </dgm:pt>
    <dgm:pt modelId="{6C09B229-99B7-417B-ABEE-A60539484355}" type="pres">
      <dgm:prSet presAssocID="{63B57041-DBA0-4DE7-8FCE-B7364B6B0E09}" presName="rootConnector" presStyleLbl="node2" presStyleIdx="1" presStyleCnt="2"/>
      <dgm:spPr/>
    </dgm:pt>
    <dgm:pt modelId="{0B5881C4-57E8-4B41-895D-99508A6A35AF}" type="pres">
      <dgm:prSet presAssocID="{63B57041-DBA0-4DE7-8FCE-B7364B6B0E09}" presName="hierChild4" presStyleCnt="0"/>
      <dgm:spPr/>
    </dgm:pt>
    <dgm:pt modelId="{D4EA20C1-31DA-473B-83EA-96C7CB136B51}" type="pres">
      <dgm:prSet presAssocID="{63B57041-DBA0-4DE7-8FCE-B7364B6B0E09}" presName="hierChild5" presStyleCnt="0"/>
      <dgm:spPr/>
    </dgm:pt>
    <dgm:pt modelId="{F8C3FBF8-6C66-4274-97A0-30128D877628}" type="pres">
      <dgm:prSet presAssocID="{B8EB2178-1101-4105-9920-85159F3CD480}" presName="hierChild3" presStyleCnt="0"/>
      <dgm:spPr/>
    </dgm:pt>
  </dgm:ptLst>
  <dgm:cxnLst>
    <dgm:cxn modelId="{98DA780E-CE21-4B27-8952-72DE697FD97A}" type="presOf" srcId="{B8EB2178-1101-4105-9920-85159F3CD480}" destId="{C53D4318-09E2-4E29-97AB-FA718533DA22}" srcOrd="0" destOrd="0" presId="urn:microsoft.com/office/officeart/2005/8/layout/orgChart1"/>
    <dgm:cxn modelId="{2419E60E-6F83-48B4-8741-8ACB867A71E0}" type="presOf" srcId="{C91A254A-4843-4A44-AA79-3752D8E2F641}" destId="{0ADC86AD-E64A-4D1A-BF2C-C5ADEC6B02C2}" srcOrd="0" destOrd="0" presId="urn:microsoft.com/office/officeart/2005/8/layout/orgChart1"/>
    <dgm:cxn modelId="{7ADABC17-550F-4347-9DED-C04E5FC9CAF9}" srcId="{B8EB2178-1101-4105-9920-85159F3CD480}" destId="{A2D2F6C2-2C37-43B0-A32C-39E4CEFB0D66}" srcOrd="0" destOrd="0" parTransId="{7F2A0867-C144-45DA-880B-E6D691E95A35}" sibTransId="{8D185E6B-77F3-4FC7-AAF2-D2CFB4F6DBCA}"/>
    <dgm:cxn modelId="{115ECC19-F4F4-47B0-B5C4-D65F41C697FC}" type="presOf" srcId="{B8EB2178-1101-4105-9920-85159F3CD480}" destId="{8AEE931E-36A2-4609-8802-BB2F7A2DDF2B}" srcOrd="1" destOrd="0" presId="urn:microsoft.com/office/officeart/2005/8/layout/orgChart1"/>
    <dgm:cxn modelId="{D091451E-EE0F-4FFE-8744-D304D22E2B15}" type="presOf" srcId="{63B57041-DBA0-4DE7-8FCE-B7364B6B0E09}" destId="{034B8FDB-4B20-4921-AC1B-E5F2A52C0BE2}" srcOrd="0" destOrd="0" presId="urn:microsoft.com/office/officeart/2005/8/layout/orgChart1"/>
    <dgm:cxn modelId="{B0D46467-0458-4D47-ADFC-A92C41CAC308}" type="presOf" srcId="{D5204BD9-2903-41B3-887B-8DDB23571353}" destId="{EA476823-CD3B-4445-9706-BFAA5DA9F3E4}" srcOrd="0" destOrd="0" presId="urn:microsoft.com/office/officeart/2005/8/layout/orgChart1"/>
    <dgm:cxn modelId="{8262B488-4E57-4308-A8D1-FDD08B40B5EC}" type="presOf" srcId="{A2D2F6C2-2C37-43B0-A32C-39E4CEFB0D66}" destId="{EC22602E-DBC5-435D-B6BE-BA7B26DC6A01}" srcOrd="1" destOrd="0" presId="urn:microsoft.com/office/officeart/2005/8/layout/orgChart1"/>
    <dgm:cxn modelId="{FA086B8F-B67A-4C6B-9FF0-6C377771F66F}" type="presOf" srcId="{7F2A0867-C144-45DA-880B-E6D691E95A35}" destId="{EEB322D1-4D5C-4488-B69B-477609421A96}" srcOrd="0" destOrd="0" presId="urn:microsoft.com/office/officeart/2005/8/layout/orgChart1"/>
    <dgm:cxn modelId="{6B60E29A-480A-4C45-A771-66E23514F7FA}" type="presOf" srcId="{A2D2F6C2-2C37-43B0-A32C-39E4CEFB0D66}" destId="{BA244A07-2429-4B0B-987F-29FBD075EB01}" srcOrd="0" destOrd="0" presId="urn:microsoft.com/office/officeart/2005/8/layout/orgChart1"/>
    <dgm:cxn modelId="{86FDABDC-A86D-4409-82E3-A8294EB4982A}" type="presOf" srcId="{63B57041-DBA0-4DE7-8FCE-B7364B6B0E09}" destId="{6C09B229-99B7-417B-ABEE-A60539484355}" srcOrd="1" destOrd="0" presId="urn:microsoft.com/office/officeart/2005/8/layout/orgChart1"/>
    <dgm:cxn modelId="{67BC02E0-C7DD-4657-8BA0-D2B24BBBE35A}" srcId="{D5204BD9-2903-41B3-887B-8DDB23571353}" destId="{B8EB2178-1101-4105-9920-85159F3CD480}" srcOrd="0" destOrd="0" parTransId="{795B52C8-BC74-48B5-91E2-F791EC005350}" sibTransId="{B280E14D-A1AF-4047-B3D8-1793AA35A782}"/>
    <dgm:cxn modelId="{5280F1F9-768C-4016-A436-5D37B77FA783}" srcId="{B8EB2178-1101-4105-9920-85159F3CD480}" destId="{63B57041-DBA0-4DE7-8FCE-B7364B6B0E09}" srcOrd="1" destOrd="0" parTransId="{C91A254A-4843-4A44-AA79-3752D8E2F641}" sibTransId="{C08B492A-4B6C-477B-A7FA-4F7842AD736E}"/>
    <dgm:cxn modelId="{5FDE30B4-F342-40B7-B456-D7F13813F982}" type="presParOf" srcId="{EA476823-CD3B-4445-9706-BFAA5DA9F3E4}" destId="{6C38B806-FA0A-4D81-BECF-56E1AB9CF546}" srcOrd="0" destOrd="0" presId="urn:microsoft.com/office/officeart/2005/8/layout/orgChart1"/>
    <dgm:cxn modelId="{9FF8BEE7-8400-420A-B5C3-5BB244A2185E}" type="presParOf" srcId="{6C38B806-FA0A-4D81-BECF-56E1AB9CF546}" destId="{272DA528-9A49-43C9-B177-EB9F7A0F0B9B}" srcOrd="0" destOrd="0" presId="urn:microsoft.com/office/officeart/2005/8/layout/orgChart1"/>
    <dgm:cxn modelId="{B6C85E31-183E-4DBA-B14C-41B08E28D64D}" type="presParOf" srcId="{272DA528-9A49-43C9-B177-EB9F7A0F0B9B}" destId="{C53D4318-09E2-4E29-97AB-FA718533DA22}" srcOrd="0" destOrd="0" presId="urn:microsoft.com/office/officeart/2005/8/layout/orgChart1"/>
    <dgm:cxn modelId="{81DF597D-DFE4-4CA7-960E-484CCAF2F5AA}" type="presParOf" srcId="{272DA528-9A49-43C9-B177-EB9F7A0F0B9B}" destId="{8AEE931E-36A2-4609-8802-BB2F7A2DDF2B}" srcOrd="1" destOrd="0" presId="urn:microsoft.com/office/officeart/2005/8/layout/orgChart1"/>
    <dgm:cxn modelId="{C2F4E7F6-30C0-460F-AF68-449B6C1AC4D1}" type="presParOf" srcId="{6C38B806-FA0A-4D81-BECF-56E1AB9CF546}" destId="{B72CA4EE-4F5D-4C58-BA25-C460C560A1F1}" srcOrd="1" destOrd="0" presId="urn:microsoft.com/office/officeart/2005/8/layout/orgChart1"/>
    <dgm:cxn modelId="{18E74DE2-5A0E-439A-8CD1-1D06F964D380}" type="presParOf" srcId="{B72CA4EE-4F5D-4C58-BA25-C460C560A1F1}" destId="{EEB322D1-4D5C-4488-B69B-477609421A96}" srcOrd="0" destOrd="0" presId="urn:microsoft.com/office/officeart/2005/8/layout/orgChart1"/>
    <dgm:cxn modelId="{3DE2653F-1672-4B72-8288-7F6E0E55DE6A}" type="presParOf" srcId="{B72CA4EE-4F5D-4C58-BA25-C460C560A1F1}" destId="{C4DB8F30-FFFC-41D4-ACFD-050742993987}" srcOrd="1" destOrd="0" presId="urn:microsoft.com/office/officeart/2005/8/layout/orgChart1"/>
    <dgm:cxn modelId="{FB333C44-B310-4567-958E-1FC1DE68995D}" type="presParOf" srcId="{C4DB8F30-FFFC-41D4-ACFD-050742993987}" destId="{0C12033A-A210-4694-ACC8-1550873A8DEE}" srcOrd="0" destOrd="0" presId="urn:microsoft.com/office/officeart/2005/8/layout/orgChart1"/>
    <dgm:cxn modelId="{A7B032FC-8E5D-4900-87B8-0A51743608BC}" type="presParOf" srcId="{0C12033A-A210-4694-ACC8-1550873A8DEE}" destId="{BA244A07-2429-4B0B-987F-29FBD075EB01}" srcOrd="0" destOrd="0" presId="urn:microsoft.com/office/officeart/2005/8/layout/orgChart1"/>
    <dgm:cxn modelId="{FBC40E84-36AE-468E-A160-A06D5CA8A8D9}" type="presParOf" srcId="{0C12033A-A210-4694-ACC8-1550873A8DEE}" destId="{EC22602E-DBC5-435D-B6BE-BA7B26DC6A01}" srcOrd="1" destOrd="0" presId="urn:microsoft.com/office/officeart/2005/8/layout/orgChart1"/>
    <dgm:cxn modelId="{D283564D-27AE-40BE-BBF4-991EF5067D41}" type="presParOf" srcId="{C4DB8F30-FFFC-41D4-ACFD-050742993987}" destId="{5FF3D29F-1998-482B-A347-87381805A0D8}" srcOrd="1" destOrd="0" presId="urn:microsoft.com/office/officeart/2005/8/layout/orgChart1"/>
    <dgm:cxn modelId="{4D9FA528-757B-4DDF-8C39-F0849B693CB6}" type="presParOf" srcId="{C4DB8F30-FFFC-41D4-ACFD-050742993987}" destId="{65D6A134-9249-45BF-9EF8-B7BB2F776019}" srcOrd="2" destOrd="0" presId="urn:microsoft.com/office/officeart/2005/8/layout/orgChart1"/>
    <dgm:cxn modelId="{0998B365-FABB-4917-A9B8-B8CCC10B6A44}" type="presParOf" srcId="{B72CA4EE-4F5D-4C58-BA25-C460C560A1F1}" destId="{0ADC86AD-E64A-4D1A-BF2C-C5ADEC6B02C2}" srcOrd="2" destOrd="0" presId="urn:microsoft.com/office/officeart/2005/8/layout/orgChart1"/>
    <dgm:cxn modelId="{898CC264-30D6-4873-8CC6-F263818E1073}" type="presParOf" srcId="{B72CA4EE-4F5D-4C58-BA25-C460C560A1F1}" destId="{42CEA2E9-88F4-444A-BE60-80FF97ABB48A}" srcOrd="3" destOrd="0" presId="urn:microsoft.com/office/officeart/2005/8/layout/orgChart1"/>
    <dgm:cxn modelId="{4487FE32-CD93-48F3-B33B-D7BC9D645E2F}" type="presParOf" srcId="{42CEA2E9-88F4-444A-BE60-80FF97ABB48A}" destId="{741BFA2D-9E25-4AB6-BAD8-87A683963AEA}" srcOrd="0" destOrd="0" presId="urn:microsoft.com/office/officeart/2005/8/layout/orgChart1"/>
    <dgm:cxn modelId="{EF541743-D306-4F9D-8D26-9BFF3D350AB5}" type="presParOf" srcId="{741BFA2D-9E25-4AB6-BAD8-87A683963AEA}" destId="{034B8FDB-4B20-4921-AC1B-E5F2A52C0BE2}" srcOrd="0" destOrd="0" presId="urn:microsoft.com/office/officeart/2005/8/layout/orgChart1"/>
    <dgm:cxn modelId="{1B7060ED-6757-4941-B749-FB64EA459626}" type="presParOf" srcId="{741BFA2D-9E25-4AB6-BAD8-87A683963AEA}" destId="{6C09B229-99B7-417B-ABEE-A60539484355}" srcOrd="1" destOrd="0" presId="urn:microsoft.com/office/officeart/2005/8/layout/orgChart1"/>
    <dgm:cxn modelId="{8D130D16-E041-46A4-93A7-C000F6EB351F}" type="presParOf" srcId="{42CEA2E9-88F4-444A-BE60-80FF97ABB48A}" destId="{0B5881C4-57E8-4B41-895D-99508A6A35AF}" srcOrd="1" destOrd="0" presId="urn:microsoft.com/office/officeart/2005/8/layout/orgChart1"/>
    <dgm:cxn modelId="{047A28F2-E17B-440C-9B6E-EF059F32FB29}" type="presParOf" srcId="{42CEA2E9-88F4-444A-BE60-80FF97ABB48A}" destId="{D4EA20C1-31DA-473B-83EA-96C7CB136B51}" srcOrd="2" destOrd="0" presId="urn:microsoft.com/office/officeart/2005/8/layout/orgChart1"/>
    <dgm:cxn modelId="{EBD5383A-68AE-46B9-93CA-97EC55FE9058}" type="presParOf" srcId="{6C38B806-FA0A-4D81-BECF-56E1AB9CF546}" destId="{F8C3FBF8-6C66-4274-97A0-30128D877628}" srcOrd="2" destOrd="0" presId="urn:microsoft.com/office/officeart/2005/8/layout/orgChart1"/>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BC625D5-09ED-4139-97B8-B4F3B1252CEA}" type="doc">
      <dgm:prSet loTypeId="urn:microsoft.com/office/officeart/2018/2/layout/IconLabelList" loCatId="icon" qsTypeId="urn:microsoft.com/office/officeart/2005/8/quickstyle/simple1" qsCatId="simple" csTypeId="urn:microsoft.com/office/officeart/2018/5/colors/Iconchunking_neutralbg_colorful5" csCatId="colorful" phldr="1"/>
      <dgm:spPr/>
      <dgm:t>
        <a:bodyPr/>
        <a:lstStyle/>
        <a:p>
          <a:endParaRPr lang="en-US"/>
        </a:p>
      </dgm:t>
    </dgm:pt>
    <dgm:pt modelId="{54D7035E-0000-419B-B918-F8A9E1754DE8}">
      <dgm:prSet phldrT="[Text]"/>
      <dgm:spPr/>
      <dgm:t>
        <a:bodyPr/>
        <a:lstStyle/>
        <a:p>
          <a:r>
            <a:rPr lang="en-US" dirty="0">
              <a:latin typeface="Arial" panose="020B0604020202020204" pitchFamily="34" charset="0"/>
              <a:cs typeface="Arial" panose="020B0604020202020204" pitchFamily="34" charset="0"/>
            </a:rPr>
            <a:t>The U.S. Department of Education</a:t>
          </a:r>
        </a:p>
        <a:p>
          <a:r>
            <a:rPr lang="en-US" dirty="0">
              <a:latin typeface="Arial" panose="020B0604020202020204" pitchFamily="34" charset="0"/>
              <a:cs typeface="Arial" panose="020B0604020202020204" pitchFamily="34" charset="0"/>
            </a:rPr>
            <a:t>Nita M. Lowey 21</a:t>
          </a:r>
          <a:r>
            <a:rPr lang="en-US" baseline="30000" dirty="0">
              <a:latin typeface="Arial" panose="020B0604020202020204" pitchFamily="34" charset="0"/>
              <a:cs typeface="Arial" panose="020B0604020202020204" pitchFamily="34" charset="0"/>
            </a:rPr>
            <a:t>st</a:t>
          </a:r>
          <a:r>
            <a:rPr lang="en-US" dirty="0">
              <a:latin typeface="Arial" panose="020B0604020202020204" pitchFamily="34" charset="0"/>
              <a:cs typeface="Arial" panose="020B0604020202020204" pitchFamily="34" charset="0"/>
            </a:rPr>
            <a:t> Century Community Learning Center </a:t>
          </a:r>
        </a:p>
      </dgm:t>
    </dgm:pt>
    <dgm:pt modelId="{61404CD7-0C20-4472-8CF6-C8448F2213D7}" type="parTrans" cxnId="{C3C660D6-15E7-457F-96B9-B551E6EF0310}">
      <dgm:prSet/>
      <dgm:spPr/>
      <dgm:t>
        <a:bodyPr/>
        <a:lstStyle/>
        <a:p>
          <a:endParaRPr lang="en-US"/>
        </a:p>
      </dgm:t>
    </dgm:pt>
    <dgm:pt modelId="{02ECDA57-BBB4-4D07-8DE1-D5C054D6AC9A}" type="sibTrans" cxnId="{C3C660D6-15E7-457F-96B9-B551E6EF0310}">
      <dgm:prSet/>
      <dgm:spPr/>
      <dgm:t>
        <a:bodyPr/>
        <a:lstStyle/>
        <a:p>
          <a:endParaRPr lang="en-US"/>
        </a:p>
      </dgm:t>
    </dgm:pt>
    <dgm:pt modelId="{A60DE8BB-A332-4E98-BF89-DD247D57F7C5}">
      <dgm:prSet phldrT="[Text]"/>
      <dgm:spPr/>
      <dgm:t>
        <a:bodyPr/>
        <a:lstStyle/>
        <a:p>
          <a:r>
            <a:rPr lang="en-US" dirty="0">
              <a:latin typeface="Arial" panose="020B0604020202020204" pitchFamily="34" charset="0"/>
              <a:cs typeface="Arial" panose="020B0604020202020204" pitchFamily="34" charset="0"/>
            </a:rPr>
            <a:t>The Pennsylvania Department of Education (Grantee)</a:t>
          </a:r>
        </a:p>
      </dgm:t>
    </dgm:pt>
    <dgm:pt modelId="{C691346C-02E4-487C-A063-0B99DFDA3AFB}" type="parTrans" cxnId="{545A60E9-C1C0-4614-9A28-53F8A4BDD61F}">
      <dgm:prSet/>
      <dgm:spPr/>
      <dgm:t>
        <a:bodyPr/>
        <a:lstStyle/>
        <a:p>
          <a:endParaRPr lang="en-US"/>
        </a:p>
      </dgm:t>
    </dgm:pt>
    <dgm:pt modelId="{CEF0CB66-EFD1-486C-BB89-0E86C61687FE}" type="sibTrans" cxnId="{545A60E9-C1C0-4614-9A28-53F8A4BDD61F}">
      <dgm:prSet/>
      <dgm:spPr/>
      <dgm:t>
        <a:bodyPr/>
        <a:lstStyle/>
        <a:p>
          <a:endParaRPr lang="en-US"/>
        </a:p>
      </dgm:t>
    </dgm:pt>
    <dgm:pt modelId="{0691D066-56C2-4FEE-BF04-76B8637E031B}">
      <dgm:prSet phldrT="[Text]"/>
      <dgm:spPr/>
      <dgm:t>
        <a:bodyPr/>
        <a:lstStyle/>
        <a:p>
          <a:r>
            <a:rPr lang="en-US" dirty="0">
              <a:latin typeface="Arial" panose="020B0604020202020204" pitchFamily="34" charset="0"/>
              <a:cs typeface="Arial" panose="020B0604020202020204" pitchFamily="34" charset="0"/>
            </a:rPr>
            <a:t>Cohort 12 Awardees (Subgrantee)</a:t>
          </a:r>
        </a:p>
      </dgm:t>
    </dgm:pt>
    <dgm:pt modelId="{E9C6157A-858F-4C86-BDF7-DF38D41BEB97}" type="parTrans" cxnId="{67A443A0-C65E-425D-8F73-F8AB3AED6FD2}">
      <dgm:prSet/>
      <dgm:spPr/>
      <dgm:t>
        <a:bodyPr/>
        <a:lstStyle/>
        <a:p>
          <a:endParaRPr lang="en-US"/>
        </a:p>
      </dgm:t>
    </dgm:pt>
    <dgm:pt modelId="{1E47347A-56E7-4A5F-8114-2784BA7C5A5E}" type="sibTrans" cxnId="{67A443A0-C65E-425D-8F73-F8AB3AED6FD2}">
      <dgm:prSet/>
      <dgm:spPr/>
      <dgm:t>
        <a:bodyPr/>
        <a:lstStyle/>
        <a:p>
          <a:endParaRPr lang="en-US"/>
        </a:p>
      </dgm:t>
    </dgm:pt>
    <dgm:pt modelId="{91D785C9-D84F-43CF-8C5B-77378A8C5B5E}" type="pres">
      <dgm:prSet presAssocID="{9BC625D5-09ED-4139-97B8-B4F3B1252CEA}" presName="root" presStyleCnt="0">
        <dgm:presLayoutVars>
          <dgm:dir/>
          <dgm:resizeHandles val="exact"/>
        </dgm:presLayoutVars>
      </dgm:prSet>
      <dgm:spPr/>
    </dgm:pt>
    <dgm:pt modelId="{4BC70C58-5EA7-435F-9790-E97975959A42}" type="pres">
      <dgm:prSet presAssocID="{54D7035E-0000-419B-B918-F8A9E1754DE8}" presName="compNode" presStyleCnt="0"/>
      <dgm:spPr/>
    </dgm:pt>
    <dgm:pt modelId="{277FF949-07D8-49B3-B89F-2D3AA2DF79E8}" type="pres">
      <dgm:prSet presAssocID="{54D7035E-0000-419B-B918-F8A9E1754DE8}" presName="iconRect" presStyleLbl="node1" presStyleIdx="0" presStyleCnt="3" custLinFactNeighborX="-28316" custLinFactNeighborY="-24070"/>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a:extLst>
              <a:ext uri="{C183D7F6-B498-43B3-948B-1728B52AA6E4}">
                <adec:decorative xmlns:adec="http://schemas.microsoft.com/office/drawing/2017/decorative" val="1"/>
              </a:ext>
            </a:extLst>
          </dgm14:cNvPr>
        </a:ext>
      </dgm:extLst>
    </dgm:pt>
    <dgm:pt modelId="{37B982F4-FE14-4358-AE72-9ACD037C72DF}" type="pres">
      <dgm:prSet presAssocID="{54D7035E-0000-419B-B918-F8A9E1754DE8}" presName="spaceRect" presStyleCnt="0"/>
      <dgm:spPr/>
    </dgm:pt>
    <dgm:pt modelId="{45D2EC7D-172C-4595-8E99-DFFF9701634D}" type="pres">
      <dgm:prSet presAssocID="{54D7035E-0000-419B-B918-F8A9E1754DE8}" presName="textRect" presStyleLbl="revTx" presStyleIdx="0" presStyleCnt="3" custLinFactNeighborX="-2150" custLinFactNeighborY="-75197">
        <dgm:presLayoutVars>
          <dgm:chMax val="1"/>
          <dgm:chPref val="1"/>
        </dgm:presLayoutVars>
      </dgm:prSet>
      <dgm:spPr/>
    </dgm:pt>
    <dgm:pt modelId="{5B047A95-5CC9-4D44-8C2B-31AC611D36B1}" type="pres">
      <dgm:prSet presAssocID="{02ECDA57-BBB4-4D07-8DE1-D5C054D6AC9A}" presName="sibTrans" presStyleCnt="0"/>
      <dgm:spPr/>
    </dgm:pt>
    <dgm:pt modelId="{AB2EBB95-EFED-45AB-B401-53B36330D696}" type="pres">
      <dgm:prSet presAssocID="{A60DE8BB-A332-4E98-BF89-DD247D57F7C5}" presName="compNode" presStyleCnt="0"/>
      <dgm:spPr/>
    </dgm:pt>
    <dgm:pt modelId="{EA000C3C-C8DD-428B-816B-9E3BB57FC805}" type="pres">
      <dgm:prSet presAssocID="{A60DE8BB-A332-4E98-BF89-DD247D57F7C5}" presName="iconRect" presStyleLbl="node1" presStyleIdx="1" presStyleCnt="3" custLinFactNeighborX="3103" custLinFactNeighborY="-2376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a:extLst>
              <a:ext uri="{C183D7F6-B498-43B3-948B-1728B52AA6E4}">
                <adec:decorative xmlns:adec="http://schemas.microsoft.com/office/drawing/2017/decorative" val="1"/>
              </a:ext>
            </a:extLst>
          </dgm14:cNvPr>
        </a:ext>
      </dgm:extLst>
    </dgm:pt>
    <dgm:pt modelId="{119BB46D-E598-4814-B0DD-850C0CF1F976}" type="pres">
      <dgm:prSet presAssocID="{A60DE8BB-A332-4E98-BF89-DD247D57F7C5}" presName="spaceRect" presStyleCnt="0"/>
      <dgm:spPr/>
    </dgm:pt>
    <dgm:pt modelId="{905CFCBB-129A-4027-BC8E-AE9CFC06F1BE}" type="pres">
      <dgm:prSet presAssocID="{A60DE8BB-A332-4E98-BF89-DD247D57F7C5}" presName="textRect" presStyleLbl="revTx" presStyleIdx="1" presStyleCnt="3" custLinFactNeighborX="-616" custLinFactNeighborY="-77913">
        <dgm:presLayoutVars>
          <dgm:chMax val="1"/>
          <dgm:chPref val="1"/>
        </dgm:presLayoutVars>
      </dgm:prSet>
      <dgm:spPr/>
    </dgm:pt>
    <dgm:pt modelId="{E61DBF7D-3B8A-4CD9-9245-F41D6F147C05}" type="pres">
      <dgm:prSet presAssocID="{CEF0CB66-EFD1-486C-BB89-0E86C61687FE}" presName="sibTrans" presStyleCnt="0"/>
      <dgm:spPr/>
    </dgm:pt>
    <dgm:pt modelId="{3EA05AA1-E106-4508-A9E3-645D3BD8DEFB}" type="pres">
      <dgm:prSet presAssocID="{0691D066-56C2-4FEE-BF04-76B8637E031B}" presName="compNode" presStyleCnt="0"/>
      <dgm:spPr/>
    </dgm:pt>
    <dgm:pt modelId="{03252D0E-C7D6-4ACE-AE88-F5BB0EF8BCAA}" type="pres">
      <dgm:prSet presAssocID="{0691D066-56C2-4FEE-BF04-76B8637E031B}" presName="iconRect" presStyleLbl="node1" presStyleIdx="2" presStyleCnt="3" custLinFactNeighborX="4334" custLinFactNeighborY="-3433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a:extLst>
              <a:ext uri="{C183D7F6-B498-43B3-948B-1728B52AA6E4}">
                <adec:decorative xmlns:adec="http://schemas.microsoft.com/office/drawing/2017/decorative" val="1"/>
              </a:ext>
            </a:extLst>
          </dgm14:cNvPr>
        </a:ext>
      </dgm:extLst>
    </dgm:pt>
    <dgm:pt modelId="{1C712647-3CEA-4903-833E-F0493E67E773}" type="pres">
      <dgm:prSet presAssocID="{0691D066-56C2-4FEE-BF04-76B8637E031B}" presName="spaceRect" presStyleCnt="0"/>
      <dgm:spPr/>
    </dgm:pt>
    <dgm:pt modelId="{9AD468E6-B2F6-488C-9E16-B1EBBF46E362}" type="pres">
      <dgm:prSet presAssocID="{0691D066-56C2-4FEE-BF04-76B8637E031B}" presName="textRect" presStyleLbl="revTx" presStyleIdx="2" presStyleCnt="3" custLinFactNeighborX="3584" custLinFactNeighborY="-73526">
        <dgm:presLayoutVars>
          <dgm:chMax val="1"/>
          <dgm:chPref val="1"/>
        </dgm:presLayoutVars>
      </dgm:prSet>
      <dgm:spPr/>
    </dgm:pt>
  </dgm:ptLst>
  <dgm:cxnLst>
    <dgm:cxn modelId="{B880B35C-00F4-406E-A5E2-9A3481B09751}" type="presOf" srcId="{0691D066-56C2-4FEE-BF04-76B8637E031B}" destId="{9AD468E6-B2F6-488C-9E16-B1EBBF46E362}" srcOrd="0" destOrd="0" presId="urn:microsoft.com/office/officeart/2018/2/layout/IconLabelList"/>
    <dgm:cxn modelId="{F7DC1088-9AA9-4D6D-B877-157EB4BC29C1}" type="presOf" srcId="{54D7035E-0000-419B-B918-F8A9E1754DE8}" destId="{45D2EC7D-172C-4595-8E99-DFFF9701634D}" srcOrd="0" destOrd="0" presId="urn:microsoft.com/office/officeart/2018/2/layout/IconLabelList"/>
    <dgm:cxn modelId="{B4F08C8F-46C7-4BBB-B4DC-031880A2DD79}" type="presOf" srcId="{9BC625D5-09ED-4139-97B8-B4F3B1252CEA}" destId="{91D785C9-D84F-43CF-8C5B-77378A8C5B5E}" srcOrd="0" destOrd="0" presId="urn:microsoft.com/office/officeart/2018/2/layout/IconLabelList"/>
    <dgm:cxn modelId="{67A443A0-C65E-425D-8F73-F8AB3AED6FD2}" srcId="{9BC625D5-09ED-4139-97B8-B4F3B1252CEA}" destId="{0691D066-56C2-4FEE-BF04-76B8637E031B}" srcOrd="2" destOrd="0" parTransId="{E9C6157A-858F-4C86-BDF7-DF38D41BEB97}" sibTransId="{1E47347A-56E7-4A5F-8114-2784BA7C5A5E}"/>
    <dgm:cxn modelId="{9FDE0DA2-EA46-456D-91A6-9A428E7DCD38}" type="presOf" srcId="{A60DE8BB-A332-4E98-BF89-DD247D57F7C5}" destId="{905CFCBB-129A-4027-BC8E-AE9CFC06F1BE}" srcOrd="0" destOrd="0" presId="urn:microsoft.com/office/officeart/2018/2/layout/IconLabelList"/>
    <dgm:cxn modelId="{C3C660D6-15E7-457F-96B9-B551E6EF0310}" srcId="{9BC625D5-09ED-4139-97B8-B4F3B1252CEA}" destId="{54D7035E-0000-419B-B918-F8A9E1754DE8}" srcOrd="0" destOrd="0" parTransId="{61404CD7-0C20-4472-8CF6-C8448F2213D7}" sibTransId="{02ECDA57-BBB4-4D07-8DE1-D5C054D6AC9A}"/>
    <dgm:cxn modelId="{545A60E9-C1C0-4614-9A28-53F8A4BDD61F}" srcId="{9BC625D5-09ED-4139-97B8-B4F3B1252CEA}" destId="{A60DE8BB-A332-4E98-BF89-DD247D57F7C5}" srcOrd="1" destOrd="0" parTransId="{C691346C-02E4-487C-A063-0B99DFDA3AFB}" sibTransId="{CEF0CB66-EFD1-486C-BB89-0E86C61687FE}"/>
    <dgm:cxn modelId="{11F17FE5-0199-4362-8458-FA8ECFA8A1FC}" type="presParOf" srcId="{91D785C9-D84F-43CF-8C5B-77378A8C5B5E}" destId="{4BC70C58-5EA7-435F-9790-E97975959A42}" srcOrd="0" destOrd="0" presId="urn:microsoft.com/office/officeart/2018/2/layout/IconLabelList"/>
    <dgm:cxn modelId="{A1972E1B-3C9F-411A-8F26-7CB84BCE47FB}" type="presParOf" srcId="{4BC70C58-5EA7-435F-9790-E97975959A42}" destId="{277FF949-07D8-49B3-B89F-2D3AA2DF79E8}" srcOrd="0" destOrd="0" presId="urn:microsoft.com/office/officeart/2018/2/layout/IconLabelList"/>
    <dgm:cxn modelId="{A92D42E9-6519-489C-9C5A-475163389653}" type="presParOf" srcId="{4BC70C58-5EA7-435F-9790-E97975959A42}" destId="{37B982F4-FE14-4358-AE72-9ACD037C72DF}" srcOrd="1" destOrd="0" presId="urn:microsoft.com/office/officeart/2018/2/layout/IconLabelList"/>
    <dgm:cxn modelId="{06E060D1-DC03-49DC-A805-F227B92FA410}" type="presParOf" srcId="{4BC70C58-5EA7-435F-9790-E97975959A42}" destId="{45D2EC7D-172C-4595-8E99-DFFF9701634D}" srcOrd="2" destOrd="0" presId="urn:microsoft.com/office/officeart/2018/2/layout/IconLabelList"/>
    <dgm:cxn modelId="{E8F34483-B193-45E5-8946-DF1130CF627E}" type="presParOf" srcId="{91D785C9-D84F-43CF-8C5B-77378A8C5B5E}" destId="{5B047A95-5CC9-4D44-8C2B-31AC611D36B1}" srcOrd="1" destOrd="0" presId="urn:microsoft.com/office/officeart/2018/2/layout/IconLabelList"/>
    <dgm:cxn modelId="{8D8B2988-E2C1-4716-96FC-D837C334BF51}" type="presParOf" srcId="{91D785C9-D84F-43CF-8C5B-77378A8C5B5E}" destId="{AB2EBB95-EFED-45AB-B401-53B36330D696}" srcOrd="2" destOrd="0" presId="urn:microsoft.com/office/officeart/2018/2/layout/IconLabelList"/>
    <dgm:cxn modelId="{9CCC850D-07D3-49EE-8D6B-12AA332BC390}" type="presParOf" srcId="{AB2EBB95-EFED-45AB-B401-53B36330D696}" destId="{EA000C3C-C8DD-428B-816B-9E3BB57FC805}" srcOrd="0" destOrd="0" presId="urn:microsoft.com/office/officeart/2018/2/layout/IconLabelList"/>
    <dgm:cxn modelId="{CD319A83-6857-4D96-A21B-728D7E058778}" type="presParOf" srcId="{AB2EBB95-EFED-45AB-B401-53B36330D696}" destId="{119BB46D-E598-4814-B0DD-850C0CF1F976}" srcOrd="1" destOrd="0" presId="urn:microsoft.com/office/officeart/2018/2/layout/IconLabelList"/>
    <dgm:cxn modelId="{EA31BA45-23CA-45E2-B833-C1A6651632FF}" type="presParOf" srcId="{AB2EBB95-EFED-45AB-B401-53B36330D696}" destId="{905CFCBB-129A-4027-BC8E-AE9CFC06F1BE}" srcOrd="2" destOrd="0" presId="urn:microsoft.com/office/officeart/2018/2/layout/IconLabelList"/>
    <dgm:cxn modelId="{A29A2360-0EDA-476C-831F-3CB0BB871B69}" type="presParOf" srcId="{91D785C9-D84F-43CF-8C5B-77378A8C5B5E}" destId="{E61DBF7D-3B8A-4CD9-9245-F41D6F147C05}" srcOrd="3" destOrd="0" presId="urn:microsoft.com/office/officeart/2018/2/layout/IconLabelList"/>
    <dgm:cxn modelId="{11724CCA-C926-47AD-9641-FF456C49F982}" type="presParOf" srcId="{91D785C9-D84F-43CF-8C5B-77378A8C5B5E}" destId="{3EA05AA1-E106-4508-A9E3-645D3BD8DEFB}" srcOrd="4" destOrd="0" presId="urn:microsoft.com/office/officeart/2018/2/layout/IconLabelList"/>
    <dgm:cxn modelId="{2EDE121D-3736-458F-A0B1-C21476C23CD7}" type="presParOf" srcId="{3EA05AA1-E106-4508-A9E3-645D3BD8DEFB}" destId="{03252D0E-C7D6-4ACE-AE88-F5BB0EF8BCAA}" srcOrd="0" destOrd="0" presId="urn:microsoft.com/office/officeart/2018/2/layout/IconLabelList"/>
    <dgm:cxn modelId="{841DBF9C-22E3-4BC6-8EF8-4814870F8D20}" type="presParOf" srcId="{3EA05AA1-E106-4508-A9E3-645D3BD8DEFB}" destId="{1C712647-3CEA-4903-833E-F0493E67E773}" srcOrd="1" destOrd="0" presId="urn:microsoft.com/office/officeart/2018/2/layout/IconLabelList"/>
    <dgm:cxn modelId="{8034E787-E5A1-436E-AB00-18142A7EE447}" type="presParOf" srcId="{3EA05AA1-E106-4508-A9E3-645D3BD8DEFB}" destId="{9AD468E6-B2F6-488C-9E16-B1EBBF46E362}"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DC86AD-E64A-4D1A-BF2C-C5ADEC6B02C2}">
      <dsp:nvSpPr>
        <dsp:cNvPr id="0" name=""/>
        <dsp:cNvSpPr/>
      </dsp:nvSpPr>
      <dsp:spPr>
        <a:xfrm>
          <a:off x="4114800" y="1872170"/>
          <a:ext cx="2251813" cy="781621"/>
        </a:xfrm>
        <a:custGeom>
          <a:avLst/>
          <a:gdLst/>
          <a:ahLst/>
          <a:cxnLst/>
          <a:rect l="0" t="0" r="0" b="0"/>
          <a:pathLst>
            <a:path>
              <a:moveTo>
                <a:pt x="0" y="0"/>
              </a:moveTo>
              <a:lnTo>
                <a:pt x="0" y="390810"/>
              </a:lnTo>
              <a:lnTo>
                <a:pt x="2251813" y="390810"/>
              </a:lnTo>
              <a:lnTo>
                <a:pt x="2251813" y="78162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EB322D1-4D5C-4488-B69B-477609421A96}">
      <dsp:nvSpPr>
        <dsp:cNvPr id="0" name=""/>
        <dsp:cNvSpPr/>
      </dsp:nvSpPr>
      <dsp:spPr>
        <a:xfrm>
          <a:off x="1862986" y="1872170"/>
          <a:ext cx="2251813" cy="781621"/>
        </a:xfrm>
        <a:custGeom>
          <a:avLst/>
          <a:gdLst/>
          <a:ahLst/>
          <a:cxnLst/>
          <a:rect l="0" t="0" r="0" b="0"/>
          <a:pathLst>
            <a:path>
              <a:moveTo>
                <a:pt x="2251813" y="0"/>
              </a:moveTo>
              <a:lnTo>
                <a:pt x="2251813" y="390810"/>
              </a:lnTo>
              <a:lnTo>
                <a:pt x="0" y="390810"/>
              </a:lnTo>
              <a:lnTo>
                <a:pt x="0" y="78162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53D4318-09E2-4E29-97AB-FA718533DA22}">
      <dsp:nvSpPr>
        <dsp:cNvPr id="0" name=""/>
        <dsp:cNvSpPr/>
      </dsp:nvSpPr>
      <dsp:spPr>
        <a:xfrm>
          <a:off x="2253797" y="11168"/>
          <a:ext cx="3722005" cy="186100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1511300">
            <a:lnSpc>
              <a:spcPct val="90000"/>
            </a:lnSpc>
            <a:spcBef>
              <a:spcPct val="0"/>
            </a:spcBef>
            <a:spcAft>
              <a:spcPct val="35000"/>
            </a:spcAft>
            <a:buNone/>
          </a:pPr>
          <a:r>
            <a:rPr lang="en-US" sz="3400" kern="1200" dirty="0">
              <a:latin typeface="Arial" panose="020B0604020202020204" pitchFamily="34" charset="0"/>
              <a:cs typeface="Arial" panose="020B0604020202020204" pitchFamily="34" charset="0"/>
            </a:rPr>
            <a:t>Pennsylvania Department of Education (PDE)</a:t>
          </a:r>
        </a:p>
      </dsp:txBody>
      <dsp:txXfrm>
        <a:off x="2253797" y="11168"/>
        <a:ext cx="3722005" cy="1861002"/>
      </dsp:txXfrm>
    </dsp:sp>
    <dsp:sp modelId="{BA244A07-2429-4B0B-987F-29FBD075EB01}">
      <dsp:nvSpPr>
        <dsp:cNvPr id="0" name=""/>
        <dsp:cNvSpPr/>
      </dsp:nvSpPr>
      <dsp:spPr>
        <a:xfrm>
          <a:off x="1984" y="2653792"/>
          <a:ext cx="3722005" cy="186100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1511300">
            <a:lnSpc>
              <a:spcPct val="90000"/>
            </a:lnSpc>
            <a:spcBef>
              <a:spcPct val="0"/>
            </a:spcBef>
            <a:spcAft>
              <a:spcPct val="35000"/>
            </a:spcAft>
            <a:buNone/>
          </a:pPr>
          <a:r>
            <a:rPr lang="en-US" sz="3400" kern="1200" dirty="0">
              <a:latin typeface="Arial" panose="020B0604020202020204" pitchFamily="34" charset="0"/>
              <a:cs typeface="Arial" panose="020B0604020202020204" pitchFamily="34" charset="0"/>
            </a:rPr>
            <a:t>Center for Schools and Communities (CSC)</a:t>
          </a:r>
        </a:p>
      </dsp:txBody>
      <dsp:txXfrm>
        <a:off x="1984" y="2653792"/>
        <a:ext cx="3722005" cy="1861002"/>
      </dsp:txXfrm>
    </dsp:sp>
    <dsp:sp modelId="{034B8FDB-4B20-4921-AC1B-E5F2A52C0BE2}">
      <dsp:nvSpPr>
        <dsp:cNvPr id="0" name=""/>
        <dsp:cNvSpPr/>
      </dsp:nvSpPr>
      <dsp:spPr>
        <a:xfrm>
          <a:off x="4505610" y="2653792"/>
          <a:ext cx="3722005" cy="186100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1511300">
            <a:lnSpc>
              <a:spcPct val="90000"/>
            </a:lnSpc>
            <a:spcBef>
              <a:spcPct val="0"/>
            </a:spcBef>
            <a:spcAft>
              <a:spcPct val="35000"/>
            </a:spcAft>
            <a:buNone/>
          </a:pPr>
          <a:r>
            <a:rPr lang="en-US" sz="3400" kern="1200" dirty="0">
              <a:latin typeface="Arial" panose="020B0604020202020204" pitchFamily="34" charset="0"/>
              <a:cs typeface="Arial" panose="020B0604020202020204" pitchFamily="34" charset="0"/>
            </a:rPr>
            <a:t>Allegheny Intermediate Unit (AIU)</a:t>
          </a:r>
        </a:p>
      </dsp:txBody>
      <dsp:txXfrm>
        <a:off x="4505610" y="2653792"/>
        <a:ext cx="3722005" cy="18610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7FF949-07D8-49B3-B89F-2D3AA2DF79E8}">
      <dsp:nvSpPr>
        <dsp:cNvPr id="0" name=""/>
        <dsp:cNvSpPr/>
      </dsp:nvSpPr>
      <dsp:spPr>
        <a:xfrm>
          <a:off x="555649" y="932211"/>
          <a:ext cx="1094361" cy="109436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5D2EC7D-172C-4595-8E99-DFFF9701634D}">
      <dsp:nvSpPr>
        <dsp:cNvPr id="0" name=""/>
        <dsp:cNvSpPr/>
      </dsp:nvSpPr>
      <dsp:spPr>
        <a:xfrm>
          <a:off x="144465" y="2068920"/>
          <a:ext cx="2431914"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90000"/>
            </a:lnSpc>
            <a:spcBef>
              <a:spcPct val="0"/>
            </a:spcBef>
            <a:spcAft>
              <a:spcPct val="35000"/>
            </a:spcAft>
            <a:buNone/>
          </a:pPr>
          <a:r>
            <a:rPr lang="en-US" sz="1200" kern="1200" dirty="0">
              <a:latin typeface="Arial" panose="020B0604020202020204" pitchFamily="34" charset="0"/>
              <a:cs typeface="Arial" panose="020B0604020202020204" pitchFamily="34" charset="0"/>
            </a:rPr>
            <a:t>The U.S. Department of Education</a:t>
          </a:r>
        </a:p>
        <a:p>
          <a:pPr marL="0" lvl="0" indent="0" algn="ctr" defTabSz="533400">
            <a:lnSpc>
              <a:spcPct val="90000"/>
            </a:lnSpc>
            <a:spcBef>
              <a:spcPct val="0"/>
            </a:spcBef>
            <a:spcAft>
              <a:spcPct val="35000"/>
            </a:spcAft>
            <a:buNone/>
          </a:pPr>
          <a:r>
            <a:rPr lang="en-US" sz="1200" kern="1200" dirty="0">
              <a:latin typeface="Arial" panose="020B0604020202020204" pitchFamily="34" charset="0"/>
              <a:cs typeface="Arial" panose="020B0604020202020204" pitchFamily="34" charset="0"/>
            </a:rPr>
            <a:t>Nita M. Lowey 21</a:t>
          </a:r>
          <a:r>
            <a:rPr lang="en-US" sz="1200" kern="1200" baseline="30000" dirty="0">
              <a:latin typeface="Arial" panose="020B0604020202020204" pitchFamily="34" charset="0"/>
              <a:cs typeface="Arial" panose="020B0604020202020204" pitchFamily="34" charset="0"/>
            </a:rPr>
            <a:t>st</a:t>
          </a:r>
          <a:r>
            <a:rPr lang="en-US" sz="1200" kern="1200" dirty="0">
              <a:latin typeface="Arial" panose="020B0604020202020204" pitchFamily="34" charset="0"/>
              <a:cs typeface="Arial" panose="020B0604020202020204" pitchFamily="34" charset="0"/>
            </a:rPr>
            <a:t> Century Community Learning Center </a:t>
          </a:r>
        </a:p>
      </dsp:txBody>
      <dsp:txXfrm>
        <a:off x="144465" y="2068920"/>
        <a:ext cx="2431914" cy="720000"/>
      </dsp:txXfrm>
    </dsp:sp>
    <dsp:sp modelId="{EA000C3C-C8DD-428B-816B-9E3BB57FC805}">
      <dsp:nvSpPr>
        <dsp:cNvPr id="0" name=""/>
        <dsp:cNvSpPr/>
      </dsp:nvSpPr>
      <dsp:spPr>
        <a:xfrm>
          <a:off x="3756985" y="935571"/>
          <a:ext cx="1094361" cy="109436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05CFCBB-129A-4027-BC8E-AE9CFC06F1BE}">
      <dsp:nvSpPr>
        <dsp:cNvPr id="0" name=""/>
        <dsp:cNvSpPr/>
      </dsp:nvSpPr>
      <dsp:spPr>
        <a:xfrm>
          <a:off x="3039270" y="2049365"/>
          <a:ext cx="2431914"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90000"/>
            </a:lnSpc>
            <a:spcBef>
              <a:spcPct val="0"/>
            </a:spcBef>
            <a:spcAft>
              <a:spcPct val="35000"/>
            </a:spcAft>
            <a:buNone/>
          </a:pPr>
          <a:r>
            <a:rPr lang="en-US" sz="1200" kern="1200" dirty="0">
              <a:latin typeface="Arial" panose="020B0604020202020204" pitchFamily="34" charset="0"/>
              <a:cs typeface="Arial" panose="020B0604020202020204" pitchFamily="34" charset="0"/>
            </a:rPr>
            <a:t>The Pennsylvania Department of Education (Grantee)</a:t>
          </a:r>
        </a:p>
      </dsp:txBody>
      <dsp:txXfrm>
        <a:off x="3039270" y="2049365"/>
        <a:ext cx="2431914" cy="720000"/>
      </dsp:txXfrm>
    </dsp:sp>
    <dsp:sp modelId="{03252D0E-C7D6-4ACE-AE88-F5BB0EF8BCAA}">
      <dsp:nvSpPr>
        <dsp:cNvPr id="0" name=""/>
        <dsp:cNvSpPr/>
      </dsp:nvSpPr>
      <dsp:spPr>
        <a:xfrm>
          <a:off x="6627955" y="819875"/>
          <a:ext cx="1094361" cy="109436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AD468E6-B2F6-488C-9E16-B1EBBF46E362}">
      <dsp:nvSpPr>
        <dsp:cNvPr id="0" name=""/>
        <dsp:cNvSpPr/>
      </dsp:nvSpPr>
      <dsp:spPr>
        <a:xfrm>
          <a:off x="5998909" y="2080951"/>
          <a:ext cx="2431914"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90000"/>
            </a:lnSpc>
            <a:spcBef>
              <a:spcPct val="0"/>
            </a:spcBef>
            <a:spcAft>
              <a:spcPct val="35000"/>
            </a:spcAft>
            <a:buNone/>
          </a:pPr>
          <a:r>
            <a:rPr lang="en-US" sz="1200" kern="1200" dirty="0">
              <a:latin typeface="Arial" panose="020B0604020202020204" pitchFamily="34" charset="0"/>
              <a:cs typeface="Arial" panose="020B0604020202020204" pitchFamily="34" charset="0"/>
            </a:rPr>
            <a:t>Cohort 12 Awardees (Subgrantee)</a:t>
          </a:r>
        </a:p>
      </dsp:txBody>
      <dsp:txXfrm>
        <a:off x="5998909" y="2080951"/>
        <a:ext cx="2431914" cy="720000"/>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3EEBFCE-E1AD-4C66-8436-2B8546317258}" type="datetimeFigureOut">
              <a:rPr lang="en-US" smtClean="0"/>
              <a:t>12/19/2024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0DDAA2-1C43-4F84-BCB8-BB799C3B521C}" type="slidenum">
              <a:rPr lang="en-US" smtClean="0"/>
              <a:t>‹#›</a:t>
            </a:fld>
            <a:endParaRPr lang="en-US"/>
          </a:p>
        </p:txBody>
      </p:sp>
    </p:spTree>
    <p:extLst>
      <p:ext uri="{BB962C8B-B14F-4D97-AF65-F5344CB8AC3E}">
        <p14:creationId xmlns:p14="http://schemas.microsoft.com/office/powerpoint/2010/main" val="4183074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C0DDAA2-1C43-4F84-BCB8-BB799C3B521C}" type="slidenum">
              <a:rPr lang="en-US" smtClean="0"/>
              <a:t>1</a:t>
            </a:fld>
            <a:endParaRPr lang="en-US"/>
          </a:p>
        </p:txBody>
      </p:sp>
    </p:spTree>
    <p:extLst>
      <p:ext uri="{BB962C8B-B14F-4D97-AF65-F5344CB8AC3E}">
        <p14:creationId xmlns:p14="http://schemas.microsoft.com/office/powerpoint/2010/main" val="2452461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C0DDAA2-1C43-4F84-BCB8-BB799C3B521C}" type="slidenum">
              <a:rPr lang="en-US" smtClean="0"/>
              <a:t>10</a:t>
            </a:fld>
            <a:endParaRPr lang="en-US"/>
          </a:p>
        </p:txBody>
      </p:sp>
    </p:spTree>
    <p:extLst>
      <p:ext uri="{BB962C8B-B14F-4D97-AF65-F5344CB8AC3E}">
        <p14:creationId xmlns:p14="http://schemas.microsoft.com/office/powerpoint/2010/main" val="2793899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0BC2D6E-3AC9-A04E-9030-855B5BCB4C8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862173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0BC2D6E-3AC9-A04E-9030-855B5BCB4C8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878685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C0DDAA2-1C43-4F84-BCB8-BB799C3B521C}" type="slidenum">
              <a:rPr lang="en-US" smtClean="0"/>
              <a:t>13</a:t>
            </a:fld>
            <a:endParaRPr lang="en-US"/>
          </a:p>
        </p:txBody>
      </p:sp>
    </p:spTree>
    <p:extLst>
      <p:ext uri="{BB962C8B-B14F-4D97-AF65-F5344CB8AC3E}">
        <p14:creationId xmlns:p14="http://schemas.microsoft.com/office/powerpoint/2010/main" val="28428447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C0DDAA2-1C43-4F84-BCB8-BB799C3B521C}" type="slidenum">
              <a:rPr lang="en-US" smtClean="0"/>
              <a:t>14</a:t>
            </a:fld>
            <a:endParaRPr lang="en-US"/>
          </a:p>
        </p:txBody>
      </p:sp>
    </p:spTree>
    <p:extLst>
      <p:ext uri="{BB962C8B-B14F-4D97-AF65-F5344CB8AC3E}">
        <p14:creationId xmlns:p14="http://schemas.microsoft.com/office/powerpoint/2010/main" val="32893571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0BC2D6E-3AC9-A04E-9030-855B5BCB4C8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402134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C0DDAA2-1C43-4F84-BCB8-BB799C3B521C}" type="slidenum">
              <a:rPr lang="en-US" smtClean="0"/>
              <a:t>16</a:t>
            </a:fld>
            <a:endParaRPr lang="en-US"/>
          </a:p>
        </p:txBody>
      </p:sp>
    </p:spTree>
    <p:extLst>
      <p:ext uri="{BB962C8B-B14F-4D97-AF65-F5344CB8AC3E}">
        <p14:creationId xmlns:p14="http://schemas.microsoft.com/office/powerpoint/2010/main" val="24159005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WaTanya</a:t>
            </a:r>
          </a:p>
        </p:txBody>
      </p:sp>
      <p:sp>
        <p:nvSpPr>
          <p:cNvPr id="4" name="Slide Number Placeholder 3"/>
          <p:cNvSpPr>
            <a:spLocks noGrp="1"/>
          </p:cNvSpPr>
          <p:nvPr>
            <p:ph type="sldNum" sz="quarter" idx="5"/>
          </p:nvPr>
        </p:nvSpPr>
        <p:spPr/>
        <p:txBody>
          <a:bodyPr/>
          <a:lstStyle/>
          <a:p>
            <a:fld id="{40BC2D6E-3AC9-A04E-9030-855B5BCB4C87}" type="slidenum">
              <a:rPr lang="en-US" smtClean="0"/>
              <a:t>17</a:t>
            </a:fld>
            <a:endParaRPr lang="en-US"/>
          </a:p>
        </p:txBody>
      </p:sp>
    </p:spTree>
    <p:extLst>
      <p:ext uri="{BB962C8B-B14F-4D97-AF65-F5344CB8AC3E}">
        <p14:creationId xmlns:p14="http://schemas.microsoft.com/office/powerpoint/2010/main" val="35617929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3C0DDAA2-1C43-4F84-BCB8-BB799C3B521C}" type="slidenum">
              <a:rPr lang="en-US" smtClean="0"/>
              <a:t>18</a:t>
            </a:fld>
            <a:endParaRPr lang="en-US"/>
          </a:p>
        </p:txBody>
      </p:sp>
    </p:spTree>
    <p:extLst>
      <p:ext uri="{BB962C8B-B14F-4D97-AF65-F5344CB8AC3E}">
        <p14:creationId xmlns:p14="http://schemas.microsoft.com/office/powerpoint/2010/main" val="1068668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3C0DDAA2-1C43-4F84-BCB8-BB799C3B521C}" type="slidenum">
              <a:rPr lang="en-US" smtClean="0"/>
              <a:t>19</a:t>
            </a:fld>
            <a:endParaRPr lang="en-US"/>
          </a:p>
        </p:txBody>
      </p:sp>
      <p:sp>
        <p:nvSpPr>
          <p:cNvPr id="3" name="Notes Placeholder 2">
            <a:extLst>
              <a:ext uri="{FF2B5EF4-FFF2-40B4-BE49-F238E27FC236}">
                <a16:creationId xmlns:a16="http://schemas.microsoft.com/office/drawing/2014/main" id="{4EF4D6DD-E5A7-A724-FE0E-7D30CB4E95F0}"/>
              </a:ext>
            </a:extLst>
          </p:cNvPr>
          <p:cNvSpPr>
            <a:spLocks noGrp="1"/>
          </p:cNvSpPr>
          <p:nvPr>
            <p:ph type="body" idx="1"/>
          </p:nvPr>
        </p:nvSpPr>
        <p:spPr/>
        <p:txBody>
          <a:bodyPr/>
          <a:lstStyle/>
          <a:p>
            <a:endParaRPr lang="en-US" b="1" dirty="0"/>
          </a:p>
        </p:txBody>
      </p:sp>
    </p:spTree>
    <p:extLst>
      <p:ext uri="{BB962C8B-B14F-4D97-AF65-F5344CB8AC3E}">
        <p14:creationId xmlns:p14="http://schemas.microsoft.com/office/powerpoint/2010/main" val="34361323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C0DDAA2-1C43-4F84-BCB8-BB799C3B521C}" type="slidenum">
              <a:rPr lang="en-US" smtClean="0"/>
              <a:t>2</a:t>
            </a:fld>
            <a:endParaRPr lang="en-US"/>
          </a:p>
        </p:txBody>
      </p:sp>
    </p:spTree>
    <p:extLst>
      <p:ext uri="{BB962C8B-B14F-4D97-AF65-F5344CB8AC3E}">
        <p14:creationId xmlns:p14="http://schemas.microsoft.com/office/powerpoint/2010/main" val="42356706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0BC2D6E-3AC9-A04E-9030-855B5BCB4C87}" type="slidenum">
              <a:rPr lang="en-US" smtClean="0"/>
              <a:t>20</a:t>
            </a:fld>
            <a:endParaRPr lang="en-US"/>
          </a:p>
        </p:txBody>
      </p:sp>
    </p:spTree>
    <p:extLst>
      <p:ext uri="{BB962C8B-B14F-4D97-AF65-F5344CB8AC3E}">
        <p14:creationId xmlns:p14="http://schemas.microsoft.com/office/powerpoint/2010/main" val="286562142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0BC2D6E-3AC9-A04E-9030-855B5BCB4C87}" type="slidenum">
              <a:rPr lang="en-US" smtClean="0"/>
              <a:t>21</a:t>
            </a:fld>
            <a:endParaRPr lang="en-US"/>
          </a:p>
        </p:txBody>
      </p:sp>
    </p:spTree>
    <p:extLst>
      <p:ext uri="{BB962C8B-B14F-4D97-AF65-F5344CB8AC3E}">
        <p14:creationId xmlns:p14="http://schemas.microsoft.com/office/powerpoint/2010/main" val="13985780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0BC2D6E-3AC9-A04E-9030-855B5BCB4C87}" type="slidenum">
              <a:rPr lang="en-US" smtClean="0"/>
              <a:t>22</a:t>
            </a:fld>
            <a:endParaRPr lang="en-US"/>
          </a:p>
        </p:txBody>
      </p:sp>
    </p:spTree>
    <p:extLst>
      <p:ext uri="{BB962C8B-B14F-4D97-AF65-F5344CB8AC3E}">
        <p14:creationId xmlns:p14="http://schemas.microsoft.com/office/powerpoint/2010/main" val="1319772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0BC2D6E-3AC9-A04E-9030-855B5BCB4C8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0662335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0BC2D6E-3AC9-A04E-9030-855B5BCB4C8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6885041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0BC2D6E-3AC9-A04E-9030-855B5BCB4C8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0780529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0BC2D6E-3AC9-A04E-9030-855B5BCB4C8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3059360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0BC2D6E-3AC9-A04E-9030-855B5BCB4C8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8721584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0BC2D6E-3AC9-A04E-9030-855B5BCB4C8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985362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0BC2D6E-3AC9-A04E-9030-855B5BCB4C8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555861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0BC2D6E-3AC9-A04E-9030-855B5BCB4C87}" type="slidenum">
              <a:rPr lang="en-US" smtClean="0"/>
              <a:t>3</a:t>
            </a:fld>
            <a:endParaRPr lang="en-US"/>
          </a:p>
        </p:txBody>
      </p:sp>
    </p:spTree>
    <p:extLst>
      <p:ext uri="{BB962C8B-B14F-4D97-AF65-F5344CB8AC3E}">
        <p14:creationId xmlns:p14="http://schemas.microsoft.com/office/powerpoint/2010/main" val="101421491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lnSpc>
                <a:spcPct val="107000"/>
              </a:lnSpc>
              <a:spcAft>
                <a:spcPts val="800"/>
              </a:spcAft>
            </a:pP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0BC2D6E-3AC9-A04E-9030-855B5BCB4C8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5627627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0BC2D6E-3AC9-A04E-9030-855B5BCB4C8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3730817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0BC2D6E-3AC9-A04E-9030-855B5BCB4C8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0474606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0BC2D6E-3AC9-A04E-9030-855B5BCB4C8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4020809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0BC2D6E-3AC9-A04E-9030-855B5BCB4C8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5903703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0BC2D6E-3AC9-A04E-9030-855B5BCB4C8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9655789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C0DDAA2-1C43-4F84-BCB8-BB799C3B521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0433084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C0DDAA2-1C43-4F84-BCB8-BB799C3B521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8418226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0BC2D6E-3AC9-A04E-9030-855B5BCB4C8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6484156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0BC2D6E-3AC9-A04E-9030-855B5BCB4C8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444089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0BC2D6E-3AC9-A04E-9030-855B5BCB4C8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5532468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0BC2D6E-3AC9-A04E-9030-855B5BCB4C8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0185716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0BC2D6E-3AC9-A04E-9030-855B5BCB4C8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5623030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C0DDAA2-1C43-4F84-BCB8-BB799C3B521C}" type="slidenum">
              <a:rPr lang="en-US" smtClean="0"/>
              <a:t>42</a:t>
            </a:fld>
            <a:endParaRPr lang="en-US"/>
          </a:p>
        </p:txBody>
      </p:sp>
    </p:spTree>
    <p:extLst>
      <p:ext uri="{BB962C8B-B14F-4D97-AF65-F5344CB8AC3E}">
        <p14:creationId xmlns:p14="http://schemas.microsoft.com/office/powerpoint/2010/main" val="18122074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0BC2D6E-3AC9-A04E-9030-855B5BCB4C8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986942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0BC2D6E-3AC9-A04E-9030-855B5BCB4C8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897812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0BC2D6E-3AC9-A04E-9030-855B5BCB4C8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960072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0BC2D6E-3AC9-A04E-9030-855B5BCB4C8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724690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C0DDAA2-1C43-4F84-BCB8-BB799C3B521C}" type="slidenum">
              <a:rPr lang="en-US" smtClean="0"/>
              <a:t>9</a:t>
            </a:fld>
            <a:endParaRPr lang="en-US"/>
          </a:p>
        </p:txBody>
      </p:sp>
    </p:spTree>
    <p:extLst>
      <p:ext uri="{BB962C8B-B14F-4D97-AF65-F5344CB8AC3E}">
        <p14:creationId xmlns:p14="http://schemas.microsoft.com/office/powerpoint/2010/main" val="8111023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a:defRPr>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normAutofit/>
          </a:bodyPr>
          <a:lstStyle>
            <a:lvl1pPr marL="0" indent="0" algn="ctr">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7F13630A-B4C6-440D-8DFA-092D64E442B8}" type="datetime1">
              <a:rPr lang="en-US" smtClean="0"/>
              <a:t>12/19/2024</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680C5762-CF65-4775-9966-A58D40CC61B9}" type="slidenum">
              <a:rPr lang="en-US" smtClean="0"/>
              <a:t>‹#›</a:t>
            </a:fld>
            <a:endParaRPr lang="en-US" dirty="0"/>
          </a:p>
        </p:txBody>
      </p:sp>
    </p:spTree>
    <p:extLst>
      <p:ext uri="{BB962C8B-B14F-4D97-AF65-F5344CB8AC3E}">
        <p14:creationId xmlns:p14="http://schemas.microsoft.com/office/powerpoint/2010/main" val="3195118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868029-EA98-428C-9C94-99DDD0A03049}" type="datetime1">
              <a:rPr lang="en-US" smtClean="0"/>
              <a:t>12/19/2024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680C5762-CF65-4775-9966-A58D40CC61B9}" type="slidenum">
              <a:rPr lang="en-US" smtClean="0"/>
              <a:t>‹#›</a:t>
            </a:fld>
            <a:endParaRPr lang="en-US"/>
          </a:p>
        </p:txBody>
      </p:sp>
    </p:spTree>
    <p:extLst>
      <p:ext uri="{BB962C8B-B14F-4D97-AF65-F5344CB8AC3E}">
        <p14:creationId xmlns:p14="http://schemas.microsoft.com/office/powerpoint/2010/main" val="18585235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2F0A0D-70E5-4974-AD90-8DA8B9AC48B2}" type="datetime1">
              <a:rPr lang="en-US" smtClean="0"/>
              <a:t>12/19/2024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680C5762-CF65-4775-9966-A58D40CC61B9}" type="slidenum">
              <a:rPr lang="en-US" smtClean="0"/>
              <a:t>‹#›</a:t>
            </a:fld>
            <a:endParaRPr lang="en-US"/>
          </a:p>
        </p:txBody>
      </p:sp>
    </p:spTree>
    <p:extLst>
      <p:ext uri="{BB962C8B-B14F-4D97-AF65-F5344CB8AC3E}">
        <p14:creationId xmlns:p14="http://schemas.microsoft.com/office/powerpoint/2010/main" val="38651070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C3A4B-1CA3-B548-AE6E-EA71BB3228BB}"/>
              </a:ext>
            </a:extLst>
          </p:cNvPr>
          <p:cNvSpPr>
            <a:spLocks noGrp="1"/>
          </p:cNvSpPr>
          <p:nvPr>
            <p:ph type="title"/>
          </p:nvPr>
        </p:nvSpPr>
        <p:spPr/>
        <p:txBody>
          <a:bodyPr>
            <a:normAutofit/>
          </a:bodyPr>
          <a:lstStyle>
            <a:lvl1pPr>
              <a:defRPr sz="3000">
                <a:latin typeface="Arial" panose="020B0604020202020204" pitchFamily="34" charset="0"/>
                <a:cs typeface="Arial" panose="020B0604020202020204" pitchFamily="34" charset="0"/>
              </a:defRPr>
            </a:lvl1pPr>
          </a:lstStyle>
          <a:p>
            <a:r>
              <a:rPr lang="en-US"/>
              <a:t>Click to edit Master title style</a:t>
            </a:r>
          </a:p>
        </p:txBody>
      </p:sp>
      <p:sp>
        <p:nvSpPr>
          <p:cNvPr id="3" name="Content Placeholder 2">
            <a:extLst>
              <a:ext uri="{FF2B5EF4-FFF2-40B4-BE49-F238E27FC236}">
                <a16:creationId xmlns:a16="http://schemas.microsoft.com/office/drawing/2014/main" id="{5EF1134E-A406-E14A-9854-AA5C8519A6E2}"/>
              </a:ext>
            </a:extLst>
          </p:cNvPr>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BDEF9E28-8AF7-624F-8E04-CC3D9FBE48B1}"/>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a:p>
        </p:txBody>
      </p:sp>
      <p:sp>
        <p:nvSpPr>
          <p:cNvPr id="6" name="Slide Number Placeholder 5">
            <a:extLst>
              <a:ext uri="{FF2B5EF4-FFF2-40B4-BE49-F238E27FC236}">
                <a16:creationId xmlns:a16="http://schemas.microsoft.com/office/drawing/2014/main" id="{B622399B-F5F8-9949-AB17-6375B7D77B5F}"/>
              </a:ext>
            </a:extLst>
          </p:cNvPr>
          <p:cNvSpPr>
            <a:spLocks noGrp="1"/>
          </p:cNvSpPr>
          <p:nvPr>
            <p:ph type="sldNum" sz="quarter" idx="12"/>
          </p:nvPr>
        </p:nvSpPr>
        <p:spPr/>
        <p:txBody>
          <a:bodyPr/>
          <a:lstStyle/>
          <a:p>
            <a:fld id="{21BA5351-C004-6E44-B836-3AE785966E6F}" type="slidenum">
              <a:rPr lang="en-US" smtClean="0"/>
              <a:t>‹#›</a:t>
            </a:fld>
            <a:endParaRPr lang="en-US"/>
          </a:p>
        </p:txBody>
      </p:sp>
      <p:pic>
        <p:nvPicPr>
          <p:cNvPr id="8" name="Picture 7" descr="Collage image featuring young students sitting at desk in classroom, row of books on a shelf, a scientist looking through a microscope, a group of older students in a college classroom while a teacher lectures, a young boy smiling in a wheelchair in a classroom, a group of teenage boys working on framing a room with plywood, a young girl smiling and climbing an outdoor playground rockwall, an adult man and woman in a library looking at a binder together. ">
            <a:extLst>
              <a:ext uri="{FF2B5EF4-FFF2-40B4-BE49-F238E27FC236}">
                <a16:creationId xmlns:a16="http://schemas.microsoft.com/office/drawing/2014/main" id="{F8B98176-CA94-2F5F-53A8-3F8CFEE58D26}"/>
              </a:ext>
            </a:extLst>
          </p:cNvPr>
          <p:cNvPicPr>
            <a:picLocks noChangeAspect="1"/>
          </p:cNvPicPr>
          <p:nvPr userDrawn="1"/>
        </p:nvPicPr>
        <p:blipFill>
          <a:blip r:embed="rId2"/>
          <a:stretch>
            <a:fillRect/>
          </a:stretch>
        </p:blipFill>
        <p:spPr>
          <a:xfrm>
            <a:off x="-4763" y="136525"/>
            <a:ext cx="9144000" cy="1333500"/>
          </a:xfrm>
          <a:prstGeom prst="rect">
            <a:avLst/>
          </a:prstGeom>
        </p:spPr>
      </p:pic>
      <p:pic>
        <p:nvPicPr>
          <p:cNvPr id="4" name="Picture 3" descr="Pennsylvania Department of Education Logo&#10;">
            <a:extLst>
              <a:ext uri="{FF2B5EF4-FFF2-40B4-BE49-F238E27FC236}">
                <a16:creationId xmlns:a16="http://schemas.microsoft.com/office/drawing/2014/main" id="{FAD71C93-3A0D-0FB8-8056-955B1793528B}"/>
              </a:ext>
            </a:extLst>
          </p:cNvPr>
          <p:cNvPicPr>
            <a:picLocks noChangeAspect="1"/>
          </p:cNvPicPr>
          <p:nvPr userDrawn="1"/>
        </p:nvPicPr>
        <p:blipFill>
          <a:blip r:embed="rId3"/>
          <a:stretch>
            <a:fillRect/>
          </a:stretch>
        </p:blipFill>
        <p:spPr>
          <a:xfrm>
            <a:off x="6453553" y="5735637"/>
            <a:ext cx="2061797" cy="440200"/>
          </a:xfrm>
          <a:prstGeom prst="rect">
            <a:avLst/>
          </a:prstGeom>
        </p:spPr>
      </p:pic>
    </p:spTree>
    <p:extLst>
      <p:ext uri="{BB962C8B-B14F-4D97-AF65-F5344CB8AC3E}">
        <p14:creationId xmlns:p14="http://schemas.microsoft.com/office/powerpoint/2010/main" val="3743493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0CF1AE-9D07-4FAF-9EEC-B15CCCFC2843}" type="datetime1">
              <a:rPr lang="en-US" smtClean="0"/>
              <a:t>12/19/2024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680C5762-CF65-4775-9966-A58D40CC61B9}" type="slidenum">
              <a:rPr lang="en-US" smtClean="0"/>
              <a:t>‹#›</a:t>
            </a:fld>
            <a:endParaRPr lang="en-US"/>
          </a:p>
        </p:txBody>
      </p:sp>
    </p:spTree>
    <p:extLst>
      <p:ext uri="{BB962C8B-B14F-4D97-AF65-F5344CB8AC3E}">
        <p14:creationId xmlns:p14="http://schemas.microsoft.com/office/powerpoint/2010/main" val="2918980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6ABBFCA-7A7C-4191-8BC8-370AEEE02C16}" type="datetime1">
              <a:rPr lang="en-US" smtClean="0"/>
              <a:t>12/19/2024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680C5762-CF65-4775-9966-A58D40CC61B9}" type="slidenum">
              <a:rPr lang="en-US" smtClean="0"/>
              <a:t>‹#›</a:t>
            </a:fld>
            <a:endParaRPr lang="en-US"/>
          </a:p>
        </p:txBody>
      </p:sp>
    </p:spTree>
    <p:extLst>
      <p:ext uri="{BB962C8B-B14F-4D97-AF65-F5344CB8AC3E}">
        <p14:creationId xmlns:p14="http://schemas.microsoft.com/office/powerpoint/2010/main" val="49788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886EB9F-620D-4745-B0DC-239369A89773}" type="datetime1">
              <a:rPr lang="en-US" smtClean="0"/>
              <a:t>12/19/2024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680C5762-CF65-4775-9966-A58D40CC61B9}" type="slidenum">
              <a:rPr lang="en-US" smtClean="0"/>
              <a:t>‹#›</a:t>
            </a:fld>
            <a:endParaRPr lang="en-US"/>
          </a:p>
        </p:txBody>
      </p:sp>
    </p:spTree>
    <p:extLst>
      <p:ext uri="{BB962C8B-B14F-4D97-AF65-F5344CB8AC3E}">
        <p14:creationId xmlns:p14="http://schemas.microsoft.com/office/powerpoint/2010/main" val="3139075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960D5E9-816A-404D-95C5-1BCCD4E30359}" type="datetime1">
              <a:rPr lang="en-US" smtClean="0"/>
              <a:t>12/19/2024</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680C5762-CF65-4775-9966-A58D40CC61B9}" type="slidenum">
              <a:rPr lang="en-US" smtClean="0"/>
              <a:t>‹#›</a:t>
            </a:fld>
            <a:endParaRPr lang="en-US"/>
          </a:p>
        </p:txBody>
      </p:sp>
    </p:spTree>
    <p:extLst>
      <p:ext uri="{BB962C8B-B14F-4D97-AF65-F5344CB8AC3E}">
        <p14:creationId xmlns:p14="http://schemas.microsoft.com/office/powerpoint/2010/main" val="3468785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931F4DF-3504-4A5A-ACA1-B091F23F45D1}" type="datetime1">
              <a:rPr lang="en-US" smtClean="0"/>
              <a:t>12/19/2024</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680C5762-CF65-4775-9966-A58D40CC61B9}" type="slidenum">
              <a:rPr lang="en-US" smtClean="0"/>
              <a:t>‹#›</a:t>
            </a:fld>
            <a:endParaRPr lang="en-US"/>
          </a:p>
        </p:txBody>
      </p:sp>
    </p:spTree>
    <p:extLst>
      <p:ext uri="{BB962C8B-B14F-4D97-AF65-F5344CB8AC3E}">
        <p14:creationId xmlns:p14="http://schemas.microsoft.com/office/powerpoint/2010/main" val="1518495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7996F1-C86A-40F8-B29C-18DAE3D14AAE}" type="datetime1">
              <a:rPr lang="en-US" smtClean="0"/>
              <a:t>12/19/2024</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680C5762-CF65-4775-9966-A58D40CC61B9}" type="slidenum">
              <a:rPr lang="en-US" smtClean="0"/>
              <a:t>‹#›</a:t>
            </a:fld>
            <a:endParaRPr lang="en-US"/>
          </a:p>
        </p:txBody>
      </p:sp>
    </p:spTree>
    <p:extLst>
      <p:ext uri="{BB962C8B-B14F-4D97-AF65-F5344CB8AC3E}">
        <p14:creationId xmlns:p14="http://schemas.microsoft.com/office/powerpoint/2010/main" val="1613118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447800"/>
            <a:ext cx="5111750" cy="4678363"/>
          </a:xfrm>
        </p:spPr>
        <p:txBody>
          <a:bodyPr/>
          <a:lstStyle>
            <a:lvl1pPr>
              <a:defRPr sz="2400">
                <a:solidFill>
                  <a:schemeClr val="tx1"/>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44C58EE-A39A-4E93-949A-DFFC70D6E94B}" type="datetime1">
              <a:rPr lang="en-US" smtClean="0"/>
              <a:t>12/19/2024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680C5762-CF65-4775-9966-A58D40CC61B9}" type="slidenum">
              <a:rPr lang="en-US" smtClean="0"/>
              <a:t>‹#›</a:t>
            </a:fld>
            <a:endParaRPr lang="en-US"/>
          </a:p>
        </p:txBody>
      </p:sp>
      <p:sp>
        <p:nvSpPr>
          <p:cNvPr id="8" name="Title 1"/>
          <p:cNvSpPr>
            <a:spLocks noGrp="1"/>
          </p:cNvSpPr>
          <p:nvPr>
            <p:ph type="title" hasCustomPrompt="1"/>
          </p:nvPr>
        </p:nvSpPr>
        <p:spPr>
          <a:xfrm>
            <a:off x="457200" y="304800"/>
            <a:ext cx="8229600" cy="1143000"/>
          </a:xfrm>
        </p:spPr>
        <p:txBody>
          <a:bodyPr/>
          <a:lstStyle/>
          <a:p>
            <a:r>
              <a:rPr lang="en-US" dirty="0"/>
              <a:t>Click to edit title </a:t>
            </a:r>
          </a:p>
        </p:txBody>
      </p:sp>
    </p:spTree>
    <p:extLst>
      <p:ext uri="{BB962C8B-B14F-4D97-AF65-F5344CB8AC3E}">
        <p14:creationId xmlns:p14="http://schemas.microsoft.com/office/powerpoint/2010/main" val="2064657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3FFC4D-F93B-431C-B876-5FCBBC91611E}" type="datetime1">
              <a:rPr lang="en-US" smtClean="0"/>
              <a:t>12/19/2024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680C5762-CF65-4775-9966-A58D40CC61B9}" type="slidenum">
              <a:rPr lang="en-US" smtClean="0"/>
              <a:t>‹#›</a:t>
            </a:fld>
            <a:endParaRPr lang="en-US"/>
          </a:p>
        </p:txBody>
      </p:sp>
    </p:spTree>
    <p:extLst>
      <p:ext uri="{BB962C8B-B14F-4D97-AF65-F5344CB8AC3E}">
        <p14:creationId xmlns:p14="http://schemas.microsoft.com/office/powerpoint/2010/main" val="2745119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15" descr="Blue Banner - decorative image"/>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457200" y="609600"/>
            <a:ext cx="8229600" cy="725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457200" y="304800"/>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1C0341-FC7F-406E-BA30-1FF03FFEEBCF}" type="datetime1">
              <a:rPr lang="en-US" smtClean="0"/>
              <a:t>12/19/2024</a:t>
            </a:fld>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0C5762-CF65-4775-9966-A58D40CC61B9}" type="slidenum">
              <a:rPr lang="en-US" smtClean="0"/>
              <a:t>‹#›</a:t>
            </a:fld>
            <a:endParaRPr lang="en-US"/>
          </a:p>
        </p:txBody>
      </p:sp>
      <p:pic>
        <p:nvPicPr>
          <p:cNvPr id="5" name="Picture 4" descr="Pennsylvania Department of Education Logo&#10;">
            <a:extLst>
              <a:ext uri="{FF2B5EF4-FFF2-40B4-BE49-F238E27FC236}">
                <a16:creationId xmlns:a16="http://schemas.microsoft.com/office/drawing/2014/main" id="{24E82F8C-D64B-C383-65CA-6D9DEF27CC94}"/>
              </a:ext>
            </a:extLst>
          </p:cNvPr>
          <p:cNvPicPr>
            <a:picLocks noChangeAspect="1"/>
          </p:cNvPicPr>
          <p:nvPr userDrawn="1"/>
        </p:nvPicPr>
        <p:blipFill>
          <a:blip r:embed="rId15"/>
          <a:stretch>
            <a:fillRect/>
          </a:stretch>
        </p:blipFill>
        <p:spPr>
          <a:xfrm>
            <a:off x="5937738" y="5685963"/>
            <a:ext cx="2749062" cy="440200"/>
          </a:xfrm>
          <a:prstGeom prst="rect">
            <a:avLst/>
          </a:prstGeom>
        </p:spPr>
      </p:pic>
    </p:spTree>
    <p:extLst>
      <p:ext uri="{BB962C8B-B14F-4D97-AF65-F5344CB8AC3E}">
        <p14:creationId xmlns:p14="http://schemas.microsoft.com/office/powerpoint/2010/main" val="37561006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p:txStyles>
    <p:titleStyle>
      <a:lvl1pPr marL="173038" indent="0" algn="l" defTabSz="914400" rtl="0" eaLnBrk="1" latinLnBrk="0" hangingPunct="1">
        <a:spcBef>
          <a:spcPct val="0"/>
        </a:spcBef>
        <a:buNone/>
        <a:defRPr sz="3200" kern="1200">
          <a:solidFill>
            <a:schemeClr val="bg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aiu3.net/administrators-and-educators/administrative-services/evaluation-grants-and-data/"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klehman@csc.csiu.org" TargetMode="External"/><Relationship Id="rId7" Type="http://schemas.openxmlformats.org/officeDocument/2006/relationships/hyperlink" Target="https://www.centerforschoolsandcommunities.org/"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mailto:kkuhn@csc.csiu.org" TargetMode="External"/><Relationship Id="rId5" Type="http://schemas.openxmlformats.org/officeDocument/2006/relationships/hyperlink" Target="mailto:ehoffer@csc.csiu.org" TargetMode="External"/><Relationship Id="rId4" Type="http://schemas.openxmlformats.org/officeDocument/2006/relationships/hyperlink" Target="mailto:pbrown@csc.csiu.org"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oese.ed.gov/offices/office-of-formula-grants/school-support-and-accountability/21st-century-community-learning-centers/" TargetMode="External"/><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education.pa.gov/K-12/21st%20Century%20Community%20Learning%20Centers/Pages/default.aspx"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3" Type="http://schemas.openxmlformats.org/officeDocument/2006/relationships/hyperlink" Target="https://www2.ed.gov/policy/fund/reg/edgarReg/edgar.html" TargetMode="External"/><Relationship Id="rId2" Type="http://schemas.openxmlformats.org/officeDocument/2006/relationships/notesSlide" Target="../notesSlides/notesSlide40.xml"/><Relationship Id="rId1" Type="http://schemas.openxmlformats.org/officeDocument/2006/relationships/slideLayout" Target="../slideLayouts/slideLayout2.xml"/><Relationship Id="rId4" Type="http://schemas.openxmlformats.org/officeDocument/2006/relationships/hyperlink" Target="https://www.ed.gov/sites/ed/files/2024-09/OESE%2021st%20CCLC%20Non-Regulatory%20Guidance%202024.pdf"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www.education.pa.gov/" TargetMode="External"/><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Cohort 12 Grantee Orientation</a:t>
            </a:r>
          </a:p>
        </p:txBody>
      </p:sp>
      <p:sp>
        <p:nvSpPr>
          <p:cNvPr id="3" name="Subtitle 2"/>
          <p:cNvSpPr>
            <a:spLocks noGrp="1"/>
          </p:cNvSpPr>
          <p:nvPr>
            <p:ph type="subTitle" idx="1"/>
          </p:nvPr>
        </p:nvSpPr>
        <p:spPr/>
        <p:txBody>
          <a:bodyPr/>
          <a:lstStyle/>
          <a:p>
            <a:r>
              <a:rPr lang="en-US"/>
              <a:t> </a:t>
            </a:r>
            <a:r>
              <a:rPr lang="en-US" dirty="0"/>
              <a:t>2024</a:t>
            </a:r>
          </a:p>
        </p:txBody>
      </p:sp>
      <p:sp>
        <p:nvSpPr>
          <p:cNvPr id="5" name="Date Placeholder 4">
            <a:extLst>
              <a:ext uri="{C183D7F6-B498-43B3-948B-1728B52AA6E4}">
                <adec:decorative xmlns:adec="http://schemas.microsoft.com/office/drawing/2017/decorative" val="1"/>
              </a:ext>
            </a:extLst>
          </p:cNvPr>
          <p:cNvSpPr>
            <a:spLocks noGrp="1"/>
          </p:cNvSpPr>
          <p:nvPr>
            <p:ph type="dt" sz="half" idx="10"/>
          </p:nvPr>
        </p:nvSpPr>
        <p:spPr/>
        <p:txBody>
          <a:bodyPr/>
          <a:lstStyle/>
          <a:p>
            <a:fld id="{01DC3D52-904E-4A66-ACEA-A7B79BE56C18}" type="datetime1">
              <a:rPr lang="en-US" smtClean="0"/>
              <a:t>12/19/2024</a:t>
            </a:fld>
            <a:endParaRPr lang="en-US" dirty="0"/>
          </a:p>
        </p:txBody>
      </p:sp>
      <p:sp>
        <p:nvSpPr>
          <p:cNvPr id="4" name="Slide Number Placeholder 3"/>
          <p:cNvSpPr>
            <a:spLocks noGrp="1"/>
          </p:cNvSpPr>
          <p:nvPr>
            <p:ph type="sldNum" sz="quarter" idx="12"/>
          </p:nvPr>
        </p:nvSpPr>
        <p:spPr/>
        <p:txBody>
          <a:bodyPr/>
          <a:lstStyle/>
          <a:p>
            <a:fld id="{680C5762-CF65-4775-9966-A58D40CC61B9}" type="slidenum">
              <a:rPr lang="en-US" smtClean="0"/>
              <a:t>1</a:t>
            </a:fld>
            <a:endParaRPr lang="en-US" dirty="0"/>
          </a:p>
        </p:txBody>
      </p:sp>
      <p:pic>
        <p:nvPicPr>
          <p:cNvPr id="6" name="Picture 5">
            <a:extLst>
              <a:ext uri="{FF2B5EF4-FFF2-40B4-BE49-F238E27FC236}">
                <a16:creationId xmlns:a16="http://schemas.microsoft.com/office/drawing/2014/main" id="{6760F9D4-9F5B-DC90-1C1C-BB320B224941}"/>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6129441" y="3600450"/>
            <a:ext cx="2295468" cy="1966091"/>
          </a:xfrm>
          <a:prstGeom prst="rect">
            <a:avLst/>
          </a:prstGeom>
        </p:spPr>
      </p:pic>
    </p:spTree>
    <p:extLst>
      <p:ext uri="{BB962C8B-B14F-4D97-AF65-F5344CB8AC3E}">
        <p14:creationId xmlns:p14="http://schemas.microsoft.com/office/powerpoint/2010/main" val="13798340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EC8BCE6-6BBD-EBE4-6062-4BCEDDC9DA55}"/>
              </a:ext>
            </a:extLst>
          </p:cNvPr>
          <p:cNvSpPr>
            <a:spLocks noGrp="1"/>
          </p:cNvSpPr>
          <p:nvPr>
            <p:ph type="title"/>
          </p:nvPr>
        </p:nvSpPr>
        <p:spPr>
          <a:xfrm>
            <a:off x="533400" y="731837"/>
            <a:ext cx="8229600" cy="1143000"/>
          </a:xfrm>
        </p:spPr>
        <p:txBody>
          <a:bodyPr>
            <a:normAutofit fontScale="90000"/>
          </a:bodyPr>
          <a:lstStyle/>
          <a:p>
            <a:pPr marL="342900" marR="0" lvl="0" indent="-342900" defTabSz="914400" rtl="0" eaLnBrk="1" fontAlgn="auto" latinLnBrk="0" hangingPunct="1">
              <a:lnSpc>
                <a:spcPct val="100000"/>
              </a:lnSpc>
              <a:spcBef>
                <a:spcPct val="20000"/>
              </a:spcBef>
              <a:spcAft>
                <a:spcPts val="0"/>
              </a:spcAft>
              <a:tabLst/>
              <a:defRPr/>
            </a:pPr>
            <a:r>
              <a:rPr kumimoji="0" lang="en-US" sz="22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   When will the Program Officers reach out to you?</a:t>
            </a:r>
            <a:br>
              <a:rPr kumimoji="0" lang="en-US" sz="20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br>
            <a:br>
              <a:rPr kumimoji="0" lang="en-US" sz="20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br>
            <a:endParaRPr lang="en-US" dirty="0"/>
          </a:p>
        </p:txBody>
      </p:sp>
      <p:sp>
        <p:nvSpPr>
          <p:cNvPr id="8" name="Content Placeholder 7">
            <a:extLst>
              <a:ext uri="{FF2B5EF4-FFF2-40B4-BE49-F238E27FC236}">
                <a16:creationId xmlns:a16="http://schemas.microsoft.com/office/drawing/2014/main" id="{EA5181DB-EADA-BD34-76BE-A48B67132A0D}"/>
              </a:ext>
            </a:extLst>
          </p:cNvPr>
          <p:cNvSpPr>
            <a:spLocks noGrp="1"/>
          </p:cNvSpPr>
          <p:nvPr>
            <p:ph idx="1"/>
          </p:nvPr>
        </p:nvSpPr>
        <p:spPr/>
        <p:txBody>
          <a:bodyPr>
            <a:normAutofit/>
          </a:bodyPr>
          <a:lstStyle/>
          <a:p>
            <a:r>
              <a:rPr lang="en-US" sz="1800" dirty="0"/>
              <a:t>By e-mail to send out e-mails to inform/request information from all subgrantees</a:t>
            </a:r>
          </a:p>
          <a:p>
            <a:r>
              <a:rPr lang="en-US" sz="1800" dirty="0"/>
              <a:t>By e-mail, virtual call, Microsoft Teams meeting, phone call, and/or site visits to discuss items that are specific to your program</a:t>
            </a:r>
          </a:p>
          <a:p>
            <a:endParaRPr lang="en-US" sz="2000" dirty="0"/>
          </a:p>
        </p:txBody>
      </p:sp>
      <p:sp>
        <p:nvSpPr>
          <p:cNvPr id="5" name="Date Placeholder 4">
            <a:extLst>
              <a:ext uri="{FF2B5EF4-FFF2-40B4-BE49-F238E27FC236}">
                <a16:creationId xmlns:a16="http://schemas.microsoft.com/office/drawing/2014/main" id="{B27AB943-411C-CC95-3C28-590C79C46009}"/>
              </a:ext>
            </a:extLst>
          </p:cNvPr>
          <p:cNvSpPr>
            <a:spLocks noGrp="1"/>
          </p:cNvSpPr>
          <p:nvPr>
            <p:ph type="dt" sz="half" idx="10"/>
          </p:nvPr>
        </p:nvSpPr>
        <p:spPr/>
        <p:txBody>
          <a:bodyPr/>
          <a:lstStyle/>
          <a:p>
            <a:fld id="{2886EB9F-620D-4745-B0DC-239369A89773}" type="datetime1">
              <a:rPr lang="en-US" smtClean="0"/>
              <a:t>12/19/2024</a:t>
            </a:fld>
            <a:endParaRPr lang="en-US"/>
          </a:p>
        </p:txBody>
      </p:sp>
      <p:sp>
        <p:nvSpPr>
          <p:cNvPr id="6" name="Slide Number Placeholder 5">
            <a:extLst>
              <a:ext uri="{FF2B5EF4-FFF2-40B4-BE49-F238E27FC236}">
                <a16:creationId xmlns:a16="http://schemas.microsoft.com/office/drawing/2014/main" id="{84A33428-4D31-8878-EC4E-77CCB9E69470}"/>
              </a:ext>
            </a:extLst>
          </p:cNvPr>
          <p:cNvSpPr>
            <a:spLocks noGrp="1"/>
          </p:cNvSpPr>
          <p:nvPr>
            <p:ph type="sldNum" sz="quarter" idx="12"/>
          </p:nvPr>
        </p:nvSpPr>
        <p:spPr/>
        <p:txBody>
          <a:bodyPr/>
          <a:lstStyle/>
          <a:p>
            <a:fld id="{680C5762-CF65-4775-9966-A58D40CC61B9}" type="slidenum">
              <a:rPr lang="en-US" smtClean="0"/>
              <a:t>10</a:t>
            </a:fld>
            <a:endParaRPr lang="en-US"/>
          </a:p>
        </p:txBody>
      </p:sp>
    </p:spTree>
    <p:extLst>
      <p:ext uri="{BB962C8B-B14F-4D97-AF65-F5344CB8AC3E}">
        <p14:creationId xmlns:p14="http://schemas.microsoft.com/office/powerpoint/2010/main" val="30830918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920DE-689C-7EAD-4927-483265410579}"/>
              </a:ext>
              <a:ext uri="{C183D7F6-B498-43B3-948B-1728B52AA6E4}">
                <adec:decorative xmlns:adec="http://schemas.microsoft.com/office/drawing/2017/decorative" val="0"/>
              </a:ext>
            </a:extLst>
          </p:cNvPr>
          <p:cNvSpPr>
            <a:spLocks noGrp="1"/>
          </p:cNvSpPr>
          <p:nvPr>
            <p:ph type="title"/>
          </p:nvPr>
        </p:nvSpPr>
        <p:spPr>
          <a:xfrm>
            <a:off x="762000" y="54204"/>
            <a:ext cx="8229600" cy="1143000"/>
          </a:xfrm>
        </p:spPr>
        <p:txBody>
          <a:bodyPr vert="horz" lIns="68580" tIns="34290" rIns="68580" bIns="34290" rtlCol="0" anchor="b">
            <a:normAutofit/>
          </a:bodyPr>
          <a:lstStyle/>
          <a:p>
            <a:r>
              <a:rPr lang="en-US" dirty="0"/>
              <a:t>PDE Fiscal Team</a:t>
            </a:r>
          </a:p>
        </p:txBody>
      </p:sp>
      <p:sp>
        <p:nvSpPr>
          <p:cNvPr id="5" name="Slide Number Placeholder 4">
            <a:extLst>
              <a:ext uri="{FF2B5EF4-FFF2-40B4-BE49-F238E27FC236}">
                <a16:creationId xmlns:a16="http://schemas.microsoft.com/office/drawing/2014/main" id="{D4ED3B00-F6E7-4289-B4C2-EE8405E996BD}"/>
              </a:ext>
              <a:ext uri="{C183D7F6-B498-43B3-948B-1728B52AA6E4}">
                <adec:decorative xmlns:adec="http://schemas.microsoft.com/office/drawing/2017/decorative" val="0"/>
              </a:ext>
            </a:extLst>
          </p:cNvPr>
          <p:cNvSpPr>
            <a:spLocks noGrp="1"/>
          </p:cNvSpPr>
          <p:nvPr>
            <p:ph type="sldNum" sz="quarter" idx="12"/>
          </p:nvPr>
        </p:nvSpPr>
        <p:spPr/>
        <p:txBody>
          <a:bodyPr/>
          <a:lstStyle/>
          <a:p>
            <a:pPr defTabSz="685800">
              <a:defRPr/>
            </a:pPr>
            <a:fld id="{21BA5351-C004-6E44-B836-3AE785966E6F}" type="slidenum">
              <a:rPr lang="en-US" sz="900">
                <a:solidFill>
                  <a:prstClr val="black">
                    <a:tint val="75000"/>
                  </a:prstClr>
                </a:solidFill>
                <a:latin typeface="Calibri" panose="020F0502020204030204"/>
              </a:rPr>
              <a:pPr defTabSz="685800">
                <a:defRPr/>
              </a:pPr>
              <a:t>11</a:t>
            </a:fld>
            <a:endParaRPr lang="en-US" sz="900">
              <a:solidFill>
                <a:prstClr val="black">
                  <a:tint val="75000"/>
                </a:prstClr>
              </a:solidFill>
              <a:latin typeface="Calibri" panose="020F0502020204030204"/>
            </a:endParaRPr>
          </a:p>
        </p:txBody>
      </p:sp>
      <p:graphicFrame>
        <p:nvGraphicFramePr>
          <p:cNvPr id="3" name="Table 7">
            <a:extLst>
              <a:ext uri="{FF2B5EF4-FFF2-40B4-BE49-F238E27FC236}">
                <a16:creationId xmlns:a16="http://schemas.microsoft.com/office/drawing/2014/main" id="{9B932AB8-1B39-3135-11A5-EF7A04F462CE}"/>
              </a:ext>
              <a:ext uri="{C183D7F6-B498-43B3-948B-1728B52AA6E4}">
                <adec:decorative xmlns:adec="http://schemas.microsoft.com/office/drawing/2017/decorative" val="0"/>
              </a:ext>
            </a:extLst>
          </p:cNvPr>
          <p:cNvGraphicFramePr>
            <a:graphicFrameLocks noGrp="1"/>
          </p:cNvGraphicFramePr>
          <p:nvPr>
            <p:extLst>
              <p:ext uri="{D42A27DB-BD31-4B8C-83A1-F6EECF244321}">
                <p14:modId xmlns:p14="http://schemas.microsoft.com/office/powerpoint/2010/main" val="4043884758"/>
              </p:ext>
            </p:extLst>
          </p:nvPr>
        </p:nvGraphicFramePr>
        <p:xfrm>
          <a:off x="933200" y="2590800"/>
          <a:ext cx="6980572" cy="1524000"/>
        </p:xfrm>
        <a:graphic>
          <a:graphicData uri="http://schemas.openxmlformats.org/drawingml/2006/table">
            <a:tbl>
              <a:tblPr firstRow="1" bandRow="1">
                <a:tableStyleId>{5C22544A-7EE6-4342-B048-85BDC9FD1C3A}</a:tableStyleId>
              </a:tblPr>
              <a:tblGrid>
                <a:gridCol w="3490286">
                  <a:extLst>
                    <a:ext uri="{9D8B030D-6E8A-4147-A177-3AD203B41FA5}">
                      <a16:colId xmlns:a16="http://schemas.microsoft.com/office/drawing/2014/main" val="2909524849"/>
                    </a:ext>
                  </a:extLst>
                </a:gridCol>
                <a:gridCol w="3490286">
                  <a:extLst>
                    <a:ext uri="{9D8B030D-6E8A-4147-A177-3AD203B41FA5}">
                      <a16:colId xmlns:a16="http://schemas.microsoft.com/office/drawing/2014/main" val="2998527105"/>
                    </a:ext>
                  </a:extLst>
                </a:gridCol>
              </a:tblGrid>
              <a:tr h="1524000">
                <a:tc>
                  <a:txBody>
                    <a:bodyPr/>
                    <a:lstStyle/>
                    <a:p>
                      <a:pPr algn="ctr"/>
                      <a:r>
                        <a:rPr kumimoji="0" lang="en-US" altLang="en-US" sz="2100" b="1" i="0" u="none" strike="noStrike" kern="1200" cap="none" spc="0" normalizeH="0" baseline="0" noProof="0" dirty="0">
                          <a:ln>
                            <a:noFill/>
                          </a:ln>
                          <a:solidFill>
                            <a:prstClr val="black"/>
                          </a:solidFill>
                          <a:effectLst/>
                          <a:uLnTx/>
                          <a:uFillTx/>
                          <a:latin typeface="+mn-lt"/>
                          <a:ea typeface="Verdana" panose="020B0604030504040204" pitchFamily="34" charset="0"/>
                          <a:cs typeface="Arial" panose="020B0604020202020204" pitchFamily="34" charset="0"/>
                        </a:rPr>
                        <a:t>Maribel Martinez</a:t>
                      </a:r>
                    </a:p>
                    <a:p>
                      <a:pPr algn="ctr"/>
                      <a:r>
                        <a:rPr kumimoji="0" lang="en-US" altLang="en-US" sz="2100" b="0" i="0" u="none" strike="noStrike" kern="1200" cap="none" spc="0" normalizeH="0" baseline="0" noProof="0" dirty="0">
                          <a:ln>
                            <a:noFill/>
                          </a:ln>
                          <a:solidFill>
                            <a:prstClr val="black"/>
                          </a:solidFill>
                          <a:effectLst/>
                          <a:uLnTx/>
                          <a:uFillTx/>
                          <a:latin typeface="+mn-lt"/>
                          <a:ea typeface="Verdana" panose="020B0604030504040204" pitchFamily="34" charset="0"/>
                          <a:cs typeface="Arial" panose="020B0604020202020204" pitchFamily="34" charset="0"/>
                        </a:rPr>
                        <a:t>(717) 772-2429 </a:t>
                      </a:r>
                    </a:p>
                    <a:p>
                      <a:pPr algn="ctr"/>
                      <a:r>
                        <a:rPr kumimoji="0" lang="en-US" altLang="en-US" sz="2100" b="0" i="0" u="none" strike="noStrike" kern="1200" cap="none" spc="0" normalizeH="0" baseline="0" noProof="0" dirty="0">
                          <a:ln>
                            <a:noFill/>
                          </a:ln>
                          <a:solidFill>
                            <a:prstClr val="black"/>
                          </a:solidFill>
                          <a:effectLst/>
                          <a:uLnTx/>
                          <a:uFillTx/>
                          <a:latin typeface="+mn-lt"/>
                          <a:ea typeface="Verdana" panose="020B0604030504040204" pitchFamily="34" charset="0"/>
                          <a:cs typeface="Arial" panose="020B0604020202020204" pitchFamily="34" charset="0"/>
                        </a:rPr>
                        <a:t>marmartine@pa.gov </a:t>
                      </a:r>
                      <a:endParaRPr lang="en-US" sz="2100" dirty="0">
                        <a:latin typeface="+mn-lt"/>
                      </a:endParaRPr>
                    </a:p>
                  </a:txBody>
                  <a:tcPr marL="68580" marR="68580" marT="34290" marB="34290" anchor="ctr">
                    <a:solidFill>
                      <a:schemeClr val="accent5">
                        <a:lumMod val="60000"/>
                        <a:lumOff val="40000"/>
                      </a:schemeClr>
                    </a:solidFill>
                  </a:tcPr>
                </a:tc>
                <a:tc>
                  <a:txBody>
                    <a:bodyPr/>
                    <a:lstStyle/>
                    <a:p>
                      <a:pPr algn="ctr"/>
                      <a:r>
                        <a:rPr lang="en-US" sz="2100" b="1" dirty="0">
                          <a:solidFill>
                            <a:schemeClr val="tx1"/>
                          </a:solidFill>
                          <a:latin typeface="+mn-lt"/>
                          <a:cs typeface="Arial" panose="020B0604020202020204" pitchFamily="34" charset="0"/>
                        </a:rPr>
                        <a:t>Jennell Walters</a:t>
                      </a:r>
                    </a:p>
                    <a:p>
                      <a:pPr algn="ctr"/>
                      <a:r>
                        <a:rPr lang="en-US" sz="2100" b="0" dirty="0">
                          <a:solidFill>
                            <a:schemeClr val="tx1"/>
                          </a:solidFill>
                          <a:latin typeface="+mn-lt"/>
                          <a:cs typeface="Arial" panose="020B0604020202020204" pitchFamily="34" charset="0"/>
                        </a:rPr>
                        <a:t>(717) 787-1890</a:t>
                      </a:r>
                    </a:p>
                    <a:p>
                      <a:pPr algn="ctr"/>
                      <a:r>
                        <a:rPr lang="en-US" sz="2100" b="0" dirty="0">
                          <a:solidFill>
                            <a:schemeClr val="tx1"/>
                          </a:solidFill>
                          <a:latin typeface="+mn-lt"/>
                          <a:cs typeface="Arial" panose="020B0604020202020204" pitchFamily="34" charset="0"/>
                        </a:rPr>
                        <a:t>jenewalter@pa.gov</a:t>
                      </a:r>
                    </a:p>
                  </a:txBody>
                  <a:tcPr marL="68580" marR="68580" marT="34290" marB="34290" anchor="ctr">
                    <a:solidFill>
                      <a:schemeClr val="accent5">
                        <a:lumMod val="60000"/>
                        <a:lumOff val="40000"/>
                      </a:schemeClr>
                    </a:solidFill>
                  </a:tcPr>
                </a:tc>
                <a:extLst>
                  <a:ext uri="{0D108BD9-81ED-4DB2-BD59-A6C34878D82A}">
                    <a16:rowId xmlns:a16="http://schemas.microsoft.com/office/drawing/2014/main" val="3926579647"/>
                  </a:ext>
                </a:extLst>
              </a:tr>
            </a:tbl>
          </a:graphicData>
        </a:graphic>
      </p:graphicFrame>
    </p:spTree>
    <p:extLst>
      <p:ext uri="{BB962C8B-B14F-4D97-AF65-F5344CB8AC3E}">
        <p14:creationId xmlns:p14="http://schemas.microsoft.com/office/powerpoint/2010/main" val="15656165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26F0AB-E8D7-8D56-FB71-CA42FF0AC777}"/>
              </a:ext>
              <a:ext uri="{C183D7F6-B498-43B3-948B-1728B52AA6E4}">
                <adec:decorative xmlns:adec="http://schemas.microsoft.com/office/drawing/2017/decorative" val="0"/>
              </a:ext>
            </a:extLst>
          </p:cNvPr>
          <p:cNvSpPr>
            <a:spLocks noGrp="1"/>
          </p:cNvSpPr>
          <p:nvPr>
            <p:ph type="title"/>
          </p:nvPr>
        </p:nvSpPr>
        <p:spPr>
          <a:xfrm>
            <a:off x="762000" y="5499"/>
            <a:ext cx="8229600" cy="1143000"/>
          </a:xfrm>
        </p:spPr>
        <p:txBody>
          <a:bodyPr vert="horz" lIns="68580" tIns="34290" rIns="68580" bIns="34290" rtlCol="0" anchor="b">
            <a:normAutofit/>
          </a:bodyPr>
          <a:lstStyle/>
          <a:p>
            <a:r>
              <a:rPr lang="en-US" sz="2000" dirty="0"/>
              <a:t>Fiscal Team Questions</a:t>
            </a:r>
          </a:p>
        </p:txBody>
      </p:sp>
      <p:sp>
        <p:nvSpPr>
          <p:cNvPr id="10" name="Content Placeholder 9">
            <a:extLst>
              <a:ext uri="{FF2B5EF4-FFF2-40B4-BE49-F238E27FC236}">
                <a16:creationId xmlns:a16="http://schemas.microsoft.com/office/drawing/2014/main" id="{D1B41D7C-01CC-2113-AF22-DA40AF073DEE}"/>
              </a:ext>
            </a:extLst>
          </p:cNvPr>
          <p:cNvSpPr>
            <a:spLocks noGrp="1"/>
          </p:cNvSpPr>
          <p:nvPr>
            <p:ph idx="1"/>
          </p:nvPr>
        </p:nvSpPr>
        <p:spPr/>
        <p:txBody>
          <a:bodyPr>
            <a:normAutofit/>
          </a:bodyPr>
          <a:lstStyle/>
          <a:p>
            <a:r>
              <a:rPr lang="en-US" sz="1800" dirty="0"/>
              <a:t>What is the role of the 21</a:t>
            </a:r>
            <a:r>
              <a:rPr lang="en-US" sz="1800" baseline="30000" dirty="0"/>
              <a:t>st</a:t>
            </a:r>
            <a:r>
              <a:rPr lang="en-US" sz="1800" dirty="0"/>
              <a:t> CCLC Fiscal Team?</a:t>
            </a:r>
          </a:p>
          <a:p>
            <a:r>
              <a:rPr lang="en-US" sz="1800" dirty="0"/>
              <a:t>How/when should you reach out to the Fiscal Team?</a:t>
            </a:r>
          </a:p>
          <a:p>
            <a:r>
              <a:rPr lang="en-US" sz="1800" dirty="0"/>
              <a:t>How/when will the Fiscal Team Reach out to you?</a:t>
            </a:r>
          </a:p>
        </p:txBody>
      </p:sp>
      <p:sp>
        <p:nvSpPr>
          <p:cNvPr id="5" name="Slide Number Placeholder 4">
            <a:extLst>
              <a:ext uri="{FF2B5EF4-FFF2-40B4-BE49-F238E27FC236}">
                <a16:creationId xmlns:a16="http://schemas.microsoft.com/office/drawing/2014/main" id="{D4ED3B00-F6E7-4289-B4C2-EE8405E996BD}"/>
              </a:ext>
              <a:ext uri="{C183D7F6-B498-43B3-948B-1728B52AA6E4}">
                <adec:decorative xmlns:adec="http://schemas.microsoft.com/office/drawing/2017/decorative" val="0"/>
              </a:ext>
            </a:extLst>
          </p:cNvPr>
          <p:cNvSpPr>
            <a:spLocks noGrp="1"/>
          </p:cNvSpPr>
          <p:nvPr>
            <p:ph type="sldNum" sz="quarter" idx="12"/>
          </p:nvPr>
        </p:nvSpPr>
        <p:spPr/>
        <p:txBody>
          <a:bodyPr/>
          <a:lstStyle/>
          <a:p>
            <a:pPr defTabSz="685800">
              <a:defRPr/>
            </a:pPr>
            <a:fld id="{21BA5351-C004-6E44-B836-3AE785966E6F}" type="slidenum">
              <a:rPr lang="en-US" sz="900">
                <a:solidFill>
                  <a:prstClr val="black">
                    <a:tint val="75000"/>
                  </a:prstClr>
                </a:solidFill>
                <a:latin typeface="Calibri" panose="020F0502020204030204"/>
              </a:rPr>
              <a:pPr defTabSz="685800">
                <a:defRPr/>
              </a:pPr>
              <a:t>12</a:t>
            </a:fld>
            <a:endParaRPr lang="en-US" sz="900">
              <a:solidFill>
                <a:prstClr val="black">
                  <a:tint val="75000"/>
                </a:prstClr>
              </a:solidFill>
              <a:latin typeface="Calibri" panose="020F0502020204030204"/>
            </a:endParaRPr>
          </a:p>
        </p:txBody>
      </p:sp>
    </p:spTree>
    <p:extLst>
      <p:ext uri="{BB962C8B-B14F-4D97-AF65-F5344CB8AC3E}">
        <p14:creationId xmlns:p14="http://schemas.microsoft.com/office/powerpoint/2010/main" val="20722337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5C9925D7-6C38-4475-A146-FE4947694028}"/>
              </a:ext>
            </a:extLst>
          </p:cNvPr>
          <p:cNvSpPr>
            <a:spLocks noGrp="1"/>
          </p:cNvSpPr>
          <p:nvPr>
            <p:ph type="dt" sz="half" idx="10"/>
          </p:nvPr>
        </p:nvSpPr>
        <p:spPr/>
        <p:txBody>
          <a:bodyPr/>
          <a:lstStyle/>
          <a:p>
            <a:fld id="{ED0CF1AE-9D07-4FAF-9EEC-B15CCCFC2843}" type="datetime1">
              <a:rPr lang="en-US" smtClean="0"/>
              <a:t>12/19/2024</a:t>
            </a:fld>
            <a:endParaRPr lang="en-US"/>
          </a:p>
        </p:txBody>
      </p:sp>
      <p:sp>
        <p:nvSpPr>
          <p:cNvPr id="5" name="Slide Number Placeholder 4">
            <a:extLst>
              <a:ext uri="{FF2B5EF4-FFF2-40B4-BE49-F238E27FC236}">
                <a16:creationId xmlns:a16="http://schemas.microsoft.com/office/drawing/2014/main" id="{EDDBFDED-8F3D-F7DA-5CF7-789EACD1583B}"/>
              </a:ext>
            </a:extLst>
          </p:cNvPr>
          <p:cNvSpPr>
            <a:spLocks noGrp="1"/>
          </p:cNvSpPr>
          <p:nvPr>
            <p:ph type="sldNum" sz="quarter" idx="12"/>
          </p:nvPr>
        </p:nvSpPr>
        <p:spPr/>
        <p:txBody>
          <a:bodyPr/>
          <a:lstStyle/>
          <a:p>
            <a:fld id="{680C5762-CF65-4775-9966-A58D40CC61B9}" type="slidenum">
              <a:rPr lang="en-US" smtClean="0"/>
              <a:t>13</a:t>
            </a:fld>
            <a:endParaRPr lang="en-US"/>
          </a:p>
        </p:txBody>
      </p:sp>
      <p:sp>
        <p:nvSpPr>
          <p:cNvPr id="7" name="TextBox 6">
            <a:extLst>
              <a:ext uri="{FF2B5EF4-FFF2-40B4-BE49-F238E27FC236}">
                <a16:creationId xmlns:a16="http://schemas.microsoft.com/office/drawing/2014/main" id="{BFB61683-0892-0928-843D-894D938C0C08}"/>
              </a:ext>
            </a:extLst>
          </p:cNvPr>
          <p:cNvSpPr txBox="1"/>
          <p:nvPr/>
        </p:nvSpPr>
        <p:spPr>
          <a:xfrm>
            <a:off x="762000" y="685800"/>
            <a:ext cx="6934200" cy="400110"/>
          </a:xfrm>
          <a:prstGeom prst="rect">
            <a:avLst/>
          </a:prstGeom>
          <a:noFill/>
        </p:spPr>
        <p:txBody>
          <a:bodyPr wrap="square">
            <a:spAutoFit/>
          </a:bodyPr>
          <a:lstStyle/>
          <a:p>
            <a:r>
              <a:rPr lang="en-US" sz="1800" dirty="0">
                <a:solidFill>
                  <a:schemeClr val="bg1"/>
                </a:solidFill>
              </a:rPr>
              <a:t>Allegheny Intermediate </a:t>
            </a:r>
            <a:r>
              <a:rPr lang="en-US" sz="2000" dirty="0">
                <a:solidFill>
                  <a:schemeClr val="bg1"/>
                </a:solidFill>
                <a:latin typeface="Arial" panose="020B0604020202020204" pitchFamily="34" charset="0"/>
                <a:cs typeface="Arial" panose="020B0604020202020204" pitchFamily="34" charset="0"/>
              </a:rPr>
              <a:t>Unit</a:t>
            </a:r>
            <a:r>
              <a:rPr lang="en-US" sz="1800" dirty="0">
                <a:solidFill>
                  <a:schemeClr val="bg1"/>
                </a:solidFill>
              </a:rPr>
              <a:t>  (AIU) Staff</a:t>
            </a:r>
            <a:endParaRPr lang="en-US" dirty="0">
              <a:solidFill>
                <a:schemeClr val="bg1"/>
              </a:solidFill>
            </a:endParaRPr>
          </a:p>
        </p:txBody>
      </p:sp>
      <p:sp>
        <p:nvSpPr>
          <p:cNvPr id="8" name="TextBox 7">
            <a:extLst>
              <a:ext uri="{FF2B5EF4-FFF2-40B4-BE49-F238E27FC236}">
                <a16:creationId xmlns:a16="http://schemas.microsoft.com/office/drawing/2014/main" id="{37B525A8-BE11-DDF9-DDD1-209BCBBD9797}"/>
              </a:ext>
            </a:extLst>
          </p:cNvPr>
          <p:cNvSpPr txBox="1"/>
          <p:nvPr/>
        </p:nvSpPr>
        <p:spPr>
          <a:xfrm>
            <a:off x="2552701" y="1653094"/>
            <a:ext cx="3810000" cy="1077218"/>
          </a:xfrm>
          <a:prstGeom prst="rect">
            <a:avLst/>
          </a:prstGeom>
          <a:noFill/>
        </p:spPr>
        <p:txBody>
          <a:bodyPr wrap="square" rtlCol="0">
            <a:spAutoFit/>
          </a:bodyPr>
          <a:lstStyle/>
          <a:p>
            <a:r>
              <a:rPr lang="en-US" sz="1600" dirty="0">
                <a:latin typeface="Arial" panose="020B0604020202020204" pitchFamily="34" charset="0"/>
                <a:cs typeface="Arial" panose="020B0604020202020204" pitchFamily="34" charset="0"/>
              </a:rPr>
              <a:t>Shelia Bell (She/her)</a:t>
            </a:r>
          </a:p>
          <a:p>
            <a:r>
              <a:rPr lang="en-US" sz="1600" dirty="0">
                <a:latin typeface="Arial" panose="020B0604020202020204" pitchFamily="34" charset="0"/>
                <a:cs typeface="Arial" panose="020B0604020202020204" pitchFamily="34" charset="0"/>
              </a:rPr>
              <a:t>Program Director</a:t>
            </a:r>
          </a:p>
          <a:p>
            <a:r>
              <a:rPr lang="en-US" sz="1600" dirty="0">
                <a:latin typeface="Arial" panose="020B0604020202020204" pitchFamily="34" charset="0"/>
                <a:cs typeface="Arial" panose="020B0604020202020204" pitchFamily="34" charset="0"/>
              </a:rPr>
              <a:t>Evaluation, Grants, and Data</a:t>
            </a:r>
          </a:p>
          <a:p>
            <a:r>
              <a:rPr lang="en-US" sz="1600" dirty="0">
                <a:latin typeface="Arial" panose="020B0604020202020204" pitchFamily="34" charset="0"/>
                <a:cs typeface="Arial" panose="020B0604020202020204" pitchFamily="34" charset="0"/>
              </a:rPr>
              <a:t>ALLEGHENY INTERMEDIATE UNIT</a:t>
            </a:r>
          </a:p>
        </p:txBody>
      </p:sp>
      <p:sp>
        <p:nvSpPr>
          <p:cNvPr id="9" name="TextBox 8">
            <a:extLst>
              <a:ext uri="{FF2B5EF4-FFF2-40B4-BE49-F238E27FC236}">
                <a16:creationId xmlns:a16="http://schemas.microsoft.com/office/drawing/2014/main" id="{5A174AE9-506E-9C65-FA67-102816C41EC9}"/>
              </a:ext>
            </a:extLst>
          </p:cNvPr>
          <p:cNvSpPr txBox="1"/>
          <p:nvPr/>
        </p:nvSpPr>
        <p:spPr>
          <a:xfrm>
            <a:off x="609601" y="3067546"/>
            <a:ext cx="3886200" cy="1077218"/>
          </a:xfrm>
          <a:prstGeom prst="rect">
            <a:avLst/>
          </a:prstGeom>
          <a:noFill/>
        </p:spPr>
        <p:txBody>
          <a:bodyPr wrap="square" rtlCol="0">
            <a:spAutoFit/>
          </a:bodyPr>
          <a:lstStyle/>
          <a:p>
            <a:r>
              <a:rPr lang="en-US" sz="1600" dirty="0">
                <a:latin typeface="Arial" panose="020B0604020202020204" pitchFamily="34" charset="0"/>
                <a:cs typeface="Arial" panose="020B0604020202020204" pitchFamily="34" charset="0"/>
              </a:rPr>
              <a:t>Falon Weidman (She/her)</a:t>
            </a:r>
          </a:p>
          <a:p>
            <a:r>
              <a:rPr lang="en-US" sz="1600" dirty="0">
                <a:latin typeface="Arial" panose="020B0604020202020204" pitchFamily="34" charset="0"/>
                <a:cs typeface="Arial" panose="020B0604020202020204" pitchFamily="34" charset="0"/>
              </a:rPr>
              <a:t>Senior Program Evaluator</a:t>
            </a:r>
          </a:p>
          <a:p>
            <a:r>
              <a:rPr lang="en-US" sz="1600" dirty="0">
                <a:latin typeface="Arial" panose="020B0604020202020204" pitchFamily="34" charset="0"/>
                <a:cs typeface="Arial" panose="020B0604020202020204" pitchFamily="34" charset="0"/>
              </a:rPr>
              <a:t>Evaluation, Grants, and Data</a:t>
            </a:r>
          </a:p>
          <a:p>
            <a:r>
              <a:rPr lang="en-US" sz="1600" dirty="0">
                <a:latin typeface="Arial" panose="020B0604020202020204" pitchFamily="34" charset="0"/>
                <a:cs typeface="Arial" panose="020B0604020202020204" pitchFamily="34" charset="0"/>
              </a:rPr>
              <a:t>ALLEGHENY INTERMEDIATE UNIT</a:t>
            </a:r>
          </a:p>
        </p:txBody>
      </p:sp>
      <p:sp>
        <p:nvSpPr>
          <p:cNvPr id="10" name="TextBox 9">
            <a:extLst>
              <a:ext uri="{FF2B5EF4-FFF2-40B4-BE49-F238E27FC236}">
                <a16:creationId xmlns:a16="http://schemas.microsoft.com/office/drawing/2014/main" id="{86269739-16A8-57E5-EFCF-7B6A9657B0AD}"/>
              </a:ext>
            </a:extLst>
          </p:cNvPr>
          <p:cNvSpPr txBox="1"/>
          <p:nvPr/>
        </p:nvSpPr>
        <p:spPr>
          <a:xfrm>
            <a:off x="4648200" y="3067546"/>
            <a:ext cx="3505200" cy="1077218"/>
          </a:xfrm>
          <a:prstGeom prst="rect">
            <a:avLst/>
          </a:prstGeom>
          <a:noFill/>
        </p:spPr>
        <p:txBody>
          <a:bodyPr wrap="square" rtlCol="0">
            <a:spAutoFit/>
          </a:bodyPr>
          <a:lstStyle/>
          <a:p>
            <a:r>
              <a:rPr lang="en-US" sz="1600" dirty="0">
                <a:latin typeface="Arial" panose="020B0604020202020204" pitchFamily="34" charset="0"/>
                <a:cs typeface="Arial" panose="020B0604020202020204" pitchFamily="34" charset="0"/>
              </a:rPr>
              <a:t>Jessie Thornton (He/him)</a:t>
            </a:r>
          </a:p>
          <a:p>
            <a:r>
              <a:rPr lang="en-US" sz="1600" dirty="0">
                <a:latin typeface="Arial" panose="020B0604020202020204" pitchFamily="34" charset="0"/>
                <a:cs typeface="Arial" panose="020B0604020202020204" pitchFamily="34" charset="0"/>
              </a:rPr>
              <a:t>Evaluation Specialist</a:t>
            </a:r>
          </a:p>
          <a:p>
            <a:r>
              <a:rPr lang="en-US" sz="1600" dirty="0">
                <a:latin typeface="Arial" panose="020B0604020202020204" pitchFamily="34" charset="0"/>
                <a:cs typeface="Arial" panose="020B0604020202020204" pitchFamily="34" charset="0"/>
              </a:rPr>
              <a:t>Evaluation, Grants, and Data</a:t>
            </a:r>
          </a:p>
          <a:p>
            <a:r>
              <a:rPr lang="en-US" sz="1600" dirty="0">
                <a:latin typeface="Arial" panose="020B0604020202020204" pitchFamily="34" charset="0"/>
                <a:cs typeface="Arial" panose="020B0604020202020204" pitchFamily="34" charset="0"/>
              </a:rPr>
              <a:t>ALLEGHENY INTERMEDIATE UNIT</a:t>
            </a:r>
          </a:p>
        </p:txBody>
      </p:sp>
      <p:sp>
        <p:nvSpPr>
          <p:cNvPr id="11" name="TextBox 10">
            <a:extLst>
              <a:ext uri="{FF2B5EF4-FFF2-40B4-BE49-F238E27FC236}">
                <a16:creationId xmlns:a16="http://schemas.microsoft.com/office/drawing/2014/main" id="{67A444CD-DAEA-26B4-1045-2C17EBC83638}"/>
              </a:ext>
            </a:extLst>
          </p:cNvPr>
          <p:cNvSpPr txBox="1"/>
          <p:nvPr/>
        </p:nvSpPr>
        <p:spPr>
          <a:xfrm>
            <a:off x="228600" y="5029200"/>
            <a:ext cx="8153400" cy="276999"/>
          </a:xfrm>
          <a:prstGeom prst="rect">
            <a:avLst/>
          </a:prstGeom>
          <a:noFill/>
        </p:spPr>
        <p:txBody>
          <a:bodyPr wrap="square" rtlCol="0">
            <a:spAutoFit/>
          </a:bodyPr>
          <a:lstStyle/>
          <a:p>
            <a:pPr algn="ctr"/>
            <a:r>
              <a:rPr lang="en-US" sz="1200" dirty="0">
                <a:latin typeface="Arial" panose="020B0604020202020204" pitchFamily="34" charset="0"/>
                <a:cs typeface="Arial" panose="020B0604020202020204" pitchFamily="34" charset="0"/>
                <a:hlinkClick r:id="rId3"/>
              </a:rPr>
              <a:t>AIU3 - Evaluation, Grants &amp; Data</a:t>
            </a:r>
            <a:endParaRPr lang="en-US"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742983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FFD3F-8616-C09F-1DE6-E642D4839083}"/>
              </a:ext>
            </a:extLst>
          </p:cNvPr>
          <p:cNvSpPr>
            <a:spLocks noGrp="1"/>
          </p:cNvSpPr>
          <p:nvPr>
            <p:ph type="title"/>
          </p:nvPr>
        </p:nvSpPr>
        <p:spPr/>
        <p:txBody>
          <a:bodyPr/>
          <a:lstStyle/>
          <a:p>
            <a:r>
              <a:rPr lang="en-US" dirty="0"/>
              <a:t>AIU Questions</a:t>
            </a:r>
          </a:p>
        </p:txBody>
      </p:sp>
      <p:sp>
        <p:nvSpPr>
          <p:cNvPr id="3" name="Content Placeholder 2">
            <a:extLst>
              <a:ext uri="{FF2B5EF4-FFF2-40B4-BE49-F238E27FC236}">
                <a16:creationId xmlns:a16="http://schemas.microsoft.com/office/drawing/2014/main" id="{A613D54B-498F-E3BE-E36E-CA5C4F924021}"/>
              </a:ext>
            </a:extLst>
          </p:cNvPr>
          <p:cNvSpPr>
            <a:spLocks noGrp="1"/>
          </p:cNvSpPr>
          <p:nvPr>
            <p:ph idx="1"/>
          </p:nvPr>
        </p:nvSpPr>
        <p:spPr>
          <a:xfrm>
            <a:off x="457200" y="1600200"/>
            <a:ext cx="8458200" cy="4876800"/>
          </a:xfrm>
        </p:spPr>
        <p:txBody>
          <a:bodyPr>
            <a:normAutofit/>
          </a:bodyPr>
          <a:lstStyle/>
          <a:p>
            <a:r>
              <a:rPr lang="en-US" sz="2000" dirty="0"/>
              <a:t>How does the Allegheny Intermediate Unit help you as a recipient of the 21</a:t>
            </a:r>
            <a:r>
              <a:rPr lang="en-US" sz="2000" baseline="30000" dirty="0"/>
              <a:t>st</a:t>
            </a:r>
            <a:r>
              <a:rPr lang="en-US" sz="2000" dirty="0"/>
              <a:t> CCLC grant?</a:t>
            </a:r>
          </a:p>
          <a:p>
            <a:r>
              <a:rPr lang="en-US" sz="2000" dirty="0"/>
              <a:t>When will the Allegheny Intermediate Unit reach out to you?</a:t>
            </a:r>
          </a:p>
          <a:p>
            <a:r>
              <a:rPr lang="en-US" sz="2000" dirty="0"/>
              <a:t>When might you need to reach out to the Allegheny Intermediate Unit?</a:t>
            </a:r>
          </a:p>
        </p:txBody>
      </p:sp>
      <p:sp>
        <p:nvSpPr>
          <p:cNvPr id="4" name="Date Placeholder 3">
            <a:extLst>
              <a:ext uri="{FF2B5EF4-FFF2-40B4-BE49-F238E27FC236}">
                <a16:creationId xmlns:a16="http://schemas.microsoft.com/office/drawing/2014/main" id="{62F88721-A7EF-21E8-E854-3D6660A10014}"/>
              </a:ext>
            </a:extLst>
          </p:cNvPr>
          <p:cNvSpPr>
            <a:spLocks noGrp="1"/>
          </p:cNvSpPr>
          <p:nvPr>
            <p:ph type="dt" sz="half" idx="10"/>
          </p:nvPr>
        </p:nvSpPr>
        <p:spPr/>
        <p:txBody>
          <a:bodyPr/>
          <a:lstStyle/>
          <a:p>
            <a:fld id="{ED0CF1AE-9D07-4FAF-9EEC-B15CCCFC2843}" type="datetime1">
              <a:rPr lang="en-US" smtClean="0"/>
              <a:t>12/19/2024</a:t>
            </a:fld>
            <a:endParaRPr lang="en-US"/>
          </a:p>
        </p:txBody>
      </p:sp>
      <p:sp>
        <p:nvSpPr>
          <p:cNvPr id="5" name="Slide Number Placeholder 4">
            <a:extLst>
              <a:ext uri="{FF2B5EF4-FFF2-40B4-BE49-F238E27FC236}">
                <a16:creationId xmlns:a16="http://schemas.microsoft.com/office/drawing/2014/main" id="{69746E1E-EE0C-220C-68E5-6CBB87F4B6E7}"/>
              </a:ext>
            </a:extLst>
          </p:cNvPr>
          <p:cNvSpPr>
            <a:spLocks noGrp="1"/>
          </p:cNvSpPr>
          <p:nvPr>
            <p:ph type="sldNum" sz="quarter" idx="12"/>
          </p:nvPr>
        </p:nvSpPr>
        <p:spPr/>
        <p:txBody>
          <a:bodyPr/>
          <a:lstStyle/>
          <a:p>
            <a:fld id="{680C5762-CF65-4775-9966-A58D40CC61B9}" type="slidenum">
              <a:rPr lang="en-US" smtClean="0"/>
              <a:t>14</a:t>
            </a:fld>
            <a:endParaRPr lang="en-US"/>
          </a:p>
        </p:txBody>
      </p:sp>
    </p:spTree>
    <p:extLst>
      <p:ext uri="{BB962C8B-B14F-4D97-AF65-F5344CB8AC3E}">
        <p14:creationId xmlns:p14="http://schemas.microsoft.com/office/powerpoint/2010/main" val="40042339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5D94A-A197-6714-E712-73CA749D76D0}"/>
              </a:ext>
              <a:ext uri="{C183D7F6-B498-43B3-948B-1728B52AA6E4}">
                <adec:decorative xmlns:adec="http://schemas.microsoft.com/office/drawing/2017/decorative" val="0"/>
              </a:ext>
            </a:extLst>
          </p:cNvPr>
          <p:cNvSpPr>
            <a:spLocks noGrp="1"/>
          </p:cNvSpPr>
          <p:nvPr>
            <p:ph type="title"/>
          </p:nvPr>
        </p:nvSpPr>
        <p:spPr>
          <a:xfrm>
            <a:off x="592319" y="-46050"/>
            <a:ext cx="8229600" cy="1143000"/>
          </a:xfrm>
        </p:spPr>
        <p:txBody>
          <a:bodyPr vert="horz" lIns="68580" tIns="34290" rIns="68580" bIns="34290" rtlCol="0" anchor="b">
            <a:normAutofit/>
          </a:bodyPr>
          <a:lstStyle/>
          <a:p>
            <a:r>
              <a:rPr lang="en-US" sz="1800" dirty="0"/>
              <a:t>Center for Schools and Communities (CSC) Staff</a:t>
            </a:r>
          </a:p>
        </p:txBody>
      </p:sp>
      <p:sp>
        <p:nvSpPr>
          <p:cNvPr id="14" name="TextBox 13">
            <a:extLst>
              <a:ext uri="{FF2B5EF4-FFF2-40B4-BE49-F238E27FC236}">
                <a16:creationId xmlns:a16="http://schemas.microsoft.com/office/drawing/2014/main" id="{DF0CBB67-1008-F41A-E428-D80EF259D7D8}"/>
              </a:ext>
              <a:ext uri="{C183D7F6-B498-43B3-948B-1728B52AA6E4}">
                <adec:decorative xmlns:adec="http://schemas.microsoft.com/office/drawing/2017/decorative" val="0"/>
              </a:ext>
            </a:extLst>
          </p:cNvPr>
          <p:cNvSpPr txBox="1"/>
          <p:nvPr/>
        </p:nvSpPr>
        <p:spPr>
          <a:xfrm>
            <a:off x="914399" y="2424572"/>
            <a:ext cx="1966662" cy="1146468"/>
          </a:xfrm>
          <a:prstGeom prst="rect">
            <a:avLst/>
          </a:prstGeom>
          <a:noFill/>
        </p:spPr>
        <p:txBody>
          <a:bodyPr wrap="square" lIns="68580" tIns="34290" rIns="68580" bIns="34290" anchor="t">
            <a:spAutoFit/>
          </a:bodyPr>
          <a:lstStyle/>
          <a:p>
            <a:pPr algn="l"/>
            <a:r>
              <a:rPr lang="en-US" sz="1400" b="1" dirty="0">
                <a:solidFill>
                  <a:srgbClr val="231F20"/>
                </a:solidFill>
                <a:latin typeface="Arial"/>
                <a:cs typeface="Arial"/>
              </a:rPr>
              <a:t>Karen Lehman</a:t>
            </a:r>
          </a:p>
          <a:p>
            <a:pPr algn="l"/>
            <a:r>
              <a:rPr lang="en-US" sz="1400" dirty="0">
                <a:latin typeface="Arial"/>
                <a:cs typeface="Arial"/>
              </a:rPr>
              <a:t>Youth Development Program Manager</a:t>
            </a:r>
          </a:p>
          <a:p>
            <a:pPr algn="l"/>
            <a:r>
              <a:rPr lang="en-US" sz="1400" dirty="0">
                <a:solidFill>
                  <a:srgbClr val="212529"/>
                </a:solidFill>
                <a:latin typeface="Arial"/>
                <a:cs typeface="Arial"/>
              </a:rPr>
              <a:t>Phone ext. 166</a:t>
            </a:r>
          </a:p>
          <a:p>
            <a:r>
              <a:rPr lang="en-US" sz="1400" dirty="0">
                <a:solidFill>
                  <a:srgbClr val="BA3408"/>
                </a:solidFill>
                <a:latin typeface="Arial"/>
                <a:cs typeface="Arial"/>
                <a:hlinkClick r:id="rId3"/>
              </a:rPr>
              <a:t>klehman@csc.csiu.org</a:t>
            </a:r>
            <a:endParaRPr lang="en-US" sz="1400" dirty="0">
              <a:latin typeface="Arial"/>
              <a:cs typeface="Arial"/>
            </a:endParaRPr>
          </a:p>
        </p:txBody>
      </p:sp>
      <p:sp>
        <p:nvSpPr>
          <p:cNvPr id="7" name="TextBox 6">
            <a:extLst>
              <a:ext uri="{FF2B5EF4-FFF2-40B4-BE49-F238E27FC236}">
                <a16:creationId xmlns:a16="http://schemas.microsoft.com/office/drawing/2014/main" id="{D92A6993-C84C-A338-DD36-1FD12A4A3283}"/>
              </a:ext>
              <a:ext uri="{C183D7F6-B498-43B3-948B-1728B52AA6E4}">
                <adec:decorative xmlns:adec="http://schemas.microsoft.com/office/drawing/2017/decorative" val="0"/>
              </a:ext>
            </a:extLst>
          </p:cNvPr>
          <p:cNvSpPr txBox="1"/>
          <p:nvPr/>
        </p:nvSpPr>
        <p:spPr>
          <a:xfrm>
            <a:off x="3200400" y="2424572"/>
            <a:ext cx="2362199" cy="1131079"/>
          </a:xfrm>
          <a:prstGeom prst="rect">
            <a:avLst/>
          </a:prstGeom>
          <a:noFill/>
        </p:spPr>
        <p:txBody>
          <a:bodyPr wrap="square">
            <a:spAutoFit/>
          </a:bodyPr>
          <a:lstStyle/>
          <a:p>
            <a:pPr algn="ctr"/>
            <a:r>
              <a:rPr lang="en-US" sz="1350" b="1" dirty="0">
                <a:solidFill>
                  <a:srgbClr val="231F20"/>
                </a:solidFill>
                <a:latin typeface="Arial"/>
                <a:cs typeface="Arial"/>
              </a:rPr>
              <a:t>Parke Brown</a:t>
            </a:r>
          </a:p>
          <a:p>
            <a:pPr algn="ctr"/>
            <a:r>
              <a:rPr lang="en-US" sz="1350" dirty="0">
                <a:latin typeface="Arial"/>
                <a:cs typeface="Arial"/>
              </a:rPr>
              <a:t>Youth Development Coordinator</a:t>
            </a:r>
          </a:p>
          <a:p>
            <a:pPr algn="ctr"/>
            <a:r>
              <a:rPr lang="en-US" sz="1350" dirty="0">
                <a:solidFill>
                  <a:srgbClr val="212529"/>
                </a:solidFill>
                <a:latin typeface="Arial"/>
                <a:cs typeface="Arial"/>
              </a:rPr>
              <a:t>Phone ext. 187</a:t>
            </a:r>
          </a:p>
          <a:p>
            <a:pPr algn="ctr"/>
            <a:r>
              <a:rPr lang="en-US" sz="1350" dirty="0">
                <a:solidFill>
                  <a:srgbClr val="BA3408"/>
                </a:solidFill>
                <a:latin typeface="Arial"/>
                <a:cs typeface="Arial"/>
                <a:hlinkClick r:id="rId4"/>
              </a:rPr>
              <a:t>pbrown@csc.csiu.org</a:t>
            </a:r>
            <a:endParaRPr lang="en-US" sz="1350" dirty="0">
              <a:latin typeface="Arial"/>
              <a:cs typeface="Arial"/>
            </a:endParaRPr>
          </a:p>
        </p:txBody>
      </p:sp>
      <p:sp>
        <p:nvSpPr>
          <p:cNvPr id="9" name="TextBox 8">
            <a:extLst>
              <a:ext uri="{FF2B5EF4-FFF2-40B4-BE49-F238E27FC236}">
                <a16:creationId xmlns:a16="http://schemas.microsoft.com/office/drawing/2014/main" id="{A6839A9C-E6BA-29C2-DFF7-52D8975C0F7E}"/>
              </a:ext>
              <a:ext uri="{C183D7F6-B498-43B3-948B-1728B52AA6E4}">
                <adec:decorative xmlns:adec="http://schemas.microsoft.com/office/drawing/2017/decorative" val="0"/>
              </a:ext>
            </a:extLst>
          </p:cNvPr>
          <p:cNvSpPr txBox="1"/>
          <p:nvPr/>
        </p:nvSpPr>
        <p:spPr>
          <a:xfrm>
            <a:off x="5715000" y="2424572"/>
            <a:ext cx="2057400" cy="1131079"/>
          </a:xfrm>
          <a:prstGeom prst="rect">
            <a:avLst/>
          </a:prstGeom>
          <a:noFill/>
        </p:spPr>
        <p:txBody>
          <a:bodyPr wrap="square">
            <a:spAutoFit/>
          </a:bodyPr>
          <a:lstStyle/>
          <a:p>
            <a:pPr algn="ctr"/>
            <a:r>
              <a:rPr lang="en-US" sz="1350" b="1" dirty="0">
                <a:solidFill>
                  <a:srgbClr val="231F20"/>
                </a:solidFill>
                <a:latin typeface="Arial"/>
                <a:cs typeface="Arial"/>
              </a:rPr>
              <a:t>Beth Hoffer</a:t>
            </a:r>
          </a:p>
          <a:p>
            <a:pPr algn="ctr"/>
            <a:r>
              <a:rPr lang="en-US" sz="1350" dirty="0">
                <a:latin typeface="Arial"/>
                <a:cs typeface="Arial"/>
              </a:rPr>
              <a:t>Youth Development Coordinator</a:t>
            </a:r>
          </a:p>
          <a:p>
            <a:pPr algn="ctr"/>
            <a:r>
              <a:rPr lang="en-US" sz="1350" dirty="0">
                <a:solidFill>
                  <a:srgbClr val="212529"/>
                </a:solidFill>
                <a:latin typeface="Arial"/>
                <a:cs typeface="Arial"/>
              </a:rPr>
              <a:t>Phone ext. 101</a:t>
            </a:r>
          </a:p>
          <a:p>
            <a:pPr algn="ctr"/>
            <a:r>
              <a:rPr lang="en-US" sz="1350" dirty="0">
                <a:solidFill>
                  <a:srgbClr val="BA3408"/>
                </a:solidFill>
                <a:latin typeface="Arial"/>
                <a:cs typeface="Arial"/>
                <a:hlinkClick r:id="rId5"/>
              </a:rPr>
              <a:t>ehoffer@csc.csiu.org</a:t>
            </a:r>
            <a:endParaRPr lang="en-US" sz="1350" dirty="0">
              <a:latin typeface="Arial"/>
              <a:cs typeface="Arial"/>
            </a:endParaRPr>
          </a:p>
        </p:txBody>
      </p:sp>
      <p:sp>
        <p:nvSpPr>
          <p:cNvPr id="11" name="TextBox 10">
            <a:extLst>
              <a:ext uri="{FF2B5EF4-FFF2-40B4-BE49-F238E27FC236}">
                <a16:creationId xmlns:a16="http://schemas.microsoft.com/office/drawing/2014/main" id="{101EC0DA-FE2A-A5C0-36E0-D69DC8332253}"/>
              </a:ext>
              <a:ext uri="{C183D7F6-B498-43B3-948B-1728B52AA6E4}">
                <adec:decorative xmlns:adec="http://schemas.microsoft.com/office/drawing/2017/decorative" val="0"/>
              </a:ext>
            </a:extLst>
          </p:cNvPr>
          <p:cNvSpPr txBox="1"/>
          <p:nvPr/>
        </p:nvSpPr>
        <p:spPr>
          <a:xfrm>
            <a:off x="3276600" y="4001927"/>
            <a:ext cx="2119062" cy="1131079"/>
          </a:xfrm>
          <a:prstGeom prst="rect">
            <a:avLst/>
          </a:prstGeom>
          <a:noFill/>
        </p:spPr>
        <p:txBody>
          <a:bodyPr wrap="square">
            <a:spAutoFit/>
          </a:bodyPr>
          <a:lstStyle/>
          <a:p>
            <a:pPr algn="l"/>
            <a:r>
              <a:rPr lang="en-US" sz="1350" b="1" dirty="0">
                <a:solidFill>
                  <a:srgbClr val="231F20"/>
                </a:solidFill>
                <a:latin typeface="Arial"/>
                <a:cs typeface="Arial"/>
              </a:rPr>
              <a:t>Katherine Kuhn</a:t>
            </a:r>
          </a:p>
          <a:p>
            <a:pPr algn="l"/>
            <a:r>
              <a:rPr lang="en-US" sz="1350" dirty="0">
                <a:latin typeface="Arial"/>
                <a:cs typeface="Arial"/>
              </a:rPr>
              <a:t>Youth Development Coordinator</a:t>
            </a:r>
          </a:p>
          <a:p>
            <a:pPr algn="l"/>
            <a:r>
              <a:rPr lang="en-US" sz="1350" dirty="0">
                <a:solidFill>
                  <a:srgbClr val="212529"/>
                </a:solidFill>
                <a:latin typeface="Arial"/>
                <a:cs typeface="Arial"/>
              </a:rPr>
              <a:t>Phone ext. 205</a:t>
            </a:r>
          </a:p>
          <a:p>
            <a:r>
              <a:rPr lang="en-US" sz="1350" dirty="0">
                <a:solidFill>
                  <a:srgbClr val="BA3408"/>
                </a:solidFill>
                <a:latin typeface="Arial"/>
                <a:cs typeface="Arial"/>
                <a:hlinkClick r:id="rId6"/>
              </a:rPr>
              <a:t>kkuhn@csc.csiu.org</a:t>
            </a:r>
            <a:endParaRPr lang="en-US" sz="1350" dirty="0">
              <a:latin typeface="Arial"/>
              <a:cs typeface="Arial"/>
            </a:endParaRPr>
          </a:p>
        </p:txBody>
      </p:sp>
      <p:sp>
        <p:nvSpPr>
          <p:cNvPr id="8" name="Content Placeholder 7">
            <a:extLst>
              <a:ext uri="{FF2B5EF4-FFF2-40B4-BE49-F238E27FC236}">
                <a16:creationId xmlns:a16="http://schemas.microsoft.com/office/drawing/2014/main" id="{60D7EF12-0C13-68B0-3941-3078B94AF434}"/>
              </a:ext>
              <a:ext uri="{C183D7F6-B498-43B3-948B-1728B52AA6E4}">
                <adec:decorative xmlns:adec="http://schemas.microsoft.com/office/drawing/2017/decorative" val="1"/>
              </a:ext>
            </a:extLst>
          </p:cNvPr>
          <p:cNvSpPr>
            <a:spLocks noGrp="1"/>
          </p:cNvSpPr>
          <p:nvPr>
            <p:ph idx="1"/>
          </p:nvPr>
        </p:nvSpPr>
        <p:spPr>
          <a:xfrm>
            <a:off x="228600" y="1524000"/>
            <a:ext cx="8839200" cy="4602163"/>
          </a:xfrm>
        </p:spPr>
        <p:txBody>
          <a:bodyPr/>
          <a:lstStyle/>
          <a:p>
            <a:pPr marL="0" indent="0">
              <a:buNone/>
            </a:pPr>
            <a:endParaRPr kumimoji="0" lang="en-US" sz="1500" b="0" i="0" u="none" strike="noStrike" kern="1200" cap="none" spc="0" normalizeH="0" baseline="0" noProof="0" dirty="0">
              <a:ln>
                <a:noFill/>
              </a:ln>
              <a:effectLst/>
              <a:uLnTx/>
              <a:uFillTx/>
              <a:latin typeface="Arial"/>
              <a:ea typeface="+mn-ea"/>
              <a:cs typeface="Arial"/>
              <a:hlinkClick r:id="rId7">
                <a:extLst>
                  <a:ext uri="{A12FA001-AC4F-418D-AE19-62706E023703}">
                    <ahyp:hlinkClr xmlns:ahyp="http://schemas.microsoft.com/office/drawing/2018/hyperlinkcolor" val="tx"/>
                  </a:ext>
                </a:extLst>
              </a:hlinkClick>
            </a:endParaRPr>
          </a:p>
          <a:p>
            <a:pPr marL="0" indent="0">
              <a:buNone/>
            </a:pPr>
            <a:r>
              <a:rPr kumimoji="0" lang="en-US" sz="1500" b="0" i="0" u="none" strike="noStrike" kern="1200" cap="none" spc="0" normalizeH="0" baseline="0" noProof="0" dirty="0">
                <a:ln>
                  <a:noFill/>
                </a:ln>
                <a:effectLst/>
                <a:uLnTx/>
                <a:uFillTx/>
                <a:latin typeface="Arial"/>
                <a:ea typeface="+mn-ea"/>
                <a:cs typeface="Arial"/>
                <a:hlinkClick r:id="rId7">
                  <a:extLst>
                    <a:ext uri="{A12FA001-AC4F-418D-AE19-62706E023703}">
                      <ahyp:hlinkClr xmlns:ahyp="http://schemas.microsoft.com/office/drawing/2018/hyperlinkcolor" val="tx"/>
                    </a:ext>
                  </a:extLst>
                </a:hlinkClick>
              </a:rPr>
              <a:t>Center for Schools and Communities – Building. Strengthening. Transforming</a:t>
            </a:r>
            <a:endParaRPr kumimoji="0" lang="en-US" sz="1500" b="0" i="0" u="none" strike="noStrike" kern="1200" cap="none" spc="0" normalizeH="0" baseline="0" noProof="0" dirty="0">
              <a:ln>
                <a:noFill/>
              </a:ln>
              <a:effectLst/>
              <a:uLnTx/>
              <a:uFillTx/>
              <a:latin typeface="Arial"/>
              <a:ea typeface="+mn-ea"/>
              <a:cs typeface="Arial"/>
            </a:endParaRPr>
          </a:p>
          <a:p>
            <a:pPr marL="0" indent="0">
              <a:buNone/>
            </a:pPr>
            <a:endParaRPr kumimoji="0" lang="en-US" sz="1500" b="0" i="0" u="none" strike="noStrike" kern="1200" cap="none" spc="0" normalizeH="0" baseline="0" noProof="0" dirty="0">
              <a:ln>
                <a:noFill/>
              </a:ln>
              <a:effectLst/>
              <a:uLnTx/>
              <a:uFillTx/>
              <a:latin typeface="Arial"/>
              <a:ea typeface="+mn-ea"/>
              <a:cs typeface="Arial"/>
            </a:endParaRPr>
          </a:p>
          <a:p>
            <a:pPr marL="0" indent="0">
              <a:buNone/>
            </a:pPr>
            <a:endParaRPr kumimoji="0" lang="en-US" sz="1500" b="0" i="0" u="none" strike="noStrike" kern="1200" cap="none" spc="0" normalizeH="0" baseline="0" noProof="0" dirty="0">
              <a:ln>
                <a:noFill/>
              </a:ln>
              <a:effectLst/>
              <a:uLnTx/>
              <a:uFillTx/>
              <a:latin typeface="Arial"/>
              <a:ea typeface="+mn-ea"/>
              <a:cs typeface="Arial"/>
            </a:endParaRPr>
          </a:p>
          <a:p>
            <a:pPr marL="0" indent="0">
              <a:buNone/>
            </a:pPr>
            <a:endParaRPr kumimoji="0" lang="en-US" sz="1500" b="0" i="0" u="none" strike="noStrike" kern="1200" cap="none" spc="0" normalizeH="0" baseline="0" noProof="0" dirty="0">
              <a:ln>
                <a:noFill/>
              </a:ln>
              <a:effectLst/>
              <a:uLnTx/>
              <a:uFillTx/>
              <a:latin typeface="Arial"/>
              <a:ea typeface="+mn-ea"/>
              <a:cs typeface="Arial"/>
            </a:endParaRPr>
          </a:p>
          <a:p>
            <a:pPr marL="0" indent="0">
              <a:buNone/>
            </a:pPr>
            <a:endParaRPr kumimoji="0" lang="en-US" sz="1500" b="0" i="0" u="none" strike="noStrike" kern="1200" cap="none" spc="0" normalizeH="0" baseline="0" noProof="0" dirty="0">
              <a:ln>
                <a:noFill/>
              </a:ln>
              <a:effectLst/>
              <a:uLnTx/>
              <a:uFillTx/>
              <a:latin typeface="Arial"/>
              <a:ea typeface="+mn-ea"/>
              <a:cs typeface="Arial"/>
            </a:endParaRPr>
          </a:p>
          <a:p>
            <a:pPr marL="0" indent="0">
              <a:buNone/>
            </a:pPr>
            <a:endParaRPr kumimoji="0" lang="en-US" sz="1500" b="0" i="0" u="none" strike="noStrike" kern="1200" cap="none" spc="0" normalizeH="0" baseline="0" noProof="0" dirty="0">
              <a:ln>
                <a:noFill/>
              </a:ln>
              <a:effectLst/>
              <a:uLnTx/>
              <a:uFillTx/>
              <a:latin typeface="Arial"/>
              <a:ea typeface="+mn-ea"/>
              <a:cs typeface="Arial"/>
            </a:endParaRPr>
          </a:p>
        </p:txBody>
      </p:sp>
      <p:sp>
        <p:nvSpPr>
          <p:cNvPr id="5" name="Slide Number Placeholder 4">
            <a:extLst>
              <a:ext uri="{FF2B5EF4-FFF2-40B4-BE49-F238E27FC236}">
                <a16:creationId xmlns:a16="http://schemas.microsoft.com/office/drawing/2014/main" id="{D4ED3B00-F6E7-4289-B4C2-EE8405E996BD}"/>
              </a:ext>
              <a:ext uri="{C183D7F6-B498-43B3-948B-1728B52AA6E4}">
                <adec:decorative xmlns:adec="http://schemas.microsoft.com/office/drawing/2017/decorative" val="0"/>
              </a:ext>
            </a:extLst>
          </p:cNvPr>
          <p:cNvSpPr>
            <a:spLocks noGrp="1"/>
          </p:cNvSpPr>
          <p:nvPr>
            <p:ph type="sldNum" sz="quarter" idx="12"/>
          </p:nvPr>
        </p:nvSpPr>
        <p:spPr/>
        <p:txBody>
          <a:bodyPr/>
          <a:lstStyle/>
          <a:p>
            <a:pPr defTabSz="685800">
              <a:defRPr/>
            </a:pPr>
            <a:fld id="{21BA5351-C004-6E44-B836-3AE785966E6F}" type="slidenum">
              <a:rPr lang="en-US" sz="900">
                <a:solidFill>
                  <a:prstClr val="black">
                    <a:tint val="75000"/>
                  </a:prstClr>
                </a:solidFill>
                <a:latin typeface="Arial"/>
                <a:cs typeface="Arial"/>
              </a:rPr>
              <a:pPr defTabSz="685800">
                <a:defRPr/>
              </a:pPr>
              <a:t>15</a:t>
            </a:fld>
            <a:endParaRPr lang="en-US" sz="900">
              <a:solidFill>
                <a:prstClr val="black">
                  <a:tint val="75000"/>
                </a:prstClr>
              </a:solidFill>
              <a:latin typeface="Arial"/>
              <a:cs typeface="Arial"/>
            </a:endParaRPr>
          </a:p>
        </p:txBody>
      </p:sp>
    </p:spTree>
    <p:extLst>
      <p:ext uri="{BB962C8B-B14F-4D97-AF65-F5344CB8AC3E}">
        <p14:creationId xmlns:p14="http://schemas.microsoft.com/office/powerpoint/2010/main" val="18588379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4F6688-D52E-A929-E802-0B6BF18ABB1E}"/>
              </a:ext>
            </a:extLst>
          </p:cNvPr>
          <p:cNvSpPr>
            <a:spLocks noGrp="1"/>
          </p:cNvSpPr>
          <p:nvPr>
            <p:ph type="title"/>
          </p:nvPr>
        </p:nvSpPr>
        <p:spPr/>
        <p:txBody>
          <a:bodyPr>
            <a:normAutofit/>
          </a:bodyPr>
          <a:lstStyle/>
          <a:p>
            <a:r>
              <a:rPr lang="en-US" sz="2000" dirty="0"/>
              <a:t>Center for Schools and Communities</a:t>
            </a:r>
          </a:p>
        </p:txBody>
      </p:sp>
      <p:sp>
        <p:nvSpPr>
          <p:cNvPr id="3" name="Content Placeholder 2">
            <a:extLst>
              <a:ext uri="{FF2B5EF4-FFF2-40B4-BE49-F238E27FC236}">
                <a16:creationId xmlns:a16="http://schemas.microsoft.com/office/drawing/2014/main" id="{F7439A4E-5279-0A74-18C7-BBBA7A35350D}"/>
              </a:ext>
            </a:extLst>
          </p:cNvPr>
          <p:cNvSpPr>
            <a:spLocks noGrp="1"/>
          </p:cNvSpPr>
          <p:nvPr>
            <p:ph idx="1"/>
          </p:nvPr>
        </p:nvSpPr>
        <p:spPr/>
        <p:txBody>
          <a:bodyPr/>
          <a:lstStyle/>
          <a:p>
            <a:pPr>
              <a:spcBef>
                <a:spcPts val="0"/>
              </a:spcBef>
              <a:defRPr/>
            </a:pPr>
            <a:r>
              <a:rPr kumimoji="0" lang="en-US" sz="2000" i="0" u="none" strike="noStrike" kern="1200" cap="none" spc="0" normalizeH="0" baseline="0" noProof="0" dirty="0">
                <a:ln>
                  <a:noFill/>
                </a:ln>
                <a:solidFill>
                  <a:prstClr val="black"/>
                </a:solidFill>
                <a:effectLst/>
                <a:uLnTx/>
                <a:uFillTx/>
              </a:rPr>
              <a:t>What does the Center for Schools and Communities Technical Assistance (TA) Representative for the 21</a:t>
            </a:r>
            <a:r>
              <a:rPr kumimoji="0" lang="en-US" sz="2000" i="0" u="none" strike="noStrike" kern="1200" cap="none" spc="0" normalizeH="0" baseline="30000" noProof="0" dirty="0">
                <a:ln>
                  <a:noFill/>
                </a:ln>
                <a:solidFill>
                  <a:prstClr val="black"/>
                </a:solidFill>
                <a:effectLst/>
                <a:uLnTx/>
                <a:uFillTx/>
              </a:rPr>
              <a:t>st</a:t>
            </a:r>
            <a:r>
              <a:rPr kumimoji="0" lang="en-US" sz="2000" i="0" u="none" strike="noStrike" kern="1200" cap="none" spc="0" normalizeH="0" baseline="0" noProof="0" dirty="0">
                <a:ln>
                  <a:noFill/>
                </a:ln>
                <a:solidFill>
                  <a:prstClr val="black"/>
                </a:solidFill>
                <a:effectLst/>
                <a:uLnTx/>
                <a:uFillTx/>
              </a:rPr>
              <a:t> CCLC do for you as a sub-grantee?</a:t>
            </a:r>
          </a:p>
          <a:p>
            <a:pPr>
              <a:spcBef>
                <a:spcPts val="0"/>
              </a:spcBef>
              <a:defRPr/>
            </a:pPr>
            <a:endParaRPr lang="en-US" sz="2000" dirty="0">
              <a:solidFill>
                <a:prstClr val="black"/>
              </a:solidFill>
            </a:endParaRPr>
          </a:p>
          <a:p>
            <a:pPr>
              <a:spcBef>
                <a:spcPts val="0"/>
              </a:spcBef>
              <a:defRPr/>
            </a:pPr>
            <a:r>
              <a:rPr kumimoji="0" lang="en-US" sz="2000" i="0" u="none" strike="noStrike" kern="1200" cap="none" spc="0" normalizeH="0" baseline="0" noProof="0" dirty="0">
                <a:ln>
                  <a:noFill/>
                </a:ln>
                <a:solidFill>
                  <a:prstClr val="black"/>
                </a:solidFill>
                <a:effectLst/>
                <a:uLnTx/>
                <a:uFillTx/>
              </a:rPr>
              <a:t>When should you reach out to your TA Representative?</a:t>
            </a:r>
          </a:p>
          <a:p>
            <a:pPr>
              <a:spcBef>
                <a:spcPts val="0"/>
              </a:spcBef>
              <a:defRPr/>
            </a:pPr>
            <a:endParaRPr kumimoji="0" lang="en-US" sz="2000" i="0" u="none" strike="noStrike" kern="1200" cap="none" spc="0" normalizeH="0" baseline="0" noProof="0" dirty="0">
              <a:ln>
                <a:noFill/>
              </a:ln>
              <a:solidFill>
                <a:prstClr val="black"/>
              </a:solidFill>
              <a:effectLst/>
              <a:uLnTx/>
              <a:uFillTx/>
            </a:endParaRPr>
          </a:p>
          <a:p>
            <a:pPr>
              <a:spcBef>
                <a:spcPts val="0"/>
              </a:spcBef>
              <a:defRPr/>
            </a:pPr>
            <a:r>
              <a:rPr kumimoji="0" lang="en-US" sz="2000" i="0" u="none" strike="noStrike" kern="1200" cap="none" spc="0" normalizeH="0" baseline="0" noProof="0" dirty="0">
                <a:ln>
                  <a:noFill/>
                </a:ln>
                <a:solidFill>
                  <a:prstClr val="black"/>
                </a:solidFill>
                <a:effectLst/>
                <a:uLnTx/>
                <a:uFillTx/>
              </a:rPr>
              <a:t>When will your TA Representative be reaching out to you?</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lang="en-US" dirty="0"/>
          </a:p>
        </p:txBody>
      </p:sp>
      <p:sp>
        <p:nvSpPr>
          <p:cNvPr id="4" name="Date Placeholder 3">
            <a:extLst>
              <a:ext uri="{FF2B5EF4-FFF2-40B4-BE49-F238E27FC236}">
                <a16:creationId xmlns:a16="http://schemas.microsoft.com/office/drawing/2014/main" id="{8381D192-BB46-5C14-1BD1-96215D19FB77}"/>
              </a:ext>
            </a:extLst>
          </p:cNvPr>
          <p:cNvSpPr>
            <a:spLocks noGrp="1"/>
          </p:cNvSpPr>
          <p:nvPr>
            <p:ph type="dt" sz="half" idx="10"/>
          </p:nvPr>
        </p:nvSpPr>
        <p:spPr/>
        <p:txBody>
          <a:bodyPr/>
          <a:lstStyle/>
          <a:p>
            <a:fld id="{ED0CF1AE-9D07-4FAF-9EEC-B15CCCFC2843}" type="datetime1">
              <a:rPr lang="en-US" smtClean="0"/>
              <a:t>12/19/2024</a:t>
            </a:fld>
            <a:endParaRPr lang="en-US"/>
          </a:p>
        </p:txBody>
      </p:sp>
      <p:sp>
        <p:nvSpPr>
          <p:cNvPr id="5" name="Slide Number Placeholder 4">
            <a:extLst>
              <a:ext uri="{FF2B5EF4-FFF2-40B4-BE49-F238E27FC236}">
                <a16:creationId xmlns:a16="http://schemas.microsoft.com/office/drawing/2014/main" id="{628B1D54-342A-9BB7-C4D1-3E0516459B7E}"/>
              </a:ext>
            </a:extLst>
          </p:cNvPr>
          <p:cNvSpPr>
            <a:spLocks noGrp="1"/>
          </p:cNvSpPr>
          <p:nvPr>
            <p:ph type="sldNum" sz="quarter" idx="12"/>
          </p:nvPr>
        </p:nvSpPr>
        <p:spPr/>
        <p:txBody>
          <a:bodyPr/>
          <a:lstStyle/>
          <a:p>
            <a:fld id="{680C5762-CF65-4775-9966-A58D40CC61B9}" type="slidenum">
              <a:rPr lang="en-US" smtClean="0"/>
              <a:t>16</a:t>
            </a:fld>
            <a:endParaRPr lang="en-US"/>
          </a:p>
        </p:txBody>
      </p:sp>
    </p:spTree>
    <p:extLst>
      <p:ext uri="{BB962C8B-B14F-4D97-AF65-F5344CB8AC3E}">
        <p14:creationId xmlns:p14="http://schemas.microsoft.com/office/powerpoint/2010/main" val="19945293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7F59FCA8-B18A-1FB2-A8F7-5AE5113FE185}"/>
              </a:ext>
              <a:ext uri="{C183D7F6-B498-43B3-948B-1728B52AA6E4}">
                <adec:decorative xmlns:adec="http://schemas.microsoft.com/office/drawing/2017/decorative" val="0"/>
              </a:ext>
            </a:extLst>
          </p:cNvPr>
          <p:cNvSpPr txBox="1">
            <a:spLocks noGrp="1"/>
          </p:cNvSpPr>
          <p:nvPr>
            <p:ph type="title"/>
          </p:nvPr>
        </p:nvSpPr>
        <p:spPr>
          <a:xfrm>
            <a:off x="457200" y="609600"/>
            <a:ext cx="8229600" cy="377026"/>
          </a:xfrm>
          <a:prstGeom prst="rect">
            <a:avLst/>
          </a:prstGeom>
          <a:noFill/>
          <a:ln>
            <a:noFill/>
            <a:prstDash/>
          </a:ln>
          <a:effectLst/>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pPr>
              <a:spcBef>
                <a:spcPts val="0"/>
              </a:spcBef>
              <a:defRPr/>
            </a:pPr>
            <a:r>
              <a:rPr lang="en-US" sz="2000" b="1" dirty="0">
                <a:ea typeface="+mn-ea"/>
              </a:rPr>
              <a:t>                         21</a:t>
            </a:r>
            <a:r>
              <a:rPr lang="en-US" sz="2000" b="1" baseline="30000" dirty="0">
                <a:ea typeface="+mn-ea"/>
              </a:rPr>
              <a:t>st</a:t>
            </a:r>
            <a:r>
              <a:rPr lang="en-US" sz="2000" b="1" dirty="0">
                <a:ea typeface="+mn-ea"/>
              </a:rPr>
              <a:t> CCLC Chain of Command</a:t>
            </a:r>
          </a:p>
        </p:txBody>
      </p:sp>
      <p:graphicFrame>
        <p:nvGraphicFramePr>
          <p:cNvPr id="5" name="Content Placeholder 4" descr="The US Department of Education Website Link&#10;PDE Cohort 12 Awardees">
            <a:extLst>
              <a:ext uri="{FF2B5EF4-FFF2-40B4-BE49-F238E27FC236}">
                <a16:creationId xmlns:a16="http://schemas.microsoft.com/office/drawing/2014/main" id="{0D89F828-8AB0-4CED-231A-3A155918EC6B}"/>
              </a:ext>
              <a:ext uri="{C183D7F6-B498-43B3-948B-1728B52AA6E4}">
                <adec:decorative xmlns:adec="http://schemas.microsoft.com/office/drawing/2017/decorative" val="0"/>
              </a:ext>
            </a:extLst>
          </p:cNvPr>
          <p:cNvGraphicFramePr>
            <a:graphicFrameLocks noGrp="1"/>
          </p:cNvGraphicFramePr>
          <p:nvPr>
            <p:ph idx="1"/>
            <p:extLst>
              <p:ext uri="{D42A27DB-BD31-4B8C-83A1-F6EECF244321}">
                <p14:modId xmlns:p14="http://schemas.microsoft.com/office/powerpoint/2010/main" val="3741765064"/>
              </p:ext>
            </p:extLst>
          </p:nvPr>
        </p:nvGraphicFramePr>
        <p:xfrm>
          <a:off x="222584" y="1600200"/>
          <a:ext cx="8540416"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a:extLst>
              <a:ext uri="{FF2B5EF4-FFF2-40B4-BE49-F238E27FC236}">
                <a16:creationId xmlns:a16="http://schemas.microsoft.com/office/drawing/2014/main" id="{4C782857-1866-4F77-FB7F-4A1F2382D68E}"/>
              </a:ext>
              <a:ext uri="{C183D7F6-B498-43B3-948B-1728B52AA6E4}">
                <adec:decorative xmlns:adec="http://schemas.microsoft.com/office/drawing/2017/decorative" val="0"/>
              </a:ext>
            </a:extLst>
          </p:cNvPr>
          <p:cNvSpPr txBox="1"/>
          <p:nvPr/>
        </p:nvSpPr>
        <p:spPr>
          <a:xfrm>
            <a:off x="209498" y="4934634"/>
            <a:ext cx="7715302" cy="276999"/>
          </a:xfrm>
          <a:prstGeom prst="rect">
            <a:avLst/>
          </a:prstGeom>
          <a:noFill/>
        </p:spPr>
        <p:txBody>
          <a:bodyPr wrap="square">
            <a:spAutoFit/>
          </a:bodyPr>
          <a:lstStyle/>
          <a:p>
            <a:r>
              <a:rPr lang="en-US" sz="1200" dirty="0">
                <a:latin typeface="Arial" panose="020B0604020202020204" pitchFamily="34" charset="0"/>
                <a:cs typeface="Arial" panose="020B0604020202020204" pitchFamily="34" charset="0"/>
                <a:hlinkClick r:id="rId8"/>
              </a:rPr>
              <a:t>Nita M. Lowey 21st Century Community Learning Centers - Office of Elementary and Secondary Education</a:t>
            </a:r>
            <a:endParaRPr lang="en-US" sz="12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7F7CE1D0-42E8-2300-C0CA-0ECD7285F0CB}"/>
              </a:ext>
              <a:ext uri="{C183D7F6-B498-43B3-948B-1728B52AA6E4}">
                <adec:decorative xmlns:adec="http://schemas.microsoft.com/office/drawing/2017/decorative" val="0"/>
              </a:ext>
            </a:extLst>
          </p:cNvPr>
          <p:cNvSpPr>
            <a:spLocks noGrp="1"/>
          </p:cNvSpPr>
          <p:nvPr>
            <p:ph type="sldNum" sz="quarter" idx="12"/>
          </p:nvPr>
        </p:nvSpPr>
        <p:spPr/>
        <p:txBody>
          <a:bodyPr>
            <a:normAutofit/>
          </a:bodyPr>
          <a:lstStyle/>
          <a:p>
            <a:pPr>
              <a:spcAft>
                <a:spcPts val="450"/>
              </a:spcAft>
            </a:pPr>
            <a:fld id="{21BA5351-C004-6E44-B836-3AE785966E6F}" type="slidenum">
              <a:rPr lang="en-US"/>
              <a:pPr>
                <a:spcAft>
                  <a:spcPts val="450"/>
                </a:spcAft>
              </a:pPr>
              <a:t>17</a:t>
            </a:fld>
            <a:endParaRPr lang="en-US"/>
          </a:p>
        </p:txBody>
      </p:sp>
    </p:spTree>
    <p:extLst>
      <p:ext uri="{BB962C8B-B14F-4D97-AF65-F5344CB8AC3E}">
        <p14:creationId xmlns:p14="http://schemas.microsoft.com/office/powerpoint/2010/main" val="4750964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6E1EE93A-C79F-47A7-863B-D39D72F8781C}"/>
              </a:ext>
              <a:ext uri="{C183D7F6-B498-43B3-948B-1728B52AA6E4}">
                <adec:decorative xmlns:adec="http://schemas.microsoft.com/office/drawing/2017/decorative" val="0"/>
              </a:ext>
            </a:extLst>
          </p:cNvPr>
          <p:cNvSpPr>
            <a:spLocks noGrp="1"/>
          </p:cNvSpPr>
          <p:nvPr>
            <p:ph type="title"/>
          </p:nvPr>
        </p:nvSpPr>
        <p:spPr/>
        <p:txBody>
          <a:bodyPr>
            <a:normAutofit fontScale="90000"/>
          </a:bodyPr>
          <a:lstStyle/>
          <a:p>
            <a:pPr algn="ctr"/>
            <a:br>
              <a:rPr lang="en-US" b="1" dirty="0"/>
            </a:br>
            <a:r>
              <a:rPr lang="en-US" sz="2025" dirty="0"/>
              <a:t>What is the Nita M. Lowey 21</a:t>
            </a:r>
            <a:r>
              <a:rPr lang="en-US" sz="2025" baseline="30000" dirty="0"/>
              <a:t>st</a:t>
            </a:r>
            <a:r>
              <a:rPr lang="en-US" sz="2025" dirty="0"/>
              <a:t> CCLC Program?</a:t>
            </a:r>
            <a:br>
              <a:rPr lang="en-US" sz="2025" dirty="0"/>
            </a:br>
            <a:endParaRPr lang="en-US" sz="2025" dirty="0"/>
          </a:p>
        </p:txBody>
      </p:sp>
      <p:sp>
        <p:nvSpPr>
          <p:cNvPr id="2" name="Content Placeholder 1" descr="What is the Nita M. Lowey 21st CCLC Program">
            <a:extLst>
              <a:ext uri="{FF2B5EF4-FFF2-40B4-BE49-F238E27FC236}">
                <a16:creationId xmlns:a16="http://schemas.microsoft.com/office/drawing/2014/main" id="{8DAF1ACA-C1D6-0285-8561-21E5DAB5AAF4}"/>
              </a:ext>
            </a:extLst>
          </p:cNvPr>
          <p:cNvSpPr>
            <a:spLocks noGrp="1"/>
          </p:cNvSpPr>
          <p:nvPr>
            <p:ph sz="half" idx="1"/>
          </p:nvPr>
        </p:nvSpPr>
        <p:spPr/>
        <p:txBody>
          <a:bodyPr/>
          <a:lstStyle/>
          <a:p>
            <a:endParaRPr lang="en-US" dirty="0"/>
          </a:p>
          <a:p>
            <a:endParaRPr lang="en-US" dirty="0"/>
          </a:p>
        </p:txBody>
      </p:sp>
      <p:sp>
        <p:nvSpPr>
          <p:cNvPr id="3" name="Content Placeholder 2">
            <a:extLst>
              <a:ext uri="{FF2B5EF4-FFF2-40B4-BE49-F238E27FC236}">
                <a16:creationId xmlns:a16="http://schemas.microsoft.com/office/drawing/2014/main" id="{1C7AC8F3-5B9E-F9B6-9993-F8ADE97BFCE6}"/>
              </a:ext>
            </a:extLst>
          </p:cNvPr>
          <p:cNvSpPr>
            <a:spLocks noGrp="1"/>
          </p:cNvSpPr>
          <p:nvPr>
            <p:ph sz="half" idx="2"/>
          </p:nvPr>
        </p:nvSpPr>
        <p:spPr>
          <a:xfrm>
            <a:off x="4648200" y="2702547"/>
            <a:ext cx="4038600" cy="3423616"/>
          </a:xfrm>
        </p:spPr>
        <p:txBody>
          <a:bodyPr>
            <a:normAutofit/>
          </a:bodyPr>
          <a:lstStyle/>
          <a:p>
            <a:pPr marL="257175" marR="0" lvl="0" indent="-257175" algn="l" defTabSz="914400" rtl="0" eaLnBrk="1" fontAlgn="auto" latinLnBrk="0" hangingPunct="1">
              <a:lnSpc>
                <a:spcPct val="100000"/>
              </a:lnSpc>
              <a:spcBef>
                <a:spcPts val="0"/>
              </a:spcBef>
              <a:spcAft>
                <a:spcPts val="90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Arial"/>
                <a:ea typeface="+mn-ea"/>
                <a:cs typeface="Arial"/>
              </a:rPr>
              <a:t>High Poverty &amp; Low Performing Schools</a:t>
            </a:r>
          </a:p>
          <a:p>
            <a:pPr marL="257175" marR="0" lvl="0" indent="-257175" algn="l" defTabSz="914400" rtl="0" eaLnBrk="1" fontAlgn="auto" latinLnBrk="0" hangingPunct="1">
              <a:lnSpc>
                <a:spcPct val="100000"/>
              </a:lnSpc>
              <a:spcBef>
                <a:spcPts val="0"/>
              </a:spcBef>
              <a:spcAft>
                <a:spcPts val="90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Arial"/>
                <a:ea typeface="+mn-ea"/>
                <a:cs typeface="Arial"/>
              </a:rPr>
              <a:t>Provide academic and enrichment support to students based on evidence-based curriculum and programs.</a:t>
            </a:r>
          </a:p>
          <a:p>
            <a:pPr marL="257175" marR="0" lvl="0" indent="-257175" algn="l" defTabSz="914400" rtl="0" eaLnBrk="1" fontAlgn="auto" latinLnBrk="0" hangingPunct="1">
              <a:lnSpc>
                <a:spcPct val="100000"/>
              </a:lnSpc>
              <a:spcBef>
                <a:spcPts val="0"/>
              </a:spcBef>
              <a:spcAft>
                <a:spcPts val="90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Arial"/>
                <a:ea typeface="+mn-ea"/>
                <a:cs typeface="Arial"/>
              </a:rPr>
              <a:t>Help students meet state &amp; local standards</a:t>
            </a:r>
            <a:endParaRPr lang="en-US" sz="1600" dirty="0"/>
          </a:p>
        </p:txBody>
      </p:sp>
      <p:sp>
        <p:nvSpPr>
          <p:cNvPr id="6" name="Slide Number Placeholder 5">
            <a:extLst>
              <a:ext uri="{FF2B5EF4-FFF2-40B4-BE49-F238E27FC236}">
                <a16:creationId xmlns:a16="http://schemas.microsoft.com/office/drawing/2014/main" id="{D92AA0CF-A697-48F4-905F-8EB0BBE8B386}"/>
              </a:ext>
              <a:ext uri="{C183D7F6-B498-43B3-948B-1728B52AA6E4}">
                <adec:decorative xmlns:adec="http://schemas.microsoft.com/office/drawing/2017/decorative" val="0"/>
              </a:ext>
            </a:extLst>
          </p:cNvPr>
          <p:cNvSpPr>
            <a:spLocks noGrp="1"/>
          </p:cNvSpPr>
          <p:nvPr>
            <p:ph type="sldNum" sz="quarter" idx="12"/>
          </p:nvPr>
        </p:nvSpPr>
        <p:spPr/>
        <p:txBody>
          <a:bodyPr/>
          <a:lstStyle/>
          <a:p>
            <a:fld id="{680C5762-CF65-4775-9966-A58D40CC61B9}" type="slidenum">
              <a:rPr lang="en-US" smtClean="0"/>
              <a:t>18</a:t>
            </a:fld>
            <a:endParaRPr lang="en-US"/>
          </a:p>
        </p:txBody>
      </p:sp>
      <p:sp>
        <p:nvSpPr>
          <p:cNvPr id="9" name="TextBox 8">
            <a:extLst>
              <a:ext uri="{FF2B5EF4-FFF2-40B4-BE49-F238E27FC236}">
                <a16:creationId xmlns:a16="http://schemas.microsoft.com/office/drawing/2014/main" id="{887F2DB4-E09A-48FD-99E1-A9A647012D44}"/>
              </a:ext>
              <a:ext uri="{C183D7F6-B498-43B3-948B-1728B52AA6E4}">
                <adec:decorative xmlns:adec="http://schemas.microsoft.com/office/drawing/2017/decorative" val="1"/>
              </a:ext>
            </a:extLst>
          </p:cNvPr>
          <p:cNvSpPr txBox="1"/>
          <p:nvPr/>
        </p:nvSpPr>
        <p:spPr>
          <a:xfrm>
            <a:off x="628651" y="2702547"/>
            <a:ext cx="3714749" cy="1531188"/>
          </a:xfrm>
          <a:prstGeom prst="rect">
            <a:avLst/>
          </a:prstGeom>
          <a:noFill/>
        </p:spPr>
        <p:txBody>
          <a:bodyPr wrap="square" lIns="68580" tIns="34290" rIns="68580" bIns="34290" rtlCol="0" anchor="t">
            <a:spAutoFit/>
          </a:bodyPr>
          <a:lstStyle/>
          <a:p>
            <a:pPr marL="257175" indent="-257175">
              <a:spcAft>
                <a:spcPts val="900"/>
              </a:spcAft>
              <a:buFont typeface="Arial" panose="020B0604020202020204" pitchFamily="34" charset="0"/>
              <a:buChar char="•"/>
              <a:defRPr/>
            </a:pPr>
            <a:r>
              <a:rPr lang="en-US" sz="1600" dirty="0">
                <a:latin typeface="Arial"/>
                <a:cs typeface="Arial"/>
              </a:rPr>
              <a:t>Title 4, Part B, Reauthorized 2015 ESSA</a:t>
            </a:r>
          </a:p>
          <a:p>
            <a:pPr marL="257175" indent="-257175">
              <a:spcAft>
                <a:spcPts val="900"/>
              </a:spcAft>
              <a:buFont typeface="Arial" panose="020B0604020202020204" pitchFamily="34" charset="0"/>
              <a:buChar char="•"/>
              <a:defRPr/>
            </a:pPr>
            <a:r>
              <a:rPr lang="en-US" sz="1600" dirty="0">
                <a:latin typeface="Arial"/>
                <a:cs typeface="Arial"/>
              </a:rPr>
              <a:t>Academic Enrichment Opportunities</a:t>
            </a:r>
          </a:p>
          <a:p>
            <a:pPr marL="257175" indent="-257175">
              <a:spcAft>
                <a:spcPts val="900"/>
              </a:spcAft>
              <a:buFont typeface="Arial" panose="020B0604020202020204" pitchFamily="34" charset="0"/>
              <a:buChar char="•"/>
              <a:defRPr/>
            </a:pPr>
            <a:r>
              <a:rPr lang="en-US" sz="1600" dirty="0">
                <a:latin typeface="Arial"/>
                <a:cs typeface="Arial"/>
              </a:rPr>
              <a:t>Parental Involvement and Educational Opportunities</a:t>
            </a:r>
          </a:p>
        </p:txBody>
      </p:sp>
    </p:spTree>
    <p:extLst>
      <p:ext uri="{BB962C8B-B14F-4D97-AF65-F5344CB8AC3E}">
        <p14:creationId xmlns:p14="http://schemas.microsoft.com/office/powerpoint/2010/main" val="17922479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6E1EE93A-C79F-47A7-863B-D39D72F8781C}"/>
              </a:ext>
              <a:ext uri="{C183D7F6-B498-43B3-948B-1728B52AA6E4}">
                <adec:decorative xmlns:adec="http://schemas.microsoft.com/office/drawing/2017/decorative" val="0"/>
              </a:ext>
            </a:extLst>
          </p:cNvPr>
          <p:cNvSpPr>
            <a:spLocks noGrp="1"/>
          </p:cNvSpPr>
          <p:nvPr>
            <p:ph type="title"/>
          </p:nvPr>
        </p:nvSpPr>
        <p:spPr/>
        <p:txBody>
          <a:bodyPr>
            <a:normAutofit/>
          </a:bodyPr>
          <a:lstStyle/>
          <a:p>
            <a:pPr algn="ctr"/>
            <a:r>
              <a:rPr lang="en-US" sz="1800" dirty="0"/>
              <a:t>State and Federal Assurances</a:t>
            </a:r>
          </a:p>
        </p:txBody>
      </p:sp>
      <p:sp>
        <p:nvSpPr>
          <p:cNvPr id="2" name="Content Placeholder 1">
            <a:extLst>
              <a:ext uri="{FF2B5EF4-FFF2-40B4-BE49-F238E27FC236}">
                <a16:creationId xmlns:a16="http://schemas.microsoft.com/office/drawing/2014/main" id="{C5D55943-FBC6-B102-39B2-3D3FDE4AE8F6}"/>
              </a:ext>
            </a:extLst>
          </p:cNvPr>
          <p:cNvSpPr>
            <a:spLocks noGrp="1"/>
          </p:cNvSpPr>
          <p:nvPr>
            <p:ph idx="1"/>
          </p:nvPr>
        </p:nvSpPr>
        <p:spPr/>
        <p:txBody>
          <a:bodyPr/>
          <a:lstStyle/>
          <a:p>
            <a:pPr marL="0" indent="0" defTabSz="685800">
              <a:spcBef>
                <a:spcPts val="0"/>
              </a:spcBef>
              <a:buNone/>
              <a:defRPr/>
            </a:pPr>
            <a:r>
              <a:rPr lang="en-US" sz="1600" dirty="0">
                <a:solidFill>
                  <a:prstClr val="black"/>
                </a:solidFill>
              </a:rPr>
              <a:t>The subgrantee agrees to:</a:t>
            </a:r>
          </a:p>
        </p:txBody>
      </p:sp>
      <p:sp>
        <p:nvSpPr>
          <p:cNvPr id="9" name="TextBox 8">
            <a:extLst>
              <a:ext uri="{FF2B5EF4-FFF2-40B4-BE49-F238E27FC236}">
                <a16:creationId xmlns:a16="http://schemas.microsoft.com/office/drawing/2014/main" id="{887F2DB4-E09A-48FD-99E1-A9A647012D44}"/>
              </a:ext>
              <a:ext uri="{C183D7F6-B498-43B3-948B-1728B52AA6E4}">
                <adec:decorative xmlns:adec="http://schemas.microsoft.com/office/drawing/2017/decorative" val="0"/>
              </a:ext>
            </a:extLst>
          </p:cNvPr>
          <p:cNvSpPr txBox="1"/>
          <p:nvPr/>
        </p:nvSpPr>
        <p:spPr>
          <a:xfrm>
            <a:off x="990600" y="2209800"/>
            <a:ext cx="6172200" cy="3536866"/>
          </a:xfrm>
          <a:prstGeom prst="rect">
            <a:avLst/>
          </a:prstGeom>
          <a:noFill/>
        </p:spPr>
        <p:txBody>
          <a:bodyPr wrap="square" lIns="68580" tIns="34290" rIns="68580" bIns="34290" rtlCol="0" anchor="t">
            <a:spAutoFit/>
          </a:bodyPr>
          <a:lstStyle/>
          <a:p>
            <a:pPr marL="600075" lvl="1" indent="-257175">
              <a:spcAft>
                <a:spcPts val="450"/>
              </a:spcAft>
              <a:buFont typeface="Arial" panose="020B0604020202020204" pitchFamily="34" charset="0"/>
              <a:buChar char="•"/>
              <a:defRPr/>
            </a:pPr>
            <a:r>
              <a:rPr lang="en-US" sz="1600" dirty="0">
                <a:latin typeface="Arial"/>
                <a:cs typeface="Arial"/>
              </a:rPr>
              <a:t>Provide a safe and easily accessible facility</a:t>
            </a:r>
          </a:p>
          <a:p>
            <a:pPr marL="600075" lvl="1" indent="-257175">
              <a:spcAft>
                <a:spcPts val="450"/>
              </a:spcAft>
              <a:buFont typeface="Arial" panose="020B0604020202020204" pitchFamily="34" charset="0"/>
              <a:buChar char="•"/>
              <a:defRPr/>
            </a:pPr>
            <a:r>
              <a:rPr lang="en-US" sz="1600" dirty="0">
                <a:latin typeface="Arial"/>
                <a:ea typeface="Verdana"/>
                <a:cs typeface="Arial"/>
              </a:rPr>
              <a:t>Provide safe transportation during the school year and summer</a:t>
            </a:r>
          </a:p>
          <a:p>
            <a:pPr marL="600075" lvl="1" indent="-257175">
              <a:spcAft>
                <a:spcPts val="450"/>
              </a:spcAft>
              <a:buFont typeface="Arial" panose="020B0604020202020204" pitchFamily="34" charset="0"/>
              <a:buChar char="•"/>
              <a:defRPr/>
            </a:pPr>
            <a:r>
              <a:rPr lang="en-US" sz="1600" dirty="0">
                <a:latin typeface="Arial"/>
                <a:cs typeface="Arial"/>
              </a:rPr>
              <a:t>Active collaboration with the schools the students attend</a:t>
            </a:r>
            <a:endParaRPr lang="en-US" sz="1600" dirty="0">
              <a:latin typeface="Arial"/>
              <a:ea typeface="Verdana" pitchFamily="34" charset="0"/>
              <a:cs typeface="Arial"/>
            </a:endParaRPr>
          </a:p>
          <a:p>
            <a:pPr marL="600075" lvl="1" indent="-257175">
              <a:spcAft>
                <a:spcPts val="450"/>
              </a:spcAft>
              <a:buFont typeface="Arial" panose="020B0604020202020204" pitchFamily="34" charset="0"/>
              <a:buChar char="•"/>
              <a:defRPr/>
            </a:pPr>
            <a:r>
              <a:rPr lang="en-US" sz="1600" dirty="0">
                <a:latin typeface="Arial"/>
                <a:cs typeface="Arial"/>
              </a:rPr>
              <a:t>Target eligible students</a:t>
            </a:r>
          </a:p>
          <a:p>
            <a:pPr marL="600075" lvl="1" indent="-257175">
              <a:spcAft>
                <a:spcPts val="450"/>
              </a:spcAft>
              <a:buFont typeface="Arial" panose="020B0604020202020204" pitchFamily="34" charset="0"/>
              <a:buChar char="•"/>
              <a:defRPr/>
            </a:pPr>
            <a:r>
              <a:rPr lang="en-US" sz="1600" dirty="0">
                <a:latin typeface="Arial"/>
                <a:cs typeface="Arial"/>
              </a:rPr>
              <a:t>Meet attendance requirements</a:t>
            </a:r>
          </a:p>
          <a:p>
            <a:pPr marL="600075" lvl="1" indent="-257175">
              <a:spcAft>
                <a:spcPts val="450"/>
              </a:spcAft>
              <a:buFont typeface="Arial" panose="020B0604020202020204" pitchFamily="34" charset="0"/>
              <a:buChar char="•"/>
              <a:defRPr/>
            </a:pPr>
            <a:r>
              <a:rPr lang="en-US" sz="1600" dirty="0">
                <a:latin typeface="Arial"/>
                <a:cs typeface="Arial"/>
              </a:rPr>
              <a:t>Report accurately and on-time</a:t>
            </a:r>
          </a:p>
          <a:p>
            <a:pPr marL="600075" lvl="1" indent="-257175">
              <a:spcAft>
                <a:spcPts val="450"/>
              </a:spcAft>
              <a:buFont typeface="Arial" panose="020B0604020202020204" pitchFamily="34" charset="0"/>
              <a:buChar char="•"/>
              <a:defRPr/>
            </a:pPr>
            <a:r>
              <a:rPr lang="en-US" sz="1600" dirty="0">
                <a:latin typeface="Arial"/>
                <a:cs typeface="Arial"/>
              </a:rPr>
              <a:t>Ensure activities are evidence-based, support the needs of the student population, and align with the approved application</a:t>
            </a:r>
          </a:p>
          <a:p>
            <a:pPr marL="600075" lvl="1" indent="-257175">
              <a:spcAft>
                <a:spcPts val="450"/>
              </a:spcAft>
              <a:buFont typeface="Arial" panose="020B0604020202020204" pitchFamily="34" charset="0"/>
              <a:buChar char="•"/>
              <a:defRPr/>
            </a:pPr>
            <a:r>
              <a:rPr lang="en-US" sz="1600" dirty="0">
                <a:latin typeface="Arial"/>
                <a:cs typeface="Arial"/>
              </a:rPr>
              <a:t>Supplement and not supplant</a:t>
            </a:r>
          </a:p>
          <a:p>
            <a:pPr marL="600075" lvl="1" indent="-257175">
              <a:spcAft>
                <a:spcPts val="450"/>
              </a:spcAft>
              <a:buFont typeface="Arial" panose="020B0604020202020204" pitchFamily="34" charset="0"/>
              <a:buChar char="•"/>
              <a:defRPr/>
            </a:pPr>
            <a:r>
              <a:rPr lang="en-US" sz="1600" dirty="0">
                <a:latin typeface="Arial"/>
                <a:cs typeface="Arial"/>
              </a:rPr>
              <a:t>Community notice</a:t>
            </a:r>
          </a:p>
        </p:txBody>
      </p:sp>
      <p:sp>
        <p:nvSpPr>
          <p:cNvPr id="6" name="Slide Number Placeholder 5">
            <a:extLst>
              <a:ext uri="{FF2B5EF4-FFF2-40B4-BE49-F238E27FC236}">
                <a16:creationId xmlns:a16="http://schemas.microsoft.com/office/drawing/2014/main" id="{D92AA0CF-A697-48F4-905F-8EB0BBE8B386}"/>
              </a:ext>
              <a:ext uri="{C183D7F6-B498-43B3-948B-1728B52AA6E4}">
                <adec:decorative xmlns:adec="http://schemas.microsoft.com/office/drawing/2017/decorative" val="0"/>
              </a:ext>
            </a:extLst>
          </p:cNvPr>
          <p:cNvSpPr>
            <a:spLocks noGrp="1"/>
          </p:cNvSpPr>
          <p:nvPr>
            <p:ph type="sldNum" sz="quarter" idx="12"/>
          </p:nvPr>
        </p:nvSpPr>
        <p:spPr/>
        <p:txBody>
          <a:bodyPr/>
          <a:lstStyle/>
          <a:p>
            <a:fld id="{680C5762-CF65-4775-9966-A58D40CC61B9}" type="slidenum">
              <a:rPr lang="en-US" smtClean="0"/>
              <a:t>19</a:t>
            </a:fld>
            <a:endParaRPr lang="en-US"/>
          </a:p>
        </p:txBody>
      </p:sp>
    </p:spTree>
    <p:extLst>
      <p:ext uri="{BB962C8B-B14F-4D97-AF65-F5344CB8AC3E}">
        <p14:creationId xmlns:p14="http://schemas.microsoft.com/office/powerpoint/2010/main" val="36696754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a:t>Training Overview</a:t>
            </a:r>
          </a:p>
        </p:txBody>
      </p:sp>
      <p:sp>
        <p:nvSpPr>
          <p:cNvPr id="3" name="Content Placeholder 2"/>
          <p:cNvSpPr>
            <a:spLocks noGrp="1"/>
          </p:cNvSpPr>
          <p:nvPr>
            <p:ph idx="1"/>
          </p:nvPr>
        </p:nvSpPr>
        <p:spPr/>
        <p:txBody>
          <a:bodyPr>
            <a:normAutofit/>
          </a:bodyPr>
          <a:lstStyle/>
          <a:p>
            <a:r>
              <a:rPr lang="en-US" sz="1600" dirty="0"/>
              <a:t>Introductions:</a:t>
            </a:r>
          </a:p>
          <a:p>
            <a:pPr lvl="1"/>
            <a:r>
              <a:rPr lang="en-US" sz="1600" dirty="0"/>
              <a:t>Pennsylvania Department of Education (PDE), Center for Schools and Communities (CSC), and Allegheny Intermediate Unit (AIU)</a:t>
            </a:r>
          </a:p>
        </p:txBody>
      </p:sp>
      <p:sp>
        <p:nvSpPr>
          <p:cNvPr id="5" name="Date Placeholder 4"/>
          <p:cNvSpPr>
            <a:spLocks noGrp="1"/>
          </p:cNvSpPr>
          <p:nvPr>
            <p:ph type="dt" sz="half" idx="10"/>
          </p:nvPr>
        </p:nvSpPr>
        <p:spPr/>
        <p:txBody>
          <a:bodyPr/>
          <a:lstStyle/>
          <a:p>
            <a:fld id="{20D57AF2-7F98-445B-850F-DA14E34254B5}" type="datetime1">
              <a:rPr lang="en-US" smtClean="0"/>
              <a:t>12/19/2024</a:t>
            </a:fld>
            <a:endParaRPr lang="en-US"/>
          </a:p>
        </p:txBody>
      </p:sp>
      <p:sp>
        <p:nvSpPr>
          <p:cNvPr id="4" name="Slide Number Placeholder 3"/>
          <p:cNvSpPr>
            <a:spLocks noGrp="1"/>
          </p:cNvSpPr>
          <p:nvPr>
            <p:ph type="sldNum" sz="quarter" idx="12"/>
          </p:nvPr>
        </p:nvSpPr>
        <p:spPr/>
        <p:txBody>
          <a:bodyPr/>
          <a:lstStyle/>
          <a:p>
            <a:fld id="{680C5762-CF65-4775-9966-A58D40CC61B9}" type="slidenum">
              <a:rPr lang="en-US" smtClean="0"/>
              <a:t>2</a:t>
            </a:fld>
            <a:endParaRPr lang="en-US"/>
          </a:p>
        </p:txBody>
      </p:sp>
      <p:sp>
        <p:nvSpPr>
          <p:cNvPr id="6" name="Content Placeholder 5">
            <a:extLst>
              <a:ext uri="{FF2B5EF4-FFF2-40B4-BE49-F238E27FC236}">
                <a16:creationId xmlns:a16="http://schemas.microsoft.com/office/drawing/2014/main" id="{6F5C8E48-AD48-F1B2-5D05-F55EAAC935CC}"/>
              </a:ext>
            </a:extLst>
          </p:cNvPr>
          <p:cNvSpPr>
            <a:spLocks noGrp="1"/>
          </p:cNvSpPr>
          <p:nvPr>
            <p:ph sz="half" idx="4294967295"/>
          </p:nvPr>
        </p:nvSpPr>
        <p:spPr>
          <a:xfrm>
            <a:off x="762000" y="2743200"/>
            <a:ext cx="8229600" cy="5440363"/>
          </a:xfrm>
        </p:spPr>
        <p:txBody>
          <a:bodyPr>
            <a:normAutofit/>
          </a:bodyPr>
          <a:lstStyle/>
          <a:p>
            <a:pPr marL="0" marR="0" lvl="0" indent="0" algn="l" defTabSz="914400" rtl="0" eaLnBrk="1" fontAlgn="auto" latinLnBrk="0" hangingPunct="1">
              <a:lnSpc>
                <a:spcPct val="90000"/>
              </a:lnSpc>
              <a:spcBef>
                <a:spcPts val="1000"/>
              </a:spcBef>
              <a:spcAft>
                <a:spcPts val="0"/>
              </a:spcAft>
              <a:buClrTx/>
              <a:buSzTx/>
              <a:buNone/>
              <a:tabLst/>
              <a:defRPr/>
            </a:pPr>
            <a:r>
              <a:rPr lang="en-US" sz="1600" dirty="0"/>
              <a:t>We will review:</a:t>
            </a:r>
          </a:p>
          <a:p>
            <a:pPr marL="0" marR="0" lvl="0" indent="0" algn="l" defTabSz="914400" rtl="0" eaLnBrk="1" fontAlgn="auto" latinLnBrk="0" hangingPunct="1">
              <a:lnSpc>
                <a:spcPct val="90000"/>
              </a:lnSpc>
              <a:spcBef>
                <a:spcPts val="1000"/>
              </a:spcBef>
              <a:spcAft>
                <a:spcPts val="0"/>
              </a:spcAft>
              <a:buClrTx/>
              <a:buSzTx/>
              <a:buNone/>
              <a:tabLst/>
              <a:defRPr/>
            </a:pPr>
            <a:endParaRPr lang="en-US" sz="1600" b="1" dirty="0">
              <a:solidFill>
                <a:srgbClr val="0070C0"/>
              </a:solidFill>
            </a:endParaRPr>
          </a:p>
          <a:p>
            <a:pPr marL="685800" marR="0" lvl="1" indent="-228600" algn="l" defTabSz="914400" rtl="0" eaLnBrk="1" fontAlgn="auto" latinLnBrk="0" hangingPunct="1">
              <a:lnSpc>
                <a:spcPct val="90000"/>
              </a:lnSpc>
              <a:spcBef>
                <a:spcPts val="500"/>
              </a:spcBef>
              <a:spcAft>
                <a:spcPts val="0"/>
              </a:spcAft>
              <a:buClrTx/>
              <a:buSzTx/>
              <a:buFont typeface="Wingdings" panose="05000000000000000000" pitchFamily="2" charset="2"/>
              <a:buChar char="§"/>
              <a:tabLst/>
              <a:defRPr/>
            </a:pPr>
            <a:r>
              <a:rPr kumimoji="0" lang="en-US" sz="1600" b="0" i="0" u="none" strike="noStrike" kern="1200" cap="none" spc="0" normalizeH="0" baseline="0" noProof="0" dirty="0">
                <a:ln>
                  <a:noFill/>
                </a:ln>
                <a:solidFill>
                  <a:prstClr val="black"/>
                </a:solidFill>
                <a:effectLst/>
                <a:uLnTx/>
                <a:uFillTx/>
              </a:rPr>
              <a:t>Federal/State Assurances</a:t>
            </a:r>
          </a:p>
          <a:p>
            <a:pPr marL="685800" marR="0" lvl="1" indent="-228600" algn="l" defTabSz="914400" rtl="0" eaLnBrk="1" fontAlgn="auto" latinLnBrk="0" hangingPunct="1">
              <a:lnSpc>
                <a:spcPct val="90000"/>
              </a:lnSpc>
              <a:spcBef>
                <a:spcPts val="500"/>
              </a:spcBef>
              <a:spcAft>
                <a:spcPts val="0"/>
              </a:spcAft>
              <a:buClrTx/>
              <a:buSzTx/>
              <a:buFont typeface="Wingdings" panose="05000000000000000000" pitchFamily="2" charset="2"/>
              <a:buChar char="§"/>
              <a:tabLst/>
              <a:defRPr/>
            </a:pPr>
            <a:r>
              <a:rPr kumimoji="0" lang="en-US" sz="1600" b="0" i="0" u="none" strike="noStrike" kern="1200" cap="none" spc="0" normalizeH="0" baseline="0" noProof="0" dirty="0">
                <a:ln>
                  <a:noFill/>
                </a:ln>
                <a:solidFill>
                  <a:prstClr val="black"/>
                </a:solidFill>
                <a:effectLst/>
                <a:uLnTx/>
                <a:uFillTx/>
              </a:rPr>
              <a:t>Compliance Guidelines</a:t>
            </a:r>
          </a:p>
          <a:p>
            <a:pPr marL="685800" marR="0" lvl="1" indent="-228600" algn="l" defTabSz="914400" rtl="0" eaLnBrk="1" fontAlgn="auto" latinLnBrk="0" hangingPunct="1">
              <a:lnSpc>
                <a:spcPct val="90000"/>
              </a:lnSpc>
              <a:spcBef>
                <a:spcPts val="500"/>
              </a:spcBef>
              <a:spcAft>
                <a:spcPts val="0"/>
              </a:spcAft>
              <a:buClrTx/>
              <a:buSzTx/>
              <a:buFont typeface="Wingdings" panose="05000000000000000000" pitchFamily="2" charset="2"/>
              <a:buChar char="§"/>
              <a:tabLst/>
              <a:defRPr/>
            </a:pPr>
            <a:r>
              <a:rPr kumimoji="0" lang="en-US" sz="1600" b="0" i="0" u="none" strike="noStrike" kern="1200" cap="none" spc="0" normalizeH="0" baseline="0" noProof="0" dirty="0">
                <a:ln>
                  <a:noFill/>
                </a:ln>
                <a:solidFill>
                  <a:prstClr val="black"/>
                </a:solidFill>
                <a:effectLst/>
                <a:uLnTx/>
                <a:uFillTx/>
              </a:rPr>
              <a:t>Grant Management</a:t>
            </a:r>
          </a:p>
          <a:p>
            <a:pPr marL="685800" marR="0" lvl="1" indent="-228600" algn="l" defTabSz="914400" rtl="0" eaLnBrk="1" fontAlgn="auto" latinLnBrk="0" hangingPunct="1">
              <a:lnSpc>
                <a:spcPct val="90000"/>
              </a:lnSpc>
              <a:spcBef>
                <a:spcPts val="500"/>
              </a:spcBef>
              <a:spcAft>
                <a:spcPts val="0"/>
              </a:spcAft>
              <a:buClrTx/>
              <a:buSzTx/>
              <a:buFont typeface="Wingdings" panose="05000000000000000000" pitchFamily="2" charset="2"/>
              <a:buChar char="§"/>
              <a:tabLst/>
              <a:defRPr/>
            </a:pPr>
            <a:r>
              <a:rPr kumimoji="0" lang="en-US" sz="1600" b="0" i="0" u="none" strike="noStrike" kern="1200" cap="none" spc="0" normalizeH="0" baseline="0" noProof="0" dirty="0">
                <a:ln>
                  <a:noFill/>
                </a:ln>
                <a:solidFill>
                  <a:prstClr val="black"/>
                </a:solidFill>
                <a:effectLst/>
                <a:uLnTx/>
                <a:uFillTx/>
              </a:rPr>
              <a:t>Fiscal Management</a:t>
            </a:r>
          </a:p>
          <a:p>
            <a:pPr marL="0" marR="0" lvl="0" indent="0" algn="l" defTabSz="914400" rtl="0" eaLnBrk="1" fontAlgn="auto" latinLnBrk="0" hangingPunct="1">
              <a:lnSpc>
                <a:spcPct val="90000"/>
              </a:lnSpc>
              <a:spcBef>
                <a:spcPts val="1000"/>
              </a:spcBef>
              <a:spcAft>
                <a:spcPts val="0"/>
              </a:spcAft>
              <a:buClrTx/>
              <a:buSzTx/>
              <a:buNone/>
              <a:tabLst/>
              <a:defRPr/>
            </a:pPr>
            <a:endParaRPr kumimoji="0" lang="en-US" sz="2400" b="1" i="0" u="none" strike="noStrike" kern="1200" cap="none" spc="0" normalizeH="0" baseline="0" noProof="0" dirty="0">
              <a:ln>
                <a:noFill/>
              </a:ln>
              <a:solidFill>
                <a:srgbClr val="0070C0"/>
              </a:solidFill>
              <a:effectLst/>
              <a:uLnTx/>
              <a:uFillTx/>
              <a:latin typeface="Calibri" panose="020F0502020204030204"/>
              <a:ea typeface="+mn-ea"/>
              <a:cs typeface="Arial"/>
            </a:endParaRPr>
          </a:p>
          <a:p>
            <a:endParaRPr lang="en-US" dirty="0"/>
          </a:p>
        </p:txBody>
      </p:sp>
    </p:spTree>
    <p:extLst>
      <p:ext uri="{BB962C8B-B14F-4D97-AF65-F5344CB8AC3E}">
        <p14:creationId xmlns:p14="http://schemas.microsoft.com/office/powerpoint/2010/main" val="32947831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B4529CA-E784-F588-9723-BAA36F50B110}"/>
              </a:ext>
            </a:extLst>
          </p:cNvPr>
          <p:cNvSpPr>
            <a:spLocks noGrp="1"/>
          </p:cNvSpPr>
          <p:nvPr>
            <p:ph type="title"/>
          </p:nvPr>
        </p:nvSpPr>
        <p:spPr/>
        <p:txBody>
          <a:bodyPr>
            <a:normAutofit/>
          </a:bodyPr>
          <a:lstStyle/>
          <a:p>
            <a:pPr algn="ctr"/>
            <a:r>
              <a:rPr lang="en-US" sz="2000" dirty="0"/>
              <a:t>Reporting Requirements</a:t>
            </a:r>
          </a:p>
        </p:txBody>
      </p:sp>
      <p:sp>
        <p:nvSpPr>
          <p:cNvPr id="8" name="TextBox 7">
            <a:extLst>
              <a:ext uri="{FF2B5EF4-FFF2-40B4-BE49-F238E27FC236}">
                <a16:creationId xmlns:a16="http://schemas.microsoft.com/office/drawing/2014/main" id="{BE128FA5-454A-07DC-975A-B16F96E094E6}"/>
              </a:ext>
              <a:ext uri="{C183D7F6-B498-43B3-948B-1728B52AA6E4}">
                <adec:decorative xmlns:adec="http://schemas.microsoft.com/office/drawing/2017/decorative" val="0"/>
              </a:ext>
            </a:extLst>
          </p:cNvPr>
          <p:cNvSpPr txBox="1"/>
          <p:nvPr/>
        </p:nvSpPr>
        <p:spPr>
          <a:xfrm>
            <a:off x="838200" y="2133600"/>
            <a:ext cx="6593619" cy="2531462"/>
          </a:xfrm>
          <a:prstGeom prst="rect">
            <a:avLst/>
          </a:prstGeom>
          <a:noFill/>
        </p:spPr>
        <p:txBody>
          <a:bodyPr wrap="square" lIns="68580" tIns="34290" rIns="68580" bIns="34290" anchor="t">
            <a:spAutoFit/>
          </a:bodyPr>
          <a:lstStyle/>
          <a:p>
            <a:r>
              <a:rPr lang="en-US" sz="1600" dirty="0">
                <a:latin typeface="Arial" panose="020B0604020202020204" pitchFamily="34" charset="0"/>
                <a:cs typeface="Arial" panose="020B0604020202020204" pitchFamily="34" charset="0"/>
              </a:rPr>
              <a:t>Subgrantee must:</a:t>
            </a:r>
          </a:p>
          <a:p>
            <a:endParaRPr lang="en-US" sz="1600" dirty="0">
              <a:latin typeface="Arial" panose="020B0604020202020204" pitchFamily="34" charset="0"/>
              <a:cs typeface="Arial" panose="020B0604020202020204" pitchFamily="34" charset="0"/>
            </a:endParaRPr>
          </a:p>
          <a:p>
            <a:pPr marL="214313" indent="-214313">
              <a:buFont typeface="Arial" panose="020B0604020202020204" pitchFamily="34" charset="0"/>
              <a:buChar char="•"/>
            </a:pPr>
            <a:r>
              <a:rPr lang="en-US" sz="1600" dirty="0">
                <a:latin typeface="Arial"/>
                <a:cs typeface="Arial"/>
              </a:rPr>
              <a:t>Conduct an external, local-level evaluation and annually submit a narrative evaluation report documenting the success of their afterschool program. Submit the local report no later than December 31 of each year.</a:t>
            </a:r>
            <a:br>
              <a:rPr lang="en-US" sz="1600" dirty="0">
                <a:latin typeface="Arial"/>
                <a:cs typeface="Arial"/>
              </a:rPr>
            </a:br>
            <a:endParaRPr lang="en-US" sz="1600" dirty="0">
              <a:latin typeface="Arial" panose="020B0604020202020204" pitchFamily="34" charset="0"/>
              <a:cs typeface="Arial" panose="020B0604020202020204" pitchFamily="34" charset="0"/>
            </a:endParaRPr>
          </a:p>
          <a:p>
            <a:pPr marL="214313" indent="-214313">
              <a:buFont typeface="Arial" panose="020B0604020202020204" pitchFamily="34" charset="0"/>
              <a:buChar char="•"/>
            </a:pPr>
            <a:r>
              <a:rPr lang="en-US" sz="1600" dirty="0">
                <a:latin typeface="Arial"/>
                <a:cs typeface="Arial"/>
              </a:rPr>
              <a:t>Report, maintain, and submit accurate annual performance report data in the 21 APR to the United States Department of Education by the established deadlines. </a:t>
            </a:r>
            <a:endParaRPr lang="en-US" sz="1600" dirty="0">
              <a:latin typeface="Arial" panose="020B0604020202020204" pitchFamily="34" charset="0"/>
              <a:cs typeface="Arial" panose="020B0604020202020204" pitchFamily="34" charset="0"/>
            </a:endParaRPr>
          </a:p>
        </p:txBody>
      </p:sp>
      <p:sp>
        <p:nvSpPr>
          <p:cNvPr id="6" name="Slide Number Placeholder 5">
            <a:extLst>
              <a:ext uri="{FF2B5EF4-FFF2-40B4-BE49-F238E27FC236}">
                <a16:creationId xmlns:a16="http://schemas.microsoft.com/office/drawing/2014/main" id="{64A5A73F-A0E3-A64C-9CE4-076FE60345D4}"/>
              </a:ext>
              <a:ext uri="{C183D7F6-B498-43B3-948B-1728B52AA6E4}">
                <adec:decorative xmlns:adec="http://schemas.microsoft.com/office/drawing/2017/decorative" val="0"/>
              </a:ext>
            </a:extLst>
          </p:cNvPr>
          <p:cNvSpPr>
            <a:spLocks noGrp="1"/>
          </p:cNvSpPr>
          <p:nvPr>
            <p:ph type="sldNum" sz="quarter" idx="12"/>
          </p:nvPr>
        </p:nvSpPr>
        <p:spPr/>
        <p:txBody>
          <a:bodyPr>
            <a:normAutofit/>
          </a:bodyPr>
          <a:lstStyle/>
          <a:p>
            <a:pPr>
              <a:spcAft>
                <a:spcPts val="450"/>
              </a:spcAft>
            </a:pPr>
            <a:fld id="{21BA5351-C004-6E44-B836-3AE785966E6F}" type="slidenum">
              <a:rPr lang="en-US" smtClean="0"/>
              <a:pPr>
                <a:spcAft>
                  <a:spcPts val="450"/>
                </a:spcAft>
              </a:pPr>
              <a:t>20</a:t>
            </a:fld>
            <a:endParaRPr lang="en-US"/>
          </a:p>
        </p:txBody>
      </p:sp>
    </p:spTree>
    <p:extLst>
      <p:ext uri="{BB962C8B-B14F-4D97-AF65-F5344CB8AC3E}">
        <p14:creationId xmlns:p14="http://schemas.microsoft.com/office/powerpoint/2010/main" val="36841543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77A31-9138-DA45-857D-DAB0324E8FC9}"/>
              </a:ext>
              <a:ext uri="{C183D7F6-B498-43B3-948B-1728B52AA6E4}">
                <adec:decorative xmlns:adec="http://schemas.microsoft.com/office/drawing/2017/decorative" val="0"/>
              </a:ext>
            </a:extLst>
          </p:cNvPr>
          <p:cNvSpPr>
            <a:spLocks noGrp="1"/>
          </p:cNvSpPr>
          <p:nvPr>
            <p:ph type="title"/>
          </p:nvPr>
        </p:nvSpPr>
        <p:spPr/>
        <p:txBody>
          <a:bodyPr>
            <a:normAutofit/>
          </a:bodyPr>
          <a:lstStyle/>
          <a:p>
            <a:pPr algn="ctr"/>
            <a:r>
              <a:rPr lang="en-US" sz="2000" dirty="0"/>
              <a:t>Compliance Guidelines (OST and 21</a:t>
            </a:r>
            <a:r>
              <a:rPr lang="en-US" sz="2000" baseline="30000" dirty="0"/>
              <a:t>st</a:t>
            </a:r>
            <a:r>
              <a:rPr lang="en-US" sz="2000" dirty="0"/>
              <a:t> CCLC)</a:t>
            </a:r>
          </a:p>
        </p:txBody>
      </p:sp>
      <p:sp>
        <p:nvSpPr>
          <p:cNvPr id="3" name="Content Placeholder 2">
            <a:extLst>
              <a:ext uri="{FF2B5EF4-FFF2-40B4-BE49-F238E27FC236}">
                <a16:creationId xmlns:a16="http://schemas.microsoft.com/office/drawing/2014/main" id="{5C69A5DE-3D7D-8141-ADE6-35A1185FD403}"/>
              </a:ext>
              <a:ext uri="{C183D7F6-B498-43B3-948B-1728B52AA6E4}">
                <adec:decorative xmlns:adec="http://schemas.microsoft.com/office/drawing/2017/decorative" val="0"/>
              </a:ext>
            </a:extLst>
          </p:cNvPr>
          <p:cNvSpPr>
            <a:spLocks noGrp="1"/>
          </p:cNvSpPr>
          <p:nvPr>
            <p:ph idx="1"/>
          </p:nvPr>
        </p:nvSpPr>
        <p:spPr/>
        <p:txBody>
          <a:bodyPr vert="horz" lIns="68580" tIns="34290" rIns="68580" bIns="34290" rtlCol="0" anchor="t">
            <a:normAutofit/>
          </a:bodyPr>
          <a:lstStyle/>
          <a:p>
            <a:pPr marL="0" indent="0">
              <a:buNone/>
            </a:pPr>
            <a:endParaRPr lang="en-US" sz="1600" u="sng" dirty="0">
              <a:latin typeface="Arial"/>
              <a:cs typeface="Arial"/>
            </a:endParaRPr>
          </a:p>
          <a:p>
            <a:pPr marL="0" indent="0">
              <a:buNone/>
            </a:pPr>
            <a:endParaRPr lang="en-US" sz="1600" u="sng" dirty="0">
              <a:latin typeface="Arial"/>
              <a:cs typeface="Arial"/>
            </a:endParaRPr>
          </a:p>
          <a:p>
            <a:pPr marL="0" indent="0">
              <a:buNone/>
            </a:pPr>
            <a:r>
              <a:rPr lang="en-US" sz="1600" u="sng" dirty="0">
                <a:latin typeface="Arial"/>
                <a:cs typeface="Arial"/>
              </a:rPr>
              <a:t>(OST) Out-of-School Time Programs and 21</a:t>
            </a:r>
            <a:r>
              <a:rPr lang="en-US" sz="1600" u="sng" baseline="30000" dirty="0">
                <a:latin typeface="Arial"/>
                <a:cs typeface="Arial"/>
              </a:rPr>
              <a:t>st</a:t>
            </a:r>
            <a:r>
              <a:rPr lang="en-US" sz="1600" u="sng" dirty="0">
                <a:latin typeface="Arial"/>
                <a:cs typeface="Arial"/>
              </a:rPr>
              <a:t> CCLC</a:t>
            </a:r>
          </a:p>
          <a:p>
            <a:pPr marL="0" indent="0">
              <a:buNone/>
            </a:pPr>
            <a:endParaRPr lang="en-US" sz="1600" b="1" u="sng" dirty="0"/>
          </a:p>
          <a:p>
            <a:r>
              <a:rPr lang="en-US" sz="1600" dirty="0">
                <a:latin typeface="Arial"/>
                <a:cs typeface="Arial"/>
              </a:rPr>
              <a:t>Grantees may not combine programs if they operate a 21st CCLC program and an OST program at the exact site location</a:t>
            </a:r>
            <a:r>
              <a:rPr lang="en-US" sz="1600" b="1" dirty="0">
                <a:latin typeface="Arial"/>
                <a:cs typeface="Arial"/>
              </a:rPr>
              <a:t>.</a:t>
            </a:r>
          </a:p>
          <a:p>
            <a:r>
              <a:rPr lang="en-US" sz="1600" b="1" dirty="0">
                <a:latin typeface="Arial"/>
                <a:cs typeface="Arial"/>
              </a:rPr>
              <a:t>Attendance</a:t>
            </a:r>
            <a:r>
              <a:rPr lang="en-US" sz="1600" dirty="0">
                <a:latin typeface="Arial"/>
                <a:cs typeface="Arial"/>
              </a:rPr>
              <a:t> should be reported separately for each program. PDE meets monthly with the OST office and the School District of Philadelphia to ensure that programs are not overlapping or that students are not struggling to maintain attendance at their program site.</a:t>
            </a:r>
          </a:p>
          <a:p>
            <a:r>
              <a:rPr lang="en-US" sz="1600" dirty="0">
                <a:latin typeface="Arial"/>
                <a:cs typeface="Arial"/>
              </a:rPr>
              <a:t>Students should be enrolled in the 21</a:t>
            </a:r>
            <a:r>
              <a:rPr lang="en-US" sz="1600" baseline="30000" dirty="0">
                <a:latin typeface="Arial"/>
                <a:cs typeface="Arial"/>
              </a:rPr>
              <a:t>st</a:t>
            </a:r>
            <a:r>
              <a:rPr lang="en-US" sz="1600" dirty="0">
                <a:latin typeface="Arial"/>
                <a:cs typeface="Arial"/>
              </a:rPr>
              <a:t> CCLC or the OST program.</a:t>
            </a:r>
          </a:p>
          <a:p>
            <a:r>
              <a:rPr lang="en-US" sz="1600" dirty="0">
                <a:latin typeface="Arial"/>
                <a:cs typeface="Arial"/>
              </a:rPr>
              <a:t>There must be dedicated staff for each program. </a:t>
            </a:r>
            <a:endParaRPr lang="en-US" sz="1600" dirty="0"/>
          </a:p>
          <a:p>
            <a:r>
              <a:rPr lang="en-US" sz="1600" dirty="0">
                <a:latin typeface="Arial"/>
                <a:cs typeface="Arial"/>
              </a:rPr>
              <a:t>Data should only be reported on the students in the 21</a:t>
            </a:r>
            <a:r>
              <a:rPr lang="en-US" sz="1600" baseline="30000" dirty="0">
                <a:latin typeface="Arial"/>
                <a:cs typeface="Arial"/>
              </a:rPr>
              <a:t>st</a:t>
            </a:r>
            <a:r>
              <a:rPr lang="en-US" sz="1600" dirty="0">
                <a:latin typeface="Arial"/>
                <a:cs typeface="Arial"/>
              </a:rPr>
              <a:t> CCLC program.</a:t>
            </a:r>
          </a:p>
          <a:p>
            <a:endParaRPr lang="en-US" sz="1500" dirty="0"/>
          </a:p>
          <a:p>
            <a:endParaRPr lang="en-US" sz="1500" dirty="0"/>
          </a:p>
        </p:txBody>
      </p:sp>
      <p:sp>
        <p:nvSpPr>
          <p:cNvPr id="6" name="Slide Number Placeholder 5">
            <a:extLst>
              <a:ext uri="{FF2B5EF4-FFF2-40B4-BE49-F238E27FC236}">
                <a16:creationId xmlns:a16="http://schemas.microsoft.com/office/drawing/2014/main" id="{64A5A73F-A0E3-A64C-9CE4-076FE60345D4}"/>
              </a:ext>
              <a:ext uri="{C183D7F6-B498-43B3-948B-1728B52AA6E4}">
                <adec:decorative xmlns:adec="http://schemas.microsoft.com/office/drawing/2017/decorative" val="0"/>
              </a:ext>
            </a:extLst>
          </p:cNvPr>
          <p:cNvSpPr>
            <a:spLocks noGrp="1"/>
          </p:cNvSpPr>
          <p:nvPr>
            <p:ph type="sldNum" sz="quarter" idx="12"/>
          </p:nvPr>
        </p:nvSpPr>
        <p:spPr/>
        <p:txBody>
          <a:bodyPr>
            <a:normAutofit/>
          </a:bodyPr>
          <a:lstStyle/>
          <a:p>
            <a:pPr>
              <a:spcAft>
                <a:spcPts val="450"/>
              </a:spcAft>
            </a:pPr>
            <a:fld id="{21BA5351-C004-6E44-B836-3AE785966E6F}" type="slidenum">
              <a:rPr lang="en-US" smtClean="0"/>
              <a:pPr>
                <a:spcAft>
                  <a:spcPts val="450"/>
                </a:spcAft>
              </a:pPr>
              <a:t>21</a:t>
            </a:fld>
            <a:endParaRPr lang="en-US"/>
          </a:p>
        </p:txBody>
      </p:sp>
    </p:spTree>
    <p:extLst>
      <p:ext uri="{BB962C8B-B14F-4D97-AF65-F5344CB8AC3E}">
        <p14:creationId xmlns:p14="http://schemas.microsoft.com/office/powerpoint/2010/main" val="31384485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77A31-9138-DA45-857D-DAB0324E8FC9}"/>
              </a:ext>
              <a:ext uri="{C183D7F6-B498-43B3-948B-1728B52AA6E4}">
                <adec:decorative xmlns:adec="http://schemas.microsoft.com/office/drawing/2017/decorative" val="0"/>
              </a:ext>
            </a:extLst>
          </p:cNvPr>
          <p:cNvSpPr>
            <a:spLocks noGrp="1"/>
          </p:cNvSpPr>
          <p:nvPr>
            <p:ph type="title"/>
          </p:nvPr>
        </p:nvSpPr>
        <p:spPr/>
        <p:txBody>
          <a:bodyPr>
            <a:normAutofit/>
          </a:bodyPr>
          <a:lstStyle/>
          <a:p>
            <a:pPr algn="ctr"/>
            <a:r>
              <a:rPr lang="en-US" sz="2000" dirty="0"/>
              <a:t>Compliance Guidelines cont.</a:t>
            </a:r>
          </a:p>
        </p:txBody>
      </p:sp>
      <p:sp>
        <p:nvSpPr>
          <p:cNvPr id="3" name="Content Placeholder 2">
            <a:extLst>
              <a:ext uri="{FF2B5EF4-FFF2-40B4-BE49-F238E27FC236}">
                <a16:creationId xmlns:a16="http://schemas.microsoft.com/office/drawing/2014/main" id="{5C69A5DE-3D7D-8141-ADE6-35A1185FD403}"/>
              </a:ext>
              <a:ext uri="{C183D7F6-B498-43B3-948B-1728B52AA6E4}">
                <adec:decorative xmlns:adec="http://schemas.microsoft.com/office/drawing/2017/decorative" val="0"/>
              </a:ext>
            </a:extLst>
          </p:cNvPr>
          <p:cNvSpPr>
            <a:spLocks noGrp="1"/>
          </p:cNvSpPr>
          <p:nvPr>
            <p:ph idx="1"/>
          </p:nvPr>
        </p:nvSpPr>
        <p:spPr/>
        <p:txBody>
          <a:bodyPr>
            <a:normAutofit/>
          </a:bodyPr>
          <a:lstStyle/>
          <a:p>
            <a:pPr marL="0" indent="0">
              <a:buNone/>
            </a:pPr>
            <a:r>
              <a:rPr lang="en-US" sz="1500" u="sng" dirty="0"/>
              <a:t>Reporting Requirements</a:t>
            </a:r>
          </a:p>
          <a:p>
            <a:endParaRPr lang="en-US" sz="1500" dirty="0"/>
          </a:p>
        </p:txBody>
      </p:sp>
      <p:sp>
        <p:nvSpPr>
          <p:cNvPr id="6" name="Slide Number Placeholder 5">
            <a:extLst>
              <a:ext uri="{FF2B5EF4-FFF2-40B4-BE49-F238E27FC236}">
                <a16:creationId xmlns:a16="http://schemas.microsoft.com/office/drawing/2014/main" id="{64A5A73F-A0E3-A64C-9CE4-076FE60345D4}"/>
              </a:ext>
              <a:ext uri="{C183D7F6-B498-43B3-948B-1728B52AA6E4}">
                <adec:decorative xmlns:adec="http://schemas.microsoft.com/office/drawing/2017/decorative" val="0"/>
              </a:ext>
            </a:extLst>
          </p:cNvPr>
          <p:cNvSpPr>
            <a:spLocks noGrp="1"/>
          </p:cNvSpPr>
          <p:nvPr>
            <p:ph type="sldNum" sz="quarter" idx="12"/>
          </p:nvPr>
        </p:nvSpPr>
        <p:spPr/>
        <p:txBody>
          <a:bodyPr>
            <a:normAutofit/>
          </a:bodyPr>
          <a:lstStyle/>
          <a:p>
            <a:pPr>
              <a:spcAft>
                <a:spcPts val="450"/>
              </a:spcAft>
            </a:pPr>
            <a:fld id="{21BA5351-C004-6E44-B836-3AE785966E6F}" type="slidenum">
              <a:rPr lang="en-US" smtClean="0"/>
              <a:pPr>
                <a:spcAft>
                  <a:spcPts val="450"/>
                </a:spcAft>
              </a:pPr>
              <a:t>22</a:t>
            </a:fld>
            <a:endParaRPr lang="en-US"/>
          </a:p>
        </p:txBody>
      </p:sp>
      <p:sp>
        <p:nvSpPr>
          <p:cNvPr id="8" name="TextBox 7">
            <a:extLst>
              <a:ext uri="{FF2B5EF4-FFF2-40B4-BE49-F238E27FC236}">
                <a16:creationId xmlns:a16="http://schemas.microsoft.com/office/drawing/2014/main" id="{BE128FA5-454A-07DC-975A-B16F96E094E6}"/>
              </a:ext>
              <a:ext uri="{C183D7F6-B498-43B3-948B-1728B52AA6E4}">
                <adec:decorative xmlns:adec="http://schemas.microsoft.com/office/drawing/2017/decorative" val="0"/>
              </a:ext>
            </a:extLst>
          </p:cNvPr>
          <p:cNvSpPr txBox="1"/>
          <p:nvPr/>
        </p:nvSpPr>
        <p:spPr>
          <a:xfrm>
            <a:off x="228600" y="1989591"/>
            <a:ext cx="7946533" cy="3747180"/>
          </a:xfrm>
          <a:prstGeom prst="rect">
            <a:avLst/>
          </a:prstGeom>
          <a:noFill/>
        </p:spPr>
        <p:txBody>
          <a:bodyPr wrap="square">
            <a:spAutoFit/>
          </a:bodyPr>
          <a:lstStyle/>
          <a:p>
            <a:r>
              <a:rPr lang="en-US" sz="1600" dirty="0">
                <a:latin typeface="Arial" panose="020B0604020202020204" pitchFamily="34" charset="0"/>
                <a:cs typeface="Arial" panose="020B0604020202020204" pitchFamily="34" charset="0"/>
              </a:rPr>
              <a:t>Subgrantee must:</a:t>
            </a:r>
          </a:p>
          <a:p>
            <a:endParaRPr lang="en-US" sz="1600" dirty="0">
              <a:latin typeface="Arial" panose="020B0604020202020204" pitchFamily="34" charset="0"/>
              <a:cs typeface="Arial" panose="020B0604020202020204" pitchFamily="34" charset="0"/>
            </a:endParaRPr>
          </a:p>
          <a:p>
            <a:pPr marL="214313" indent="-214313">
              <a:buFont typeface="Arial" panose="020B0604020202020204" pitchFamily="34" charset="0"/>
              <a:buChar char="•"/>
            </a:pPr>
            <a:r>
              <a:rPr lang="en-US" sz="1600" dirty="0">
                <a:latin typeface="Arial" panose="020B0604020202020204" pitchFamily="34" charset="0"/>
                <a:cs typeface="Arial" panose="020B0604020202020204" pitchFamily="34" charset="0"/>
              </a:rPr>
              <a:t>Keep all grant documents for a period of eight years </a:t>
            </a:r>
            <a:r>
              <a:rPr lang="en-US" sz="1600" b="1" dirty="0">
                <a:latin typeface="Arial" panose="020B0604020202020204" pitchFamily="34" charset="0"/>
                <a:cs typeface="Arial" panose="020B0604020202020204" pitchFamily="34" charset="0"/>
              </a:rPr>
              <a:t>(including the grant period and three years after the grant closes).</a:t>
            </a:r>
          </a:p>
          <a:p>
            <a:pPr marL="214313" indent="-214313">
              <a:buFont typeface="Arial" panose="020B0604020202020204" pitchFamily="34" charset="0"/>
              <a:buChar char="•"/>
            </a:pPr>
            <a:r>
              <a:rPr lang="en-US" sz="1600" dirty="0">
                <a:latin typeface="Arial" panose="020B0604020202020204" pitchFamily="34" charset="0"/>
                <a:cs typeface="Arial" panose="020B0604020202020204" pitchFamily="34" charset="0"/>
              </a:rPr>
              <a:t>Ensure proper preparation for monitoring and be prepared to submit documentation as required. </a:t>
            </a:r>
          </a:p>
          <a:p>
            <a:pPr marL="214313" indent="-214313">
              <a:buFont typeface="Arial" panose="020B0604020202020204" pitchFamily="34" charset="0"/>
              <a:buChar char="•"/>
            </a:pPr>
            <a:r>
              <a:rPr lang="en-US" sz="1600" dirty="0">
                <a:latin typeface="Arial" panose="020B0604020202020204" pitchFamily="34" charset="0"/>
                <a:cs typeface="Arial" panose="020B0604020202020204" pitchFamily="34" charset="0"/>
              </a:rPr>
              <a:t>Promptly submit all documentation during the project year as requested and required by PDE and the U.S. Department of Education (USDE).</a:t>
            </a:r>
          </a:p>
          <a:p>
            <a:pPr marL="214313" indent="-214313">
              <a:buFont typeface="Arial" panose="020B0604020202020204" pitchFamily="34" charset="0"/>
              <a:buChar char="•"/>
            </a:pPr>
            <a:r>
              <a:rPr lang="en-US" sz="1600" dirty="0">
                <a:latin typeface="Arial" panose="020B0604020202020204" pitchFamily="34" charset="0"/>
                <a:cs typeface="Arial" panose="020B0604020202020204" pitchFamily="34" charset="0"/>
              </a:rPr>
              <a:t>Maintain and update the grantee information in the 21st Century Contact and Reporting Tracking System.</a:t>
            </a:r>
          </a:p>
          <a:p>
            <a:pPr marL="214313" indent="-214313">
              <a:buFont typeface="Arial" panose="020B0604020202020204" pitchFamily="34" charset="0"/>
              <a:buChar char="•"/>
            </a:pPr>
            <a:r>
              <a:rPr lang="en-US" sz="1600" dirty="0">
                <a:latin typeface="Arial" panose="020B0604020202020204" pitchFamily="34" charset="0"/>
                <a:cs typeface="Arial" panose="020B0604020202020204" pitchFamily="34" charset="0"/>
              </a:rPr>
              <a:t>Maintain an updated data agreement (annually).</a:t>
            </a:r>
          </a:p>
          <a:p>
            <a:pPr marL="214313" indent="-214313">
              <a:buFont typeface="Arial" panose="020B0604020202020204" pitchFamily="34" charset="0"/>
              <a:buChar char="•"/>
            </a:pPr>
            <a:r>
              <a:rPr lang="en-US" sz="1600" dirty="0">
                <a:latin typeface="Arial" panose="020B0604020202020204" pitchFamily="34" charset="0"/>
                <a:cs typeface="Arial" panose="020B0604020202020204" pitchFamily="34" charset="0"/>
              </a:rPr>
              <a:t>Report student data as determined by the Performance Results Act (GPRA) measures and that state 21st Century Community Learning Centers evaluation plan. </a:t>
            </a:r>
          </a:p>
          <a:p>
            <a:pPr marL="214313" indent="-214313">
              <a:buFont typeface="Arial" panose="020B0604020202020204" pitchFamily="34" charset="0"/>
              <a:buChar char="•"/>
            </a:pPr>
            <a:endParaRPr lang="en-US" sz="1350" dirty="0"/>
          </a:p>
        </p:txBody>
      </p:sp>
    </p:spTree>
    <p:extLst>
      <p:ext uri="{BB962C8B-B14F-4D97-AF65-F5344CB8AC3E}">
        <p14:creationId xmlns:p14="http://schemas.microsoft.com/office/powerpoint/2010/main" val="486501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8">
                                            <p:txEl>
                                              <p:pRg st="0" end="0"/>
                                            </p:txEl>
                                          </p:spTgt>
                                        </p:tgtEl>
                                        <p:attrNameLst>
                                          <p:attrName>style.visibility</p:attrName>
                                        </p:attrNameLst>
                                      </p:cBhvr>
                                      <p:to>
                                        <p:strVal val="visible"/>
                                      </p:to>
                                    </p:set>
                                    <p:animEffect transition="in" filter="fade">
                                      <p:cBhvr>
                                        <p:cTn id="21" dur="1000"/>
                                        <p:tgtEl>
                                          <p:spTgt spid="8">
                                            <p:txEl>
                                              <p:pRg st="0" end="0"/>
                                            </p:txEl>
                                          </p:spTgt>
                                        </p:tgtEl>
                                      </p:cBhvr>
                                    </p:animEffect>
                                    <p:anim calcmode="lin" valueType="num">
                                      <p:cBhvr>
                                        <p:cTn id="22"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8">
                                            <p:txEl>
                                              <p:pRg st="2" end="2"/>
                                            </p:txEl>
                                          </p:spTgt>
                                        </p:tgtEl>
                                        <p:attrNameLst>
                                          <p:attrName>style.visibility</p:attrName>
                                        </p:attrNameLst>
                                      </p:cBhvr>
                                      <p:to>
                                        <p:strVal val="visible"/>
                                      </p:to>
                                    </p:set>
                                    <p:animEffect transition="in" filter="fade">
                                      <p:cBhvr>
                                        <p:cTn id="28" dur="1000"/>
                                        <p:tgtEl>
                                          <p:spTgt spid="8">
                                            <p:txEl>
                                              <p:pRg st="2" end="2"/>
                                            </p:txEl>
                                          </p:spTgt>
                                        </p:tgtEl>
                                      </p:cBhvr>
                                    </p:animEffect>
                                    <p:anim calcmode="lin" valueType="num">
                                      <p:cBhvr>
                                        <p:cTn id="29"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8">
                                            <p:txEl>
                                              <p:pRg st="3" end="3"/>
                                            </p:txEl>
                                          </p:spTgt>
                                        </p:tgtEl>
                                        <p:attrNameLst>
                                          <p:attrName>style.visibility</p:attrName>
                                        </p:attrNameLst>
                                      </p:cBhvr>
                                      <p:to>
                                        <p:strVal val="visible"/>
                                      </p:to>
                                    </p:set>
                                    <p:animEffect transition="in" filter="fade">
                                      <p:cBhvr>
                                        <p:cTn id="35" dur="1000"/>
                                        <p:tgtEl>
                                          <p:spTgt spid="8">
                                            <p:txEl>
                                              <p:pRg st="3" end="3"/>
                                            </p:txEl>
                                          </p:spTgt>
                                        </p:tgtEl>
                                      </p:cBhvr>
                                    </p:animEffect>
                                    <p:anim calcmode="lin" valueType="num">
                                      <p:cBhvr>
                                        <p:cTn id="36"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8">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8">
                                            <p:txEl>
                                              <p:pRg st="4" end="4"/>
                                            </p:txEl>
                                          </p:spTgt>
                                        </p:tgtEl>
                                        <p:attrNameLst>
                                          <p:attrName>style.visibility</p:attrName>
                                        </p:attrNameLst>
                                      </p:cBhvr>
                                      <p:to>
                                        <p:strVal val="visible"/>
                                      </p:to>
                                    </p:set>
                                    <p:animEffect transition="in" filter="fade">
                                      <p:cBhvr>
                                        <p:cTn id="42" dur="1000"/>
                                        <p:tgtEl>
                                          <p:spTgt spid="8">
                                            <p:txEl>
                                              <p:pRg st="4" end="4"/>
                                            </p:txEl>
                                          </p:spTgt>
                                        </p:tgtEl>
                                      </p:cBhvr>
                                    </p:animEffect>
                                    <p:anim calcmode="lin" valueType="num">
                                      <p:cBhvr>
                                        <p:cTn id="43" dur="1000" fill="hold"/>
                                        <p:tgtEl>
                                          <p:spTgt spid="8">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8">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8">
                                            <p:txEl>
                                              <p:pRg st="5" end="5"/>
                                            </p:txEl>
                                          </p:spTgt>
                                        </p:tgtEl>
                                        <p:attrNameLst>
                                          <p:attrName>style.visibility</p:attrName>
                                        </p:attrNameLst>
                                      </p:cBhvr>
                                      <p:to>
                                        <p:strVal val="visible"/>
                                      </p:to>
                                    </p:set>
                                    <p:animEffect transition="in" filter="fade">
                                      <p:cBhvr>
                                        <p:cTn id="49" dur="1000"/>
                                        <p:tgtEl>
                                          <p:spTgt spid="8">
                                            <p:txEl>
                                              <p:pRg st="5" end="5"/>
                                            </p:txEl>
                                          </p:spTgt>
                                        </p:tgtEl>
                                      </p:cBhvr>
                                    </p:animEffect>
                                    <p:anim calcmode="lin" valueType="num">
                                      <p:cBhvr>
                                        <p:cTn id="50" dur="1000" fill="hold"/>
                                        <p:tgtEl>
                                          <p:spTgt spid="8">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8">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8">
                                            <p:txEl>
                                              <p:pRg st="6" end="6"/>
                                            </p:txEl>
                                          </p:spTgt>
                                        </p:tgtEl>
                                        <p:attrNameLst>
                                          <p:attrName>style.visibility</p:attrName>
                                        </p:attrNameLst>
                                      </p:cBhvr>
                                      <p:to>
                                        <p:strVal val="visible"/>
                                      </p:to>
                                    </p:set>
                                    <p:animEffect transition="in" filter="fade">
                                      <p:cBhvr>
                                        <p:cTn id="56" dur="1000"/>
                                        <p:tgtEl>
                                          <p:spTgt spid="8">
                                            <p:txEl>
                                              <p:pRg st="6" end="6"/>
                                            </p:txEl>
                                          </p:spTgt>
                                        </p:tgtEl>
                                      </p:cBhvr>
                                    </p:animEffect>
                                    <p:anim calcmode="lin" valueType="num">
                                      <p:cBhvr>
                                        <p:cTn id="57" dur="1000" fill="hold"/>
                                        <p:tgtEl>
                                          <p:spTgt spid="8">
                                            <p:txEl>
                                              <p:pRg st="6" end="6"/>
                                            </p:txEl>
                                          </p:spTgt>
                                        </p:tgtEl>
                                        <p:attrNameLst>
                                          <p:attrName>ppt_x</p:attrName>
                                        </p:attrNameLst>
                                      </p:cBhvr>
                                      <p:tavLst>
                                        <p:tav tm="0">
                                          <p:val>
                                            <p:strVal val="#ppt_x"/>
                                          </p:val>
                                        </p:tav>
                                        <p:tav tm="100000">
                                          <p:val>
                                            <p:strVal val="#ppt_x"/>
                                          </p:val>
                                        </p:tav>
                                      </p:tavLst>
                                    </p:anim>
                                    <p:anim calcmode="lin" valueType="num">
                                      <p:cBhvr>
                                        <p:cTn id="58" dur="1000" fill="hold"/>
                                        <p:tgtEl>
                                          <p:spTgt spid="8">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8">
                                            <p:txEl>
                                              <p:pRg st="7" end="7"/>
                                            </p:txEl>
                                          </p:spTgt>
                                        </p:tgtEl>
                                        <p:attrNameLst>
                                          <p:attrName>style.visibility</p:attrName>
                                        </p:attrNameLst>
                                      </p:cBhvr>
                                      <p:to>
                                        <p:strVal val="visible"/>
                                      </p:to>
                                    </p:set>
                                    <p:animEffect transition="in" filter="fade">
                                      <p:cBhvr>
                                        <p:cTn id="63" dur="1000"/>
                                        <p:tgtEl>
                                          <p:spTgt spid="8">
                                            <p:txEl>
                                              <p:pRg st="7" end="7"/>
                                            </p:txEl>
                                          </p:spTgt>
                                        </p:tgtEl>
                                      </p:cBhvr>
                                    </p:animEffect>
                                    <p:anim calcmode="lin" valueType="num">
                                      <p:cBhvr>
                                        <p:cTn id="64" dur="1000" fill="hold"/>
                                        <p:tgtEl>
                                          <p:spTgt spid="8">
                                            <p:txEl>
                                              <p:pRg st="7" end="7"/>
                                            </p:txEl>
                                          </p:spTgt>
                                        </p:tgtEl>
                                        <p:attrNameLst>
                                          <p:attrName>ppt_x</p:attrName>
                                        </p:attrNameLst>
                                      </p:cBhvr>
                                      <p:tavLst>
                                        <p:tav tm="0">
                                          <p:val>
                                            <p:strVal val="#ppt_x"/>
                                          </p:val>
                                        </p:tav>
                                        <p:tav tm="100000">
                                          <p:val>
                                            <p:strVal val="#ppt_x"/>
                                          </p:val>
                                        </p:tav>
                                      </p:tavLst>
                                    </p:anim>
                                    <p:anim calcmode="lin" valueType="num">
                                      <p:cBhvr>
                                        <p:cTn id="65" dur="1000" fill="hold"/>
                                        <p:tgtEl>
                                          <p:spTgt spid="8">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77A31-9138-DA45-857D-DAB0324E8FC9}"/>
              </a:ext>
            </a:extLst>
          </p:cNvPr>
          <p:cNvSpPr>
            <a:spLocks noGrp="1"/>
          </p:cNvSpPr>
          <p:nvPr>
            <p:ph type="title"/>
          </p:nvPr>
        </p:nvSpPr>
        <p:spPr/>
        <p:txBody>
          <a:bodyPr>
            <a:normAutofit/>
          </a:bodyPr>
          <a:lstStyle/>
          <a:p>
            <a:pPr algn="ctr"/>
            <a:r>
              <a:rPr lang="en-US" sz="2000" dirty="0"/>
              <a:t>Compliance Guidelines-Fiscal Requirements</a:t>
            </a:r>
          </a:p>
        </p:txBody>
      </p:sp>
      <p:sp>
        <p:nvSpPr>
          <p:cNvPr id="3" name="Content Placeholder 2">
            <a:extLst>
              <a:ext uri="{FF2B5EF4-FFF2-40B4-BE49-F238E27FC236}">
                <a16:creationId xmlns:a16="http://schemas.microsoft.com/office/drawing/2014/main" id="{5C69A5DE-3D7D-8141-ADE6-35A1185FD403}"/>
              </a:ext>
            </a:extLst>
          </p:cNvPr>
          <p:cNvSpPr>
            <a:spLocks noGrp="1"/>
          </p:cNvSpPr>
          <p:nvPr>
            <p:ph idx="1"/>
          </p:nvPr>
        </p:nvSpPr>
        <p:spPr/>
        <p:txBody>
          <a:bodyPr>
            <a:normAutofit/>
          </a:bodyPr>
          <a:lstStyle/>
          <a:p>
            <a:pPr marL="0" indent="0">
              <a:buNone/>
            </a:pPr>
            <a:r>
              <a:rPr lang="en-US" sz="1500" u="sng" dirty="0"/>
              <a:t>Fiscal Requirements</a:t>
            </a:r>
          </a:p>
          <a:p>
            <a:pPr marL="0" indent="0">
              <a:buNone/>
            </a:pPr>
            <a:endParaRPr lang="en-US" sz="1500" u="sng" dirty="0"/>
          </a:p>
          <a:p>
            <a:pPr marL="0" indent="0">
              <a:buNone/>
            </a:pPr>
            <a:r>
              <a:rPr lang="en-US" sz="1600" dirty="0"/>
              <a:t>Subgrantees must:</a:t>
            </a:r>
            <a:endParaRPr lang="en-US" sz="1600" dirty="0">
              <a:solidFill>
                <a:prstClr val="black"/>
              </a:solidFill>
            </a:endParaRPr>
          </a:p>
          <a:p>
            <a:pPr>
              <a:defRPr/>
            </a:pPr>
            <a:r>
              <a:rPr lang="en-US" sz="1600" dirty="0">
                <a:solidFill>
                  <a:prstClr val="black"/>
                </a:solidFill>
              </a:rPr>
              <a:t>Submit fiscal reports by the tenth working day of the subsequent month. Report due dates are listed in </a:t>
            </a:r>
            <a:r>
              <a:rPr lang="en-US" sz="1600" b="1" dirty="0">
                <a:solidFill>
                  <a:prstClr val="black"/>
                </a:solidFill>
              </a:rPr>
              <a:t>Appendix C</a:t>
            </a:r>
            <a:r>
              <a:rPr lang="en-US" sz="1600" dirty="0">
                <a:solidFill>
                  <a:prstClr val="black"/>
                </a:solidFill>
              </a:rPr>
              <a:t> of the fully executed contract.</a:t>
            </a:r>
          </a:p>
          <a:p>
            <a:pPr>
              <a:defRPr/>
            </a:pPr>
            <a:r>
              <a:rPr lang="en-US" sz="1600" dirty="0">
                <a:solidFill>
                  <a:prstClr val="black"/>
                </a:solidFill>
              </a:rPr>
              <a:t>Have an accounting system with sufficient internal controls, a clear audit trail, and written cost-allocation procedures, as necessary. </a:t>
            </a:r>
          </a:p>
          <a:p>
            <a:pPr>
              <a:defRPr/>
            </a:pPr>
            <a:r>
              <a:rPr lang="en-US" sz="1600" dirty="0">
                <a:solidFill>
                  <a:prstClr val="black"/>
                </a:solidFill>
              </a:rPr>
              <a:t>Comply with the Office of Management and Budget 2 CFR Part 200 Subpart E-Cost Principles related to the allowability, reasonableness, and allocability of costs consistent with the approved budget and maintaining required support for salaries and wages. Time and effort records are a requirement</a:t>
            </a:r>
            <a:r>
              <a:rPr lang="en-US" sz="1500" dirty="0">
                <a:solidFill>
                  <a:prstClr val="black"/>
                </a:solidFill>
              </a:rPr>
              <a:t>. </a:t>
            </a:r>
          </a:p>
          <a:p>
            <a:pPr marL="0" indent="0">
              <a:buNone/>
            </a:pPr>
            <a:endParaRPr lang="en-US" sz="1500" dirty="0"/>
          </a:p>
        </p:txBody>
      </p:sp>
      <p:sp>
        <p:nvSpPr>
          <p:cNvPr id="4" name="Date Placeholder 3">
            <a:extLst>
              <a:ext uri="{FF2B5EF4-FFF2-40B4-BE49-F238E27FC236}">
                <a16:creationId xmlns:a16="http://schemas.microsoft.com/office/drawing/2014/main" id="{D1CEF968-DF92-9C48-96D3-E634A2CD3290}"/>
              </a:ext>
              <a:ext uri="{C183D7F6-B498-43B3-948B-1728B52AA6E4}">
                <adec:decorative xmlns:adec="http://schemas.microsoft.com/office/drawing/2017/decorative" val="1"/>
              </a:ext>
            </a:extLst>
          </p:cNvPr>
          <p:cNvSpPr>
            <a:spLocks noGrp="1"/>
          </p:cNvSpPr>
          <p:nvPr>
            <p:ph type="dt" sz="half" idx="10"/>
          </p:nvPr>
        </p:nvSpPr>
        <p:spPr/>
        <p:txBody>
          <a:bodyPr>
            <a:normAutofit/>
          </a:bodyPr>
          <a:lstStyle/>
          <a:p>
            <a:pPr defTabSz="685800">
              <a:spcAft>
                <a:spcPts val="450"/>
              </a:spcAft>
            </a:pPr>
            <a:fld id="{7EE0ECAE-0684-D44B-A660-4ECC6ED5E092}" type="datetime1">
              <a:rPr lang="en-US">
                <a:solidFill>
                  <a:prstClr val="black">
                    <a:tint val="75000"/>
                  </a:prstClr>
                </a:solidFill>
                <a:latin typeface="Calibri" panose="020F0502020204030204"/>
              </a:rPr>
              <a:pPr defTabSz="685800">
                <a:spcAft>
                  <a:spcPts val="450"/>
                </a:spcAft>
              </a:pPr>
              <a:t>12/19/2024</a:t>
            </a:fld>
            <a:endParaRPr lang="en-US">
              <a:solidFill>
                <a:prstClr val="black">
                  <a:tint val="75000"/>
                </a:prstClr>
              </a:solidFill>
              <a:latin typeface="Calibri" panose="020F0502020204030204"/>
            </a:endParaRPr>
          </a:p>
        </p:txBody>
      </p:sp>
      <p:sp>
        <p:nvSpPr>
          <p:cNvPr id="6" name="Slide Number Placeholder 5">
            <a:extLst>
              <a:ext uri="{FF2B5EF4-FFF2-40B4-BE49-F238E27FC236}">
                <a16:creationId xmlns:a16="http://schemas.microsoft.com/office/drawing/2014/main" id="{64A5A73F-A0E3-A64C-9CE4-076FE60345D4}"/>
              </a:ext>
            </a:extLst>
          </p:cNvPr>
          <p:cNvSpPr>
            <a:spLocks noGrp="1"/>
          </p:cNvSpPr>
          <p:nvPr>
            <p:ph type="sldNum" sz="quarter" idx="12"/>
          </p:nvPr>
        </p:nvSpPr>
        <p:spPr/>
        <p:txBody>
          <a:bodyPr>
            <a:normAutofit/>
          </a:bodyPr>
          <a:lstStyle/>
          <a:p>
            <a:pPr defTabSz="685800">
              <a:spcAft>
                <a:spcPts val="450"/>
              </a:spcAft>
            </a:pPr>
            <a:fld id="{21BA5351-C004-6E44-B836-3AE785966E6F}" type="slidenum">
              <a:rPr lang="en-US">
                <a:solidFill>
                  <a:prstClr val="black">
                    <a:tint val="75000"/>
                  </a:prstClr>
                </a:solidFill>
                <a:latin typeface="Calibri" panose="020F0502020204030204"/>
              </a:rPr>
              <a:pPr defTabSz="685800">
                <a:spcAft>
                  <a:spcPts val="450"/>
                </a:spcAft>
              </a:pPr>
              <a:t>23</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3361191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77A31-9138-DA45-857D-DAB0324E8FC9}"/>
              </a:ext>
            </a:extLst>
          </p:cNvPr>
          <p:cNvSpPr>
            <a:spLocks noGrp="1"/>
          </p:cNvSpPr>
          <p:nvPr>
            <p:ph type="title"/>
          </p:nvPr>
        </p:nvSpPr>
        <p:spPr/>
        <p:txBody>
          <a:bodyPr>
            <a:normAutofit/>
          </a:bodyPr>
          <a:lstStyle/>
          <a:p>
            <a:pPr algn="ctr"/>
            <a:r>
              <a:rPr lang="en-US" sz="2000" dirty="0"/>
              <a:t>Compliance Guidelines –Continuation Documents</a:t>
            </a:r>
          </a:p>
        </p:txBody>
      </p:sp>
      <p:sp>
        <p:nvSpPr>
          <p:cNvPr id="3" name="Content Placeholder 2">
            <a:extLst>
              <a:ext uri="{FF2B5EF4-FFF2-40B4-BE49-F238E27FC236}">
                <a16:creationId xmlns:a16="http://schemas.microsoft.com/office/drawing/2014/main" id="{5C69A5DE-3D7D-8141-ADE6-35A1185FD403}"/>
              </a:ext>
            </a:extLst>
          </p:cNvPr>
          <p:cNvSpPr>
            <a:spLocks noGrp="1"/>
          </p:cNvSpPr>
          <p:nvPr>
            <p:ph idx="1"/>
          </p:nvPr>
        </p:nvSpPr>
        <p:spPr/>
        <p:txBody>
          <a:bodyPr>
            <a:normAutofit/>
          </a:bodyPr>
          <a:lstStyle/>
          <a:p>
            <a:pPr marL="0" indent="0">
              <a:buNone/>
            </a:pPr>
            <a:endParaRPr lang="en-US" sz="1500" b="1" dirty="0"/>
          </a:p>
          <a:p>
            <a:pPr marL="0" indent="0">
              <a:buNone/>
            </a:pPr>
            <a:r>
              <a:rPr lang="en-US" sz="1600" u="sng" dirty="0"/>
              <a:t>Continuation Documents</a:t>
            </a:r>
          </a:p>
          <a:p>
            <a:pPr marL="0" indent="0">
              <a:buNone/>
            </a:pPr>
            <a:endParaRPr lang="en-US" sz="1600" u="sng" dirty="0"/>
          </a:p>
          <a:p>
            <a:r>
              <a:rPr lang="en-US" sz="1600" dirty="0"/>
              <a:t>Submitted each grant year, which is required before receiving subsequent year funding</a:t>
            </a:r>
          </a:p>
          <a:p>
            <a:r>
              <a:rPr lang="en-US" sz="1600" dirty="0"/>
              <a:t>Funding is based upon the subgrantee’s program quality and  annual risk analysis </a:t>
            </a:r>
          </a:p>
          <a:p>
            <a:r>
              <a:rPr lang="en-US" sz="1600" dirty="0"/>
              <a:t>New budget and summary budget form</a:t>
            </a:r>
          </a:p>
          <a:p>
            <a:r>
              <a:rPr lang="en-US" sz="1600" dirty="0"/>
              <a:t>Updates to  site operations and programming schedules</a:t>
            </a:r>
          </a:p>
          <a:p>
            <a:r>
              <a:rPr lang="en-US" sz="1600" dirty="0"/>
              <a:t>Updates to program vendors “if necessary”</a:t>
            </a:r>
          </a:p>
          <a:p>
            <a:r>
              <a:rPr lang="en-US" sz="1600" dirty="0"/>
              <a:t>Staffing changes</a:t>
            </a:r>
          </a:p>
          <a:p>
            <a:r>
              <a:rPr lang="en-US" sz="1600" dirty="0"/>
              <a:t>Data agreements are updated annually during this period</a:t>
            </a:r>
          </a:p>
          <a:p>
            <a:endParaRPr lang="en-US" sz="1500" dirty="0"/>
          </a:p>
          <a:p>
            <a:pPr marL="0" indent="0">
              <a:buNone/>
            </a:pPr>
            <a:endParaRPr lang="en-US" sz="1500" dirty="0"/>
          </a:p>
        </p:txBody>
      </p:sp>
      <p:sp>
        <p:nvSpPr>
          <p:cNvPr id="4" name="Date Placeholder 3">
            <a:extLst>
              <a:ext uri="{FF2B5EF4-FFF2-40B4-BE49-F238E27FC236}">
                <a16:creationId xmlns:a16="http://schemas.microsoft.com/office/drawing/2014/main" id="{D1CEF968-DF92-9C48-96D3-E634A2CD3290}"/>
              </a:ext>
              <a:ext uri="{C183D7F6-B498-43B3-948B-1728B52AA6E4}">
                <adec:decorative xmlns:adec="http://schemas.microsoft.com/office/drawing/2017/decorative" val="1"/>
              </a:ext>
            </a:extLst>
          </p:cNvPr>
          <p:cNvSpPr>
            <a:spLocks noGrp="1"/>
          </p:cNvSpPr>
          <p:nvPr>
            <p:ph type="dt" sz="half" idx="10"/>
          </p:nvPr>
        </p:nvSpPr>
        <p:spPr/>
        <p:txBody>
          <a:bodyPr>
            <a:normAutofit/>
          </a:bodyPr>
          <a:lstStyle/>
          <a:p>
            <a:pPr defTabSz="685800">
              <a:spcAft>
                <a:spcPts val="450"/>
              </a:spcAft>
            </a:pPr>
            <a:fld id="{7EE0ECAE-0684-D44B-A660-4ECC6ED5E092}" type="datetime1">
              <a:rPr lang="en-US">
                <a:solidFill>
                  <a:prstClr val="black">
                    <a:tint val="75000"/>
                  </a:prstClr>
                </a:solidFill>
                <a:latin typeface="Calibri" panose="020F0502020204030204"/>
              </a:rPr>
              <a:pPr defTabSz="685800">
                <a:spcAft>
                  <a:spcPts val="450"/>
                </a:spcAft>
              </a:pPr>
              <a:t>12/19/2024</a:t>
            </a:fld>
            <a:endParaRPr lang="en-US">
              <a:solidFill>
                <a:prstClr val="black">
                  <a:tint val="75000"/>
                </a:prstClr>
              </a:solidFill>
              <a:latin typeface="Calibri" panose="020F0502020204030204"/>
            </a:endParaRPr>
          </a:p>
        </p:txBody>
      </p:sp>
      <p:sp>
        <p:nvSpPr>
          <p:cNvPr id="6" name="Slide Number Placeholder 5">
            <a:extLst>
              <a:ext uri="{FF2B5EF4-FFF2-40B4-BE49-F238E27FC236}">
                <a16:creationId xmlns:a16="http://schemas.microsoft.com/office/drawing/2014/main" id="{64A5A73F-A0E3-A64C-9CE4-076FE60345D4}"/>
              </a:ext>
            </a:extLst>
          </p:cNvPr>
          <p:cNvSpPr>
            <a:spLocks noGrp="1"/>
          </p:cNvSpPr>
          <p:nvPr>
            <p:ph type="sldNum" sz="quarter" idx="12"/>
          </p:nvPr>
        </p:nvSpPr>
        <p:spPr/>
        <p:txBody>
          <a:bodyPr>
            <a:normAutofit/>
          </a:bodyPr>
          <a:lstStyle/>
          <a:p>
            <a:pPr defTabSz="685800">
              <a:spcAft>
                <a:spcPts val="450"/>
              </a:spcAft>
            </a:pPr>
            <a:fld id="{21BA5351-C004-6E44-B836-3AE785966E6F}" type="slidenum">
              <a:rPr lang="en-US">
                <a:solidFill>
                  <a:prstClr val="black">
                    <a:tint val="75000"/>
                  </a:prstClr>
                </a:solidFill>
                <a:latin typeface="Calibri" panose="020F0502020204030204"/>
              </a:rPr>
              <a:pPr defTabSz="685800">
                <a:spcAft>
                  <a:spcPts val="450"/>
                </a:spcAft>
              </a:pPr>
              <a:t>24</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9290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Effect transition="in" filter="fade">
                                      <p:cBhvr>
                                        <p:cTn id="56" dur="1000"/>
                                        <p:tgtEl>
                                          <p:spTgt spid="3">
                                            <p:txEl>
                                              <p:pRg st="8" end="8"/>
                                            </p:txEl>
                                          </p:spTgt>
                                        </p:tgtEl>
                                      </p:cBhvr>
                                    </p:animEffect>
                                    <p:anim calcmode="lin" valueType="num">
                                      <p:cBhvr>
                                        <p:cTn id="5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3">
                                            <p:txEl>
                                              <p:pRg st="9" end="9"/>
                                            </p:txEl>
                                          </p:spTgt>
                                        </p:tgtEl>
                                        <p:attrNameLst>
                                          <p:attrName>style.visibility</p:attrName>
                                        </p:attrNameLst>
                                      </p:cBhvr>
                                      <p:to>
                                        <p:strVal val="visible"/>
                                      </p:to>
                                    </p:set>
                                    <p:animEffect transition="in" filter="fade">
                                      <p:cBhvr>
                                        <p:cTn id="63" dur="1000"/>
                                        <p:tgtEl>
                                          <p:spTgt spid="3">
                                            <p:txEl>
                                              <p:pRg st="9" end="9"/>
                                            </p:txEl>
                                          </p:spTgt>
                                        </p:tgtEl>
                                      </p:cBhvr>
                                    </p:animEffect>
                                    <p:anim calcmode="lin" valueType="num">
                                      <p:cBhvr>
                                        <p:cTn id="64"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77A31-9138-DA45-857D-DAB0324E8FC9}"/>
              </a:ext>
            </a:extLst>
          </p:cNvPr>
          <p:cNvSpPr>
            <a:spLocks noGrp="1"/>
          </p:cNvSpPr>
          <p:nvPr>
            <p:ph type="title"/>
          </p:nvPr>
        </p:nvSpPr>
        <p:spPr/>
        <p:txBody>
          <a:bodyPr>
            <a:normAutofit/>
          </a:bodyPr>
          <a:lstStyle/>
          <a:p>
            <a:pPr algn="ctr"/>
            <a:r>
              <a:rPr lang="en-US" sz="2000" dirty="0"/>
              <a:t>Compliance Guidelines-Professional Development</a:t>
            </a:r>
          </a:p>
        </p:txBody>
      </p:sp>
      <p:sp>
        <p:nvSpPr>
          <p:cNvPr id="3" name="Content Placeholder 2">
            <a:extLst>
              <a:ext uri="{FF2B5EF4-FFF2-40B4-BE49-F238E27FC236}">
                <a16:creationId xmlns:a16="http://schemas.microsoft.com/office/drawing/2014/main" id="{5C69A5DE-3D7D-8141-ADE6-35A1185FD403}"/>
              </a:ext>
            </a:extLst>
          </p:cNvPr>
          <p:cNvSpPr>
            <a:spLocks noGrp="1"/>
          </p:cNvSpPr>
          <p:nvPr>
            <p:ph idx="1"/>
          </p:nvPr>
        </p:nvSpPr>
        <p:spPr/>
        <p:txBody>
          <a:bodyPr>
            <a:normAutofit/>
          </a:bodyPr>
          <a:lstStyle/>
          <a:p>
            <a:pPr marL="0" indent="0">
              <a:buNone/>
            </a:pPr>
            <a:r>
              <a:rPr lang="en-US" sz="1600" u="sng" dirty="0"/>
              <a:t>Professional Development</a:t>
            </a:r>
          </a:p>
          <a:p>
            <a:pPr marL="0" indent="0">
              <a:buNone/>
            </a:pPr>
            <a:endParaRPr lang="en-US" sz="1600" b="1" dirty="0"/>
          </a:p>
          <a:p>
            <a:pPr marL="0" indent="0">
              <a:buNone/>
            </a:pPr>
            <a:r>
              <a:rPr lang="en-US" sz="1600" dirty="0"/>
              <a:t>Subgrantee must:</a:t>
            </a:r>
          </a:p>
          <a:p>
            <a:pPr marL="0" indent="0">
              <a:buNone/>
            </a:pPr>
            <a:endParaRPr lang="en-US" sz="1600" dirty="0"/>
          </a:p>
          <a:p>
            <a:pPr marL="0" indent="0">
              <a:buNone/>
            </a:pPr>
            <a:r>
              <a:rPr lang="en-US" sz="1600" dirty="0"/>
              <a:t>Agree to send a minimum of two program representatives to all the following during each program year of the grant: </a:t>
            </a:r>
          </a:p>
          <a:p>
            <a:r>
              <a:rPr lang="en-US" sz="1600" dirty="0"/>
              <a:t>The United States Department of Education sponsored </a:t>
            </a:r>
            <a:r>
              <a:rPr lang="en-US" sz="1600" u="sng" dirty="0"/>
              <a:t>Summer Institute </a:t>
            </a:r>
            <a:r>
              <a:rPr lang="en-US" sz="1600" dirty="0"/>
              <a:t>when offered during the contract period of the grant.</a:t>
            </a:r>
          </a:p>
          <a:p>
            <a:r>
              <a:rPr lang="en-US" sz="1600" dirty="0"/>
              <a:t>The PDE sponsored Promising Practices Proven Strategies: </a:t>
            </a:r>
            <a:r>
              <a:rPr lang="en-US" sz="1600" u="sng" dirty="0"/>
              <a:t>Extended Learning Opportunities Conference (ELO) and Grantee Meeting</a:t>
            </a:r>
            <a:r>
              <a:rPr lang="en-US" sz="1600" dirty="0"/>
              <a:t> in Pennsylvania. </a:t>
            </a:r>
          </a:p>
          <a:p>
            <a:r>
              <a:rPr lang="en-US" sz="1600" dirty="0"/>
              <a:t>One approved </a:t>
            </a:r>
            <a:r>
              <a:rPr lang="en-US" sz="1600" u="sng" dirty="0"/>
              <a:t>Regional Training </a:t>
            </a:r>
            <a:r>
              <a:rPr lang="en-US" sz="1600" dirty="0"/>
              <a:t>related to the 21st CCLC program. </a:t>
            </a:r>
          </a:p>
        </p:txBody>
      </p:sp>
      <p:sp>
        <p:nvSpPr>
          <p:cNvPr id="4" name="Date Placeholder 3">
            <a:extLst>
              <a:ext uri="{FF2B5EF4-FFF2-40B4-BE49-F238E27FC236}">
                <a16:creationId xmlns:a16="http://schemas.microsoft.com/office/drawing/2014/main" id="{D1CEF968-DF92-9C48-96D3-E634A2CD3290}"/>
              </a:ext>
            </a:extLst>
          </p:cNvPr>
          <p:cNvSpPr>
            <a:spLocks noGrp="1"/>
          </p:cNvSpPr>
          <p:nvPr>
            <p:ph type="dt" sz="half" idx="10"/>
          </p:nvPr>
        </p:nvSpPr>
        <p:spPr/>
        <p:txBody>
          <a:bodyPr>
            <a:normAutofit/>
          </a:bodyPr>
          <a:lstStyle/>
          <a:p>
            <a:pPr defTabSz="685800">
              <a:spcAft>
                <a:spcPts val="450"/>
              </a:spcAft>
            </a:pPr>
            <a:fld id="{7EE0ECAE-0684-D44B-A660-4ECC6ED5E092}" type="datetime1">
              <a:rPr lang="en-US">
                <a:solidFill>
                  <a:prstClr val="black">
                    <a:tint val="75000"/>
                  </a:prstClr>
                </a:solidFill>
                <a:latin typeface="Calibri" panose="020F0502020204030204"/>
              </a:rPr>
              <a:pPr defTabSz="685800">
                <a:spcAft>
                  <a:spcPts val="450"/>
                </a:spcAft>
              </a:pPr>
              <a:t>12/19/2024</a:t>
            </a:fld>
            <a:endParaRPr lang="en-US">
              <a:solidFill>
                <a:prstClr val="black">
                  <a:tint val="75000"/>
                </a:prstClr>
              </a:solidFill>
              <a:latin typeface="Calibri" panose="020F0502020204030204"/>
            </a:endParaRPr>
          </a:p>
        </p:txBody>
      </p:sp>
      <p:sp>
        <p:nvSpPr>
          <p:cNvPr id="6" name="Slide Number Placeholder 5">
            <a:extLst>
              <a:ext uri="{FF2B5EF4-FFF2-40B4-BE49-F238E27FC236}">
                <a16:creationId xmlns:a16="http://schemas.microsoft.com/office/drawing/2014/main" id="{64A5A73F-A0E3-A64C-9CE4-076FE60345D4}"/>
              </a:ext>
            </a:extLst>
          </p:cNvPr>
          <p:cNvSpPr>
            <a:spLocks noGrp="1"/>
          </p:cNvSpPr>
          <p:nvPr>
            <p:ph type="sldNum" sz="quarter" idx="12"/>
          </p:nvPr>
        </p:nvSpPr>
        <p:spPr/>
        <p:txBody>
          <a:bodyPr>
            <a:normAutofit/>
          </a:bodyPr>
          <a:lstStyle/>
          <a:p>
            <a:pPr defTabSz="685800">
              <a:spcAft>
                <a:spcPts val="450"/>
              </a:spcAft>
            </a:pPr>
            <a:fld id="{21BA5351-C004-6E44-B836-3AE785966E6F}" type="slidenum">
              <a:rPr lang="en-US">
                <a:solidFill>
                  <a:prstClr val="black">
                    <a:tint val="75000"/>
                  </a:prstClr>
                </a:solidFill>
                <a:latin typeface="Calibri" panose="020F0502020204030204"/>
              </a:rPr>
              <a:pPr defTabSz="685800">
                <a:spcAft>
                  <a:spcPts val="450"/>
                </a:spcAft>
              </a:pPr>
              <a:t>25</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2496340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77A31-9138-DA45-857D-DAB0324E8FC9}"/>
              </a:ext>
            </a:extLst>
          </p:cNvPr>
          <p:cNvSpPr>
            <a:spLocks noGrp="1"/>
          </p:cNvSpPr>
          <p:nvPr>
            <p:ph type="title"/>
          </p:nvPr>
        </p:nvSpPr>
        <p:spPr/>
        <p:txBody>
          <a:bodyPr>
            <a:noAutofit/>
          </a:bodyPr>
          <a:lstStyle/>
          <a:p>
            <a:pPr algn="ctr"/>
            <a:r>
              <a:rPr lang="en-US" sz="2000" dirty="0"/>
              <a:t>Compliance Guidelines-Staffing Requirements</a:t>
            </a:r>
          </a:p>
        </p:txBody>
      </p:sp>
      <p:sp>
        <p:nvSpPr>
          <p:cNvPr id="3" name="Content Placeholder 2">
            <a:extLst>
              <a:ext uri="{FF2B5EF4-FFF2-40B4-BE49-F238E27FC236}">
                <a16:creationId xmlns:a16="http://schemas.microsoft.com/office/drawing/2014/main" id="{5C69A5DE-3D7D-8141-ADE6-35A1185FD403}"/>
              </a:ext>
            </a:extLst>
          </p:cNvPr>
          <p:cNvSpPr>
            <a:spLocks noGrp="1"/>
          </p:cNvSpPr>
          <p:nvPr>
            <p:ph idx="1"/>
          </p:nvPr>
        </p:nvSpPr>
        <p:spPr/>
        <p:txBody>
          <a:bodyPr>
            <a:normAutofit/>
          </a:bodyPr>
          <a:lstStyle/>
          <a:p>
            <a:pPr marL="0" indent="0">
              <a:buNone/>
            </a:pPr>
            <a:r>
              <a:rPr lang="en-US" sz="1600" u="sng" dirty="0"/>
              <a:t>Staffing requirements</a:t>
            </a:r>
          </a:p>
          <a:p>
            <a:pPr marL="0" indent="0">
              <a:buNone/>
            </a:pPr>
            <a:endParaRPr lang="en-US" sz="1600" b="1" u="sng" dirty="0"/>
          </a:p>
          <a:p>
            <a:r>
              <a:rPr lang="en-US" sz="1600" dirty="0"/>
              <a:t>A full-time program director exclusive to the Cohort 12 grant</a:t>
            </a:r>
          </a:p>
          <a:p>
            <a:r>
              <a:rPr lang="en-US" sz="1600" dirty="0"/>
              <a:t>A part-time site coordinator exclusive to the Cohort 12 grant</a:t>
            </a:r>
            <a:endParaRPr lang="en-US" sz="1600" u="sng" dirty="0"/>
          </a:p>
          <a:p>
            <a:r>
              <a:rPr lang="en-US" sz="1600" dirty="0"/>
              <a:t>Hire certified, highly qualified personnel</a:t>
            </a:r>
          </a:p>
          <a:p>
            <a:r>
              <a:rPr lang="en-US" sz="1600" dirty="0"/>
              <a:t> Maintaining a reasonable student-to-teacher ratio</a:t>
            </a:r>
          </a:p>
          <a:p>
            <a:r>
              <a:rPr lang="en-US" sz="1600" dirty="0"/>
              <a:t>All staff  that work directly with the students must have clearances, first-aid, and CPR</a:t>
            </a:r>
            <a:endParaRPr lang="en-US" sz="1600" dirty="0">
              <a:solidFill>
                <a:srgbClr val="000000"/>
              </a:solidFill>
            </a:endParaRPr>
          </a:p>
          <a:p>
            <a:r>
              <a:rPr lang="en-US" sz="1600" dirty="0">
                <a:solidFill>
                  <a:srgbClr val="000000"/>
                </a:solidFill>
              </a:rPr>
              <a:t>All staff (e.g., instructional, clerical, administrative, support staff, and program contractors) can only claim reimbursement for direct time and effort to the Cohort 12 21st CCLC grant. Time and effort logs are required. </a:t>
            </a:r>
          </a:p>
          <a:p>
            <a:endParaRPr lang="en-US" sz="1350" dirty="0">
              <a:solidFill>
                <a:srgbClr val="000000"/>
              </a:solidFill>
            </a:endParaRPr>
          </a:p>
          <a:p>
            <a:endParaRPr lang="en-US" sz="1500" dirty="0"/>
          </a:p>
          <a:p>
            <a:endParaRPr lang="en-US" sz="1500" dirty="0"/>
          </a:p>
        </p:txBody>
      </p:sp>
      <p:sp>
        <p:nvSpPr>
          <p:cNvPr id="4" name="Date Placeholder 3">
            <a:extLst>
              <a:ext uri="{FF2B5EF4-FFF2-40B4-BE49-F238E27FC236}">
                <a16:creationId xmlns:a16="http://schemas.microsoft.com/office/drawing/2014/main" id="{D1CEF968-DF92-9C48-96D3-E634A2CD3290}"/>
              </a:ext>
              <a:ext uri="{C183D7F6-B498-43B3-948B-1728B52AA6E4}">
                <adec:decorative xmlns:adec="http://schemas.microsoft.com/office/drawing/2017/decorative" val="1"/>
              </a:ext>
            </a:extLst>
          </p:cNvPr>
          <p:cNvSpPr>
            <a:spLocks noGrp="1"/>
          </p:cNvSpPr>
          <p:nvPr>
            <p:ph type="dt" sz="half" idx="10"/>
          </p:nvPr>
        </p:nvSpPr>
        <p:spPr/>
        <p:txBody>
          <a:bodyPr>
            <a:normAutofit/>
          </a:bodyPr>
          <a:lstStyle/>
          <a:p>
            <a:pPr defTabSz="685800">
              <a:spcAft>
                <a:spcPts val="450"/>
              </a:spcAft>
            </a:pPr>
            <a:fld id="{7EE0ECAE-0684-D44B-A660-4ECC6ED5E092}" type="datetime1">
              <a:rPr lang="en-US">
                <a:solidFill>
                  <a:prstClr val="black">
                    <a:tint val="75000"/>
                  </a:prstClr>
                </a:solidFill>
                <a:latin typeface="Calibri" panose="020F0502020204030204"/>
              </a:rPr>
              <a:pPr defTabSz="685800">
                <a:spcAft>
                  <a:spcPts val="450"/>
                </a:spcAft>
              </a:pPr>
              <a:t>12/19/2024</a:t>
            </a:fld>
            <a:endParaRPr lang="en-US">
              <a:solidFill>
                <a:prstClr val="black">
                  <a:tint val="75000"/>
                </a:prstClr>
              </a:solidFill>
              <a:latin typeface="Calibri" panose="020F0502020204030204"/>
            </a:endParaRPr>
          </a:p>
        </p:txBody>
      </p:sp>
      <p:sp>
        <p:nvSpPr>
          <p:cNvPr id="6" name="Slide Number Placeholder 5">
            <a:extLst>
              <a:ext uri="{FF2B5EF4-FFF2-40B4-BE49-F238E27FC236}">
                <a16:creationId xmlns:a16="http://schemas.microsoft.com/office/drawing/2014/main" id="{64A5A73F-A0E3-A64C-9CE4-076FE60345D4}"/>
              </a:ext>
            </a:extLst>
          </p:cNvPr>
          <p:cNvSpPr>
            <a:spLocks noGrp="1"/>
          </p:cNvSpPr>
          <p:nvPr>
            <p:ph type="sldNum" sz="quarter" idx="12"/>
          </p:nvPr>
        </p:nvSpPr>
        <p:spPr/>
        <p:txBody>
          <a:bodyPr>
            <a:normAutofit/>
          </a:bodyPr>
          <a:lstStyle/>
          <a:p>
            <a:pPr defTabSz="685800">
              <a:spcAft>
                <a:spcPts val="450"/>
              </a:spcAft>
            </a:pPr>
            <a:fld id="{21BA5351-C004-6E44-B836-3AE785966E6F}" type="slidenum">
              <a:rPr lang="en-US">
                <a:solidFill>
                  <a:prstClr val="black">
                    <a:tint val="75000"/>
                  </a:prstClr>
                </a:solidFill>
                <a:latin typeface="Calibri" panose="020F0502020204030204"/>
              </a:rPr>
              <a:pPr defTabSz="685800">
                <a:spcAft>
                  <a:spcPts val="450"/>
                </a:spcAft>
              </a:pPr>
              <a:t>26</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1092964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77A31-9138-DA45-857D-DAB0324E8FC9}"/>
              </a:ext>
            </a:extLst>
          </p:cNvPr>
          <p:cNvSpPr>
            <a:spLocks noGrp="1"/>
          </p:cNvSpPr>
          <p:nvPr>
            <p:ph type="title"/>
          </p:nvPr>
        </p:nvSpPr>
        <p:spPr/>
        <p:txBody>
          <a:bodyPr>
            <a:noAutofit/>
          </a:bodyPr>
          <a:lstStyle/>
          <a:p>
            <a:pPr algn="ctr"/>
            <a:r>
              <a:rPr lang="en-US" sz="2000" dirty="0"/>
              <a:t>Grant Management</a:t>
            </a:r>
          </a:p>
        </p:txBody>
      </p:sp>
      <p:sp>
        <p:nvSpPr>
          <p:cNvPr id="3" name="Content Placeholder 2">
            <a:extLst>
              <a:ext uri="{FF2B5EF4-FFF2-40B4-BE49-F238E27FC236}">
                <a16:creationId xmlns:a16="http://schemas.microsoft.com/office/drawing/2014/main" id="{5C69A5DE-3D7D-8141-ADE6-35A1185FD403}"/>
              </a:ext>
            </a:extLst>
          </p:cNvPr>
          <p:cNvSpPr>
            <a:spLocks noGrp="1"/>
          </p:cNvSpPr>
          <p:nvPr>
            <p:ph idx="1"/>
          </p:nvPr>
        </p:nvSpPr>
        <p:spPr/>
        <p:txBody>
          <a:bodyPr>
            <a:normAutofit/>
          </a:bodyPr>
          <a:lstStyle/>
          <a:p>
            <a:pPr marL="0" indent="0">
              <a:buNone/>
            </a:pPr>
            <a:r>
              <a:rPr lang="en-US" sz="1600" u="sng" dirty="0"/>
              <a:t>Center Operations</a:t>
            </a:r>
          </a:p>
          <a:p>
            <a:pPr marL="0" indent="0">
              <a:buNone/>
            </a:pPr>
            <a:endParaRPr lang="en-US" sz="1600" u="sng" dirty="0"/>
          </a:p>
          <a:p>
            <a:pPr marL="0" indent="0">
              <a:buNone/>
            </a:pPr>
            <a:r>
              <a:rPr lang="en-US" sz="1600" dirty="0"/>
              <a:t>Subgrantee must:</a:t>
            </a:r>
          </a:p>
          <a:p>
            <a:r>
              <a:rPr lang="en-US" sz="1600" dirty="0"/>
              <a:t>Develop a written emergency plan specific and applicable to the afterschool program needs and submit it to PDE within 45 days of program implementation.</a:t>
            </a:r>
          </a:p>
          <a:p>
            <a:r>
              <a:rPr lang="en-US" sz="1600" dirty="0"/>
              <a:t>Provide weekly 10-12 hours of consistent programming during the </a:t>
            </a:r>
            <a:r>
              <a:rPr lang="en-US" sz="1600" b="1" dirty="0"/>
              <a:t>school year</a:t>
            </a:r>
            <a:r>
              <a:rPr lang="en-US" sz="1600" dirty="0"/>
              <a:t>.  All students served must be provided a minimum of 30 weeks of afterschool programming per project year, not including summer programming.  </a:t>
            </a:r>
          </a:p>
          <a:p>
            <a:r>
              <a:rPr lang="en-US" sz="1600" dirty="0"/>
              <a:t>Provide 12- 20 hours per week during the </a:t>
            </a:r>
            <a:r>
              <a:rPr lang="en-US" sz="1600" b="1" dirty="0"/>
              <a:t>summer</a:t>
            </a:r>
            <a:r>
              <a:rPr lang="en-US" sz="1600" dirty="0"/>
              <a:t>. All students served must be provided a minimum of four weeks of programming.</a:t>
            </a:r>
          </a:p>
          <a:p>
            <a:pPr marL="0" indent="0">
              <a:buNone/>
            </a:pPr>
            <a:endParaRPr lang="en-US" sz="1500" dirty="0"/>
          </a:p>
          <a:p>
            <a:pPr marL="0" indent="0">
              <a:buNone/>
            </a:pPr>
            <a:endParaRPr lang="en-US" sz="1500" dirty="0"/>
          </a:p>
        </p:txBody>
      </p:sp>
      <p:sp>
        <p:nvSpPr>
          <p:cNvPr id="4" name="Date Placeholder 3">
            <a:extLst>
              <a:ext uri="{FF2B5EF4-FFF2-40B4-BE49-F238E27FC236}">
                <a16:creationId xmlns:a16="http://schemas.microsoft.com/office/drawing/2014/main" id="{D1CEF968-DF92-9C48-96D3-E634A2CD3290}"/>
              </a:ext>
              <a:ext uri="{C183D7F6-B498-43B3-948B-1728B52AA6E4}">
                <adec:decorative xmlns:adec="http://schemas.microsoft.com/office/drawing/2017/decorative" val="1"/>
              </a:ext>
            </a:extLst>
          </p:cNvPr>
          <p:cNvSpPr>
            <a:spLocks noGrp="1"/>
          </p:cNvSpPr>
          <p:nvPr>
            <p:ph type="dt" sz="half" idx="10"/>
          </p:nvPr>
        </p:nvSpPr>
        <p:spPr/>
        <p:txBody>
          <a:bodyPr>
            <a:normAutofit/>
          </a:bodyPr>
          <a:lstStyle/>
          <a:p>
            <a:pPr defTabSz="685800">
              <a:spcAft>
                <a:spcPts val="450"/>
              </a:spcAft>
            </a:pPr>
            <a:fld id="{7EE0ECAE-0684-D44B-A660-4ECC6ED5E092}" type="datetime1">
              <a:rPr lang="en-US">
                <a:solidFill>
                  <a:prstClr val="black">
                    <a:tint val="75000"/>
                  </a:prstClr>
                </a:solidFill>
                <a:latin typeface="Calibri" panose="020F0502020204030204"/>
              </a:rPr>
              <a:pPr defTabSz="685800">
                <a:spcAft>
                  <a:spcPts val="450"/>
                </a:spcAft>
              </a:pPr>
              <a:t>12/19/2024</a:t>
            </a:fld>
            <a:endParaRPr lang="en-US">
              <a:solidFill>
                <a:prstClr val="black">
                  <a:tint val="75000"/>
                </a:prstClr>
              </a:solidFill>
              <a:latin typeface="Calibri" panose="020F0502020204030204"/>
            </a:endParaRPr>
          </a:p>
        </p:txBody>
      </p:sp>
      <p:sp>
        <p:nvSpPr>
          <p:cNvPr id="6" name="Slide Number Placeholder 5">
            <a:extLst>
              <a:ext uri="{FF2B5EF4-FFF2-40B4-BE49-F238E27FC236}">
                <a16:creationId xmlns:a16="http://schemas.microsoft.com/office/drawing/2014/main" id="{64A5A73F-A0E3-A64C-9CE4-076FE60345D4}"/>
              </a:ext>
            </a:extLst>
          </p:cNvPr>
          <p:cNvSpPr>
            <a:spLocks noGrp="1"/>
          </p:cNvSpPr>
          <p:nvPr>
            <p:ph type="sldNum" sz="quarter" idx="12"/>
          </p:nvPr>
        </p:nvSpPr>
        <p:spPr/>
        <p:txBody>
          <a:bodyPr>
            <a:normAutofit/>
          </a:bodyPr>
          <a:lstStyle/>
          <a:p>
            <a:pPr defTabSz="685800">
              <a:spcAft>
                <a:spcPts val="450"/>
              </a:spcAft>
            </a:pPr>
            <a:fld id="{21BA5351-C004-6E44-B836-3AE785966E6F}" type="slidenum">
              <a:rPr lang="en-US">
                <a:solidFill>
                  <a:prstClr val="black">
                    <a:tint val="75000"/>
                  </a:prstClr>
                </a:solidFill>
                <a:latin typeface="Calibri" panose="020F0502020204030204"/>
              </a:rPr>
              <a:pPr defTabSz="685800">
                <a:spcAft>
                  <a:spcPts val="450"/>
                </a:spcAft>
              </a:pPr>
              <a:t>27</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1166146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77A31-9138-DA45-857D-DAB0324E8FC9}"/>
              </a:ext>
            </a:extLst>
          </p:cNvPr>
          <p:cNvSpPr>
            <a:spLocks noGrp="1"/>
          </p:cNvSpPr>
          <p:nvPr>
            <p:ph type="title"/>
          </p:nvPr>
        </p:nvSpPr>
        <p:spPr/>
        <p:txBody>
          <a:bodyPr>
            <a:normAutofit/>
          </a:bodyPr>
          <a:lstStyle/>
          <a:p>
            <a:pPr algn="ctr"/>
            <a:r>
              <a:rPr lang="en-US" sz="2000" dirty="0"/>
              <a:t>Grant Management cont.</a:t>
            </a:r>
          </a:p>
        </p:txBody>
      </p:sp>
      <p:sp>
        <p:nvSpPr>
          <p:cNvPr id="3" name="Content Placeholder 2">
            <a:extLst>
              <a:ext uri="{FF2B5EF4-FFF2-40B4-BE49-F238E27FC236}">
                <a16:creationId xmlns:a16="http://schemas.microsoft.com/office/drawing/2014/main" id="{5C69A5DE-3D7D-8141-ADE6-35A1185FD403}"/>
              </a:ext>
            </a:extLst>
          </p:cNvPr>
          <p:cNvSpPr>
            <a:spLocks noGrp="1"/>
          </p:cNvSpPr>
          <p:nvPr>
            <p:ph idx="1"/>
          </p:nvPr>
        </p:nvSpPr>
        <p:spPr/>
        <p:txBody>
          <a:bodyPr vert="horz" lIns="68580" tIns="34290" rIns="68580" bIns="34290" rtlCol="0" anchor="t">
            <a:normAutofit/>
          </a:bodyPr>
          <a:lstStyle/>
          <a:p>
            <a:pPr marL="0" indent="0">
              <a:buNone/>
            </a:pPr>
            <a:r>
              <a:rPr lang="en-US" sz="1600" u="sng" dirty="0">
                <a:latin typeface="Arial"/>
                <a:cs typeface="Arial"/>
              </a:rPr>
              <a:t>Budget and Program Revisions</a:t>
            </a:r>
          </a:p>
          <a:p>
            <a:pPr marL="0" indent="0">
              <a:buNone/>
            </a:pPr>
            <a:endParaRPr lang="en-US" sz="1600" u="sng" dirty="0">
              <a:latin typeface="Arial"/>
              <a:cs typeface="Arial"/>
            </a:endParaRPr>
          </a:p>
          <a:p>
            <a:pPr marL="0" indent="0">
              <a:buNone/>
            </a:pPr>
            <a:r>
              <a:rPr lang="en-US" sz="1600" dirty="0">
                <a:latin typeface="Arial"/>
                <a:cs typeface="Arial"/>
              </a:rPr>
              <a:t>Subgrantee must:</a:t>
            </a:r>
          </a:p>
          <a:p>
            <a:r>
              <a:rPr lang="en-US" sz="1600" dirty="0">
                <a:latin typeface="Arial"/>
                <a:cs typeface="Arial"/>
              </a:rPr>
              <a:t>Seek and obtain prior written approval when any of the following exist: changes to the program or the scope of the approved project, changes to the approved budget, changes to key personnel, cessation of the project, the transfer of funds to other categories, changes to site locations, and changes to grant partnerships and contacts.</a:t>
            </a:r>
          </a:p>
          <a:p>
            <a:r>
              <a:rPr lang="en-US" sz="1600" dirty="0">
                <a:latin typeface="Arial"/>
                <a:cs typeface="Arial"/>
              </a:rPr>
              <a:t>A budget revision is required when a total amount of funding exceeds in a particular category.</a:t>
            </a:r>
          </a:p>
          <a:p>
            <a:r>
              <a:rPr lang="en-US" sz="1600" dirty="0">
                <a:latin typeface="Arial"/>
                <a:cs typeface="Arial"/>
              </a:rPr>
              <a:t>Notify PDE of any proposed changes to contracts or programs </a:t>
            </a:r>
            <a:r>
              <a:rPr lang="en-US" sz="1600" b="1" dirty="0">
                <a:latin typeface="Arial"/>
                <a:cs typeface="Arial"/>
              </a:rPr>
              <a:t>before implementation </a:t>
            </a:r>
            <a:r>
              <a:rPr lang="en-US" sz="1600" dirty="0">
                <a:latin typeface="Arial"/>
                <a:cs typeface="Arial"/>
              </a:rPr>
              <a:t>and seek written approval.</a:t>
            </a:r>
          </a:p>
          <a:p>
            <a:r>
              <a:rPr lang="en-US" sz="1600" dirty="0">
                <a:latin typeface="Arial"/>
                <a:cs typeface="Arial"/>
              </a:rPr>
              <a:t>Review Standard Operating Procedures (SOP) for budget/program revisions.</a:t>
            </a:r>
          </a:p>
          <a:p>
            <a:endParaRPr lang="en-US" sz="1500" dirty="0"/>
          </a:p>
        </p:txBody>
      </p:sp>
      <p:sp>
        <p:nvSpPr>
          <p:cNvPr id="4" name="Date Placeholder 3">
            <a:extLst>
              <a:ext uri="{FF2B5EF4-FFF2-40B4-BE49-F238E27FC236}">
                <a16:creationId xmlns:a16="http://schemas.microsoft.com/office/drawing/2014/main" id="{D1CEF968-DF92-9C48-96D3-E634A2CD3290}"/>
              </a:ext>
              <a:ext uri="{C183D7F6-B498-43B3-948B-1728B52AA6E4}">
                <adec:decorative xmlns:adec="http://schemas.microsoft.com/office/drawing/2017/decorative" val="1"/>
              </a:ext>
            </a:extLst>
          </p:cNvPr>
          <p:cNvSpPr>
            <a:spLocks noGrp="1"/>
          </p:cNvSpPr>
          <p:nvPr>
            <p:ph type="dt" sz="half" idx="10"/>
          </p:nvPr>
        </p:nvSpPr>
        <p:spPr/>
        <p:txBody>
          <a:bodyPr>
            <a:normAutofit/>
          </a:bodyPr>
          <a:lstStyle/>
          <a:p>
            <a:pPr defTabSz="685800">
              <a:spcAft>
                <a:spcPts val="450"/>
              </a:spcAft>
            </a:pPr>
            <a:fld id="{7EE0ECAE-0684-D44B-A660-4ECC6ED5E092}" type="datetime1">
              <a:rPr lang="en-US">
                <a:solidFill>
                  <a:prstClr val="black">
                    <a:tint val="75000"/>
                  </a:prstClr>
                </a:solidFill>
                <a:latin typeface="Calibri" panose="020F0502020204030204"/>
              </a:rPr>
              <a:pPr defTabSz="685800">
                <a:spcAft>
                  <a:spcPts val="450"/>
                </a:spcAft>
              </a:pPr>
              <a:t>12/19/2024</a:t>
            </a:fld>
            <a:endParaRPr lang="en-US">
              <a:solidFill>
                <a:prstClr val="black">
                  <a:tint val="75000"/>
                </a:prstClr>
              </a:solidFill>
              <a:latin typeface="Calibri" panose="020F0502020204030204"/>
            </a:endParaRPr>
          </a:p>
        </p:txBody>
      </p:sp>
      <p:sp>
        <p:nvSpPr>
          <p:cNvPr id="6" name="Slide Number Placeholder 5">
            <a:extLst>
              <a:ext uri="{FF2B5EF4-FFF2-40B4-BE49-F238E27FC236}">
                <a16:creationId xmlns:a16="http://schemas.microsoft.com/office/drawing/2014/main" id="{64A5A73F-A0E3-A64C-9CE4-076FE60345D4}"/>
              </a:ext>
            </a:extLst>
          </p:cNvPr>
          <p:cNvSpPr>
            <a:spLocks noGrp="1"/>
          </p:cNvSpPr>
          <p:nvPr>
            <p:ph type="sldNum" sz="quarter" idx="12"/>
          </p:nvPr>
        </p:nvSpPr>
        <p:spPr/>
        <p:txBody>
          <a:bodyPr>
            <a:normAutofit/>
          </a:bodyPr>
          <a:lstStyle/>
          <a:p>
            <a:pPr defTabSz="685800">
              <a:spcAft>
                <a:spcPts val="450"/>
              </a:spcAft>
            </a:pPr>
            <a:fld id="{21BA5351-C004-6E44-B836-3AE785966E6F}" type="slidenum">
              <a:rPr lang="en-US">
                <a:solidFill>
                  <a:prstClr val="black">
                    <a:tint val="75000"/>
                  </a:prstClr>
                </a:solidFill>
                <a:latin typeface="Calibri" panose="020F0502020204030204"/>
              </a:rPr>
              <a:pPr defTabSz="685800">
                <a:spcAft>
                  <a:spcPts val="450"/>
                </a:spcAft>
              </a:pPr>
              <a:t>28</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3869468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77A31-9138-DA45-857D-DAB0324E8FC9}"/>
              </a:ext>
            </a:extLst>
          </p:cNvPr>
          <p:cNvSpPr>
            <a:spLocks noGrp="1"/>
          </p:cNvSpPr>
          <p:nvPr>
            <p:ph type="title"/>
          </p:nvPr>
        </p:nvSpPr>
        <p:spPr/>
        <p:txBody>
          <a:bodyPr>
            <a:normAutofit/>
          </a:bodyPr>
          <a:lstStyle/>
          <a:p>
            <a:pPr algn="ctr"/>
            <a:r>
              <a:rPr lang="en-US" sz="2000" dirty="0"/>
              <a:t>Grant Management-Budget and Program Revisions</a:t>
            </a:r>
          </a:p>
        </p:txBody>
      </p:sp>
      <p:sp>
        <p:nvSpPr>
          <p:cNvPr id="3" name="Content Placeholder 2">
            <a:extLst>
              <a:ext uri="{FF2B5EF4-FFF2-40B4-BE49-F238E27FC236}">
                <a16:creationId xmlns:a16="http://schemas.microsoft.com/office/drawing/2014/main" id="{5C69A5DE-3D7D-8141-ADE6-35A1185FD403}"/>
              </a:ext>
            </a:extLst>
          </p:cNvPr>
          <p:cNvSpPr>
            <a:spLocks noGrp="1"/>
          </p:cNvSpPr>
          <p:nvPr>
            <p:ph idx="1"/>
          </p:nvPr>
        </p:nvSpPr>
        <p:spPr>
          <a:xfrm>
            <a:off x="228600" y="1600200"/>
            <a:ext cx="8763000" cy="5257800"/>
          </a:xfrm>
        </p:spPr>
        <p:txBody>
          <a:bodyPr vert="horz" lIns="68580" tIns="34290" rIns="68580" bIns="34290" rtlCol="0" anchor="t">
            <a:normAutofit/>
          </a:bodyPr>
          <a:lstStyle/>
          <a:p>
            <a:pPr marL="0" indent="0">
              <a:buNone/>
            </a:pPr>
            <a:r>
              <a:rPr lang="en-US" sz="1600" u="sng" dirty="0">
                <a:latin typeface="Arial"/>
                <a:cs typeface="Arial"/>
              </a:rPr>
              <a:t>Budget and Program Revisions</a:t>
            </a:r>
          </a:p>
          <a:p>
            <a:pPr marL="0" indent="0">
              <a:buNone/>
            </a:pPr>
            <a:endParaRPr lang="en-US" sz="1600" b="1" dirty="0"/>
          </a:p>
          <a:p>
            <a:pPr marL="0" indent="0">
              <a:buNone/>
            </a:pPr>
            <a:r>
              <a:rPr lang="en-US" sz="1600" i="1" dirty="0">
                <a:latin typeface="Arial"/>
                <a:cs typeface="Arial"/>
              </a:rPr>
              <a:t>According to Federal Uniform Grant Guidance: Part 200 – Uniform Administrative Requirements Cost Principles, and Audit Requirements for Federal Awards, Subpart E – Cost Principles, 200.403 Factors affecting allowability of costs.</a:t>
            </a:r>
          </a:p>
          <a:p>
            <a:pPr marL="0" indent="0">
              <a:buNone/>
            </a:pPr>
            <a:endParaRPr lang="en-US" sz="1600" b="1" i="1" dirty="0">
              <a:latin typeface="Arial"/>
              <a:cs typeface="Arial"/>
            </a:endParaRPr>
          </a:p>
          <a:p>
            <a:pPr marL="0" indent="0">
              <a:buNone/>
            </a:pPr>
            <a:r>
              <a:rPr lang="en-US" sz="1600" dirty="0">
                <a:latin typeface="Arial"/>
                <a:cs typeface="Arial"/>
              </a:rPr>
              <a:t>21st CCLC  subgrantees must be fiscally responsible.</a:t>
            </a:r>
          </a:p>
          <a:p>
            <a:pPr marL="0" indent="0">
              <a:buNone/>
            </a:pPr>
            <a:endParaRPr lang="en-US" sz="1600" dirty="0">
              <a:latin typeface="Arial"/>
              <a:cs typeface="Arial"/>
            </a:endParaRPr>
          </a:p>
          <a:p>
            <a:pPr marL="0" indent="0">
              <a:buNone/>
            </a:pPr>
            <a:r>
              <a:rPr lang="en-US" sz="1600" dirty="0">
                <a:latin typeface="Arial"/>
                <a:cs typeface="Arial"/>
              </a:rPr>
              <a:t>Program officers will review your budget revision to determine what are the allowable costs under federal awards, using the following criteria: </a:t>
            </a:r>
          </a:p>
          <a:p>
            <a:pPr marL="0" indent="0">
              <a:buNone/>
            </a:pPr>
            <a:br>
              <a:rPr lang="en-US" sz="1600" dirty="0">
                <a:latin typeface="Arial"/>
                <a:cs typeface="Arial"/>
              </a:rPr>
            </a:br>
            <a:r>
              <a:rPr lang="en-US" sz="1600" dirty="0">
                <a:latin typeface="Arial"/>
                <a:cs typeface="Arial"/>
              </a:rPr>
              <a:t>Be </a:t>
            </a:r>
            <a:r>
              <a:rPr lang="en-US" sz="1600" b="1" dirty="0">
                <a:latin typeface="Arial"/>
                <a:cs typeface="Arial"/>
              </a:rPr>
              <a:t>necessary</a:t>
            </a:r>
            <a:r>
              <a:rPr lang="en-US" sz="1600" dirty="0">
                <a:latin typeface="Arial"/>
                <a:cs typeface="Arial"/>
              </a:rPr>
              <a:t> and </a:t>
            </a:r>
            <a:r>
              <a:rPr lang="en-US" sz="1600" b="1" dirty="0">
                <a:latin typeface="Arial"/>
                <a:cs typeface="Arial"/>
              </a:rPr>
              <a:t>reasonable</a:t>
            </a:r>
            <a:r>
              <a:rPr lang="en-US" sz="1600" dirty="0">
                <a:latin typeface="Arial"/>
                <a:cs typeface="Arial"/>
              </a:rPr>
              <a:t> for proper and efficient performance and</a:t>
            </a:r>
            <a:br>
              <a:rPr lang="en-US" sz="1600" dirty="0">
                <a:latin typeface="Arial"/>
                <a:cs typeface="Arial"/>
              </a:rPr>
            </a:br>
            <a:r>
              <a:rPr lang="en-US" sz="1600" dirty="0">
                <a:latin typeface="Arial"/>
                <a:cs typeface="Arial"/>
              </a:rPr>
              <a:t>administration of federal awards. </a:t>
            </a:r>
            <a:endParaRPr lang="en-US" sz="1600" dirty="0"/>
          </a:p>
          <a:p>
            <a:pPr marL="0" indent="0">
              <a:buNone/>
            </a:pPr>
            <a:r>
              <a:rPr lang="en-US" sz="1600" dirty="0">
                <a:latin typeface="Arial"/>
                <a:cs typeface="Arial"/>
              </a:rPr>
              <a:t>Be </a:t>
            </a:r>
            <a:r>
              <a:rPr lang="en-US" sz="1600" b="1" dirty="0">
                <a:latin typeface="Arial"/>
                <a:cs typeface="Arial"/>
              </a:rPr>
              <a:t>consistent with policies</a:t>
            </a:r>
            <a:r>
              <a:rPr lang="en-US" sz="1600" dirty="0">
                <a:latin typeface="Arial"/>
                <a:cs typeface="Arial"/>
              </a:rPr>
              <a:t>, regulations, and procedures that apply uniformly to federal awards and other activities of the governmental unit. </a:t>
            </a:r>
            <a:endParaRPr lang="en-US" sz="1600" dirty="0"/>
          </a:p>
          <a:p>
            <a:pPr marL="0" indent="0">
              <a:buNone/>
            </a:pPr>
            <a:r>
              <a:rPr lang="en-US" sz="1600" b="1" dirty="0">
                <a:latin typeface="Arial"/>
                <a:cs typeface="Arial"/>
              </a:rPr>
              <a:t>Be adequately documented</a:t>
            </a:r>
            <a:r>
              <a:rPr lang="en-US" sz="1600" dirty="0">
                <a:latin typeface="Arial"/>
                <a:cs typeface="Arial"/>
              </a:rPr>
              <a:t>.</a:t>
            </a:r>
          </a:p>
          <a:p>
            <a:endParaRPr lang="en-US" sz="1500" dirty="0"/>
          </a:p>
        </p:txBody>
      </p:sp>
      <p:sp>
        <p:nvSpPr>
          <p:cNvPr id="4" name="Date Placeholder 3">
            <a:extLst>
              <a:ext uri="{FF2B5EF4-FFF2-40B4-BE49-F238E27FC236}">
                <a16:creationId xmlns:a16="http://schemas.microsoft.com/office/drawing/2014/main" id="{D1CEF968-DF92-9C48-96D3-E634A2CD3290}"/>
              </a:ext>
              <a:ext uri="{C183D7F6-B498-43B3-948B-1728B52AA6E4}">
                <adec:decorative xmlns:adec="http://schemas.microsoft.com/office/drawing/2017/decorative" val="1"/>
              </a:ext>
            </a:extLst>
          </p:cNvPr>
          <p:cNvSpPr>
            <a:spLocks noGrp="1"/>
          </p:cNvSpPr>
          <p:nvPr>
            <p:ph type="dt" sz="half" idx="10"/>
          </p:nvPr>
        </p:nvSpPr>
        <p:spPr/>
        <p:txBody>
          <a:bodyPr>
            <a:normAutofit/>
          </a:bodyPr>
          <a:lstStyle/>
          <a:p>
            <a:pPr defTabSz="685800">
              <a:spcAft>
                <a:spcPts val="450"/>
              </a:spcAft>
            </a:pPr>
            <a:fld id="{7EE0ECAE-0684-D44B-A660-4ECC6ED5E092}" type="datetime1">
              <a:rPr lang="en-US">
                <a:solidFill>
                  <a:prstClr val="black">
                    <a:tint val="75000"/>
                  </a:prstClr>
                </a:solidFill>
                <a:latin typeface="Calibri" panose="020F0502020204030204"/>
              </a:rPr>
              <a:pPr defTabSz="685800">
                <a:spcAft>
                  <a:spcPts val="450"/>
                </a:spcAft>
              </a:pPr>
              <a:t>12/19/2024</a:t>
            </a:fld>
            <a:endParaRPr lang="en-US">
              <a:solidFill>
                <a:prstClr val="black">
                  <a:tint val="75000"/>
                </a:prstClr>
              </a:solidFill>
              <a:latin typeface="Calibri" panose="020F0502020204030204"/>
            </a:endParaRPr>
          </a:p>
        </p:txBody>
      </p:sp>
      <p:sp>
        <p:nvSpPr>
          <p:cNvPr id="6" name="Slide Number Placeholder 5">
            <a:extLst>
              <a:ext uri="{FF2B5EF4-FFF2-40B4-BE49-F238E27FC236}">
                <a16:creationId xmlns:a16="http://schemas.microsoft.com/office/drawing/2014/main" id="{64A5A73F-A0E3-A64C-9CE4-076FE60345D4}"/>
              </a:ext>
            </a:extLst>
          </p:cNvPr>
          <p:cNvSpPr>
            <a:spLocks noGrp="1"/>
          </p:cNvSpPr>
          <p:nvPr>
            <p:ph type="sldNum" sz="quarter" idx="12"/>
          </p:nvPr>
        </p:nvSpPr>
        <p:spPr/>
        <p:txBody>
          <a:bodyPr>
            <a:normAutofit/>
          </a:bodyPr>
          <a:lstStyle/>
          <a:p>
            <a:pPr defTabSz="685800">
              <a:spcAft>
                <a:spcPts val="450"/>
              </a:spcAft>
            </a:pPr>
            <a:fld id="{21BA5351-C004-6E44-B836-3AE785966E6F}" type="slidenum">
              <a:rPr lang="en-US">
                <a:solidFill>
                  <a:prstClr val="black">
                    <a:tint val="75000"/>
                  </a:prstClr>
                </a:solidFill>
                <a:latin typeface="Calibri" panose="020F0502020204030204"/>
              </a:rPr>
              <a:pPr defTabSz="685800">
                <a:spcAft>
                  <a:spcPts val="450"/>
                </a:spcAft>
              </a:pPr>
              <a:t>29</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2984930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89B1C-9A80-EB63-D217-60DAA157EDA8}"/>
              </a:ext>
              <a:ext uri="{C183D7F6-B498-43B3-948B-1728B52AA6E4}">
                <adec:decorative xmlns:adec="http://schemas.microsoft.com/office/drawing/2017/decorative" val="0"/>
              </a:ext>
            </a:extLst>
          </p:cNvPr>
          <p:cNvSpPr>
            <a:spLocks noGrp="1"/>
          </p:cNvSpPr>
          <p:nvPr>
            <p:ph type="title"/>
          </p:nvPr>
        </p:nvSpPr>
        <p:spPr/>
        <p:txBody>
          <a:bodyPr vert="horz" lIns="68580" tIns="34290" rIns="68580" bIns="34290" rtlCol="0" anchor="b">
            <a:normAutofit/>
          </a:bodyPr>
          <a:lstStyle/>
          <a:p>
            <a:r>
              <a:rPr lang="en-US" sz="2000" dirty="0"/>
              <a:t>PDE Organizational Chart</a:t>
            </a:r>
            <a:br>
              <a:rPr lang="en-US" dirty="0"/>
            </a:br>
            <a:endParaRPr lang="en-US" dirty="0"/>
          </a:p>
        </p:txBody>
      </p:sp>
      <p:graphicFrame>
        <p:nvGraphicFramePr>
          <p:cNvPr id="13" name="Content Placeholder 12" descr="PDE Organization Chart">
            <a:extLst>
              <a:ext uri="{FF2B5EF4-FFF2-40B4-BE49-F238E27FC236}">
                <a16:creationId xmlns:a16="http://schemas.microsoft.com/office/drawing/2014/main" id="{126A75C7-64E5-55C7-A8E7-B2B13B9BD492}"/>
              </a:ext>
              <a:ext uri="{C183D7F6-B498-43B3-948B-1728B52AA6E4}">
                <adec:decorative xmlns:adec="http://schemas.microsoft.com/office/drawing/2017/decorative" val="0"/>
              </a:ext>
            </a:extLst>
          </p:cNvPr>
          <p:cNvGraphicFramePr>
            <a:graphicFrameLocks noGrp="1"/>
          </p:cNvGraphicFramePr>
          <p:nvPr>
            <p:ph idx="1"/>
            <p:extLst>
              <p:ext uri="{D42A27DB-BD31-4B8C-83A1-F6EECF244321}">
                <p14:modId xmlns:p14="http://schemas.microsoft.com/office/powerpoint/2010/main" val="52984483"/>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Slide Number Placeholder 4">
            <a:extLst>
              <a:ext uri="{FF2B5EF4-FFF2-40B4-BE49-F238E27FC236}">
                <a16:creationId xmlns:a16="http://schemas.microsoft.com/office/drawing/2014/main" id="{D4ED3B00-F6E7-4289-B4C2-EE8405E996BD}"/>
              </a:ext>
              <a:ext uri="{C183D7F6-B498-43B3-948B-1728B52AA6E4}">
                <adec:decorative xmlns:adec="http://schemas.microsoft.com/office/drawing/2017/decorative" val="0"/>
              </a:ext>
            </a:extLst>
          </p:cNvPr>
          <p:cNvSpPr>
            <a:spLocks noGrp="1"/>
          </p:cNvSpPr>
          <p:nvPr>
            <p:ph type="sldNum" sz="quarter" idx="12"/>
          </p:nvPr>
        </p:nvSpPr>
        <p:spPr/>
        <p:txBody>
          <a:bodyPr/>
          <a:lstStyle/>
          <a:p>
            <a:fld id="{21BA5351-C004-6E44-B836-3AE785966E6F}" type="slidenum">
              <a:rPr lang="en-US" smtClean="0"/>
              <a:t>3</a:t>
            </a:fld>
            <a:endParaRPr lang="en-US"/>
          </a:p>
        </p:txBody>
      </p:sp>
    </p:spTree>
    <p:extLst>
      <p:ext uri="{BB962C8B-B14F-4D97-AF65-F5344CB8AC3E}">
        <p14:creationId xmlns:p14="http://schemas.microsoft.com/office/powerpoint/2010/main" val="22779489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77A31-9138-DA45-857D-DAB0324E8FC9}"/>
              </a:ext>
            </a:extLst>
          </p:cNvPr>
          <p:cNvSpPr>
            <a:spLocks noGrp="1"/>
          </p:cNvSpPr>
          <p:nvPr>
            <p:ph type="title"/>
          </p:nvPr>
        </p:nvSpPr>
        <p:spPr/>
        <p:txBody>
          <a:bodyPr>
            <a:normAutofit/>
          </a:bodyPr>
          <a:lstStyle/>
          <a:p>
            <a:pPr algn="ctr"/>
            <a:r>
              <a:rPr lang="en-US" sz="2000" dirty="0"/>
              <a:t>Grant Management Budget and Program Revisions cont.</a:t>
            </a:r>
          </a:p>
        </p:txBody>
      </p:sp>
      <p:sp>
        <p:nvSpPr>
          <p:cNvPr id="3" name="Content Placeholder 2">
            <a:extLst>
              <a:ext uri="{FF2B5EF4-FFF2-40B4-BE49-F238E27FC236}">
                <a16:creationId xmlns:a16="http://schemas.microsoft.com/office/drawing/2014/main" id="{5C69A5DE-3D7D-8141-ADE6-35A1185FD403}"/>
              </a:ext>
            </a:extLst>
          </p:cNvPr>
          <p:cNvSpPr>
            <a:spLocks noGrp="1"/>
          </p:cNvSpPr>
          <p:nvPr>
            <p:ph idx="1"/>
          </p:nvPr>
        </p:nvSpPr>
        <p:spPr/>
        <p:txBody>
          <a:bodyPr vert="horz" lIns="68580" tIns="34290" rIns="68580" bIns="34290" rtlCol="0" anchor="t">
            <a:normAutofit/>
          </a:bodyPr>
          <a:lstStyle/>
          <a:p>
            <a:pPr marL="0" indent="0">
              <a:buNone/>
            </a:pPr>
            <a:r>
              <a:rPr lang="en-US" sz="1500" u="sng" dirty="0">
                <a:latin typeface="Arial"/>
                <a:cs typeface="Arial"/>
              </a:rPr>
              <a:t>Budget and Program Revisions</a:t>
            </a:r>
          </a:p>
          <a:p>
            <a:pPr marL="0" indent="0">
              <a:buNone/>
            </a:pPr>
            <a:endParaRPr lang="en-US" sz="1500" u="sng" dirty="0">
              <a:latin typeface="Arial"/>
              <a:cs typeface="Arial"/>
            </a:endParaRPr>
          </a:p>
          <a:p>
            <a:r>
              <a:rPr lang="en-US" sz="1600" dirty="0">
                <a:latin typeface="Arial"/>
                <a:cs typeface="Arial"/>
              </a:rPr>
              <a:t>Any line items totaling over or equal to $1,000 must be itemized. This includes single items valued at $1,000 or more, all software, all hardware (computers/iPad/3-D Printers/monitors), all curriculum, all furniture/appliances, etc. Items like these will not be reimbursed if they are not clearly stated in the budget narrative.</a:t>
            </a:r>
          </a:p>
          <a:p>
            <a:r>
              <a:rPr lang="en-US" sz="1600" dirty="0">
                <a:latin typeface="Arial"/>
                <a:cs typeface="Arial"/>
              </a:rPr>
              <a:t>Program officers have 30 days to complete budget revisions. The window begins when the program officer acknowledges receipt of budget documents. If you do not hear from your program officer within a few days, follow up with them to ensure receipt. Plan accordingly!</a:t>
            </a:r>
          </a:p>
          <a:p>
            <a:pPr marL="0" indent="0" algn="ctr">
              <a:buNone/>
            </a:pPr>
            <a:r>
              <a:rPr lang="en-US" sz="1600" u="sng" dirty="0">
                <a:latin typeface="Arial"/>
                <a:cs typeface="Arial"/>
              </a:rPr>
              <a:t>Documents required</a:t>
            </a:r>
            <a:endParaRPr lang="en-US" sz="1600" dirty="0"/>
          </a:p>
          <a:p>
            <a:pPr marL="600075" lvl="1" indent="-257175">
              <a:buFont typeface="+mj-lt"/>
              <a:buAutoNum type="arabicPeriod"/>
            </a:pPr>
            <a:r>
              <a:rPr lang="en-US" sz="1600" dirty="0">
                <a:latin typeface="Arial"/>
                <a:cs typeface="Arial"/>
              </a:rPr>
              <a:t>A letter of justification on letterhead (explain why and where funding is being moved)</a:t>
            </a:r>
          </a:p>
          <a:p>
            <a:pPr marL="600075" lvl="1" indent="-257175">
              <a:buFont typeface="+mj-lt"/>
              <a:buAutoNum type="arabicPeriod"/>
            </a:pPr>
            <a:r>
              <a:rPr lang="en-US" sz="1600" dirty="0">
                <a:latin typeface="Arial"/>
                <a:cs typeface="Arial"/>
              </a:rPr>
              <a:t>A revised budget narrative</a:t>
            </a:r>
          </a:p>
          <a:p>
            <a:pPr marL="600075" lvl="1" indent="-257175">
              <a:buFont typeface="+mj-lt"/>
              <a:buAutoNum type="arabicPeriod"/>
            </a:pPr>
            <a:r>
              <a:rPr lang="en-US" sz="1600" dirty="0">
                <a:latin typeface="Arial"/>
                <a:cs typeface="Arial"/>
              </a:rPr>
              <a:t>A matching summary budget form</a:t>
            </a:r>
          </a:p>
        </p:txBody>
      </p:sp>
      <p:sp>
        <p:nvSpPr>
          <p:cNvPr id="4" name="Date Placeholder 3">
            <a:extLst>
              <a:ext uri="{FF2B5EF4-FFF2-40B4-BE49-F238E27FC236}">
                <a16:creationId xmlns:a16="http://schemas.microsoft.com/office/drawing/2014/main" id="{D1CEF968-DF92-9C48-96D3-E634A2CD3290}"/>
              </a:ext>
              <a:ext uri="{C183D7F6-B498-43B3-948B-1728B52AA6E4}">
                <adec:decorative xmlns:adec="http://schemas.microsoft.com/office/drawing/2017/decorative" val="1"/>
              </a:ext>
            </a:extLst>
          </p:cNvPr>
          <p:cNvSpPr>
            <a:spLocks noGrp="1"/>
          </p:cNvSpPr>
          <p:nvPr>
            <p:ph type="dt" sz="half" idx="10"/>
          </p:nvPr>
        </p:nvSpPr>
        <p:spPr/>
        <p:txBody>
          <a:bodyPr>
            <a:normAutofit/>
          </a:bodyPr>
          <a:lstStyle/>
          <a:p>
            <a:pPr defTabSz="685800">
              <a:spcAft>
                <a:spcPts val="450"/>
              </a:spcAft>
            </a:pPr>
            <a:fld id="{7EE0ECAE-0684-D44B-A660-4ECC6ED5E092}" type="datetime1">
              <a:rPr lang="en-US">
                <a:solidFill>
                  <a:prstClr val="black">
                    <a:tint val="75000"/>
                  </a:prstClr>
                </a:solidFill>
                <a:latin typeface="Calibri" panose="020F0502020204030204"/>
              </a:rPr>
              <a:pPr defTabSz="685800">
                <a:spcAft>
                  <a:spcPts val="450"/>
                </a:spcAft>
              </a:pPr>
              <a:t>12/19/2024</a:t>
            </a:fld>
            <a:endParaRPr lang="en-US">
              <a:solidFill>
                <a:prstClr val="black">
                  <a:tint val="75000"/>
                </a:prstClr>
              </a:solidFill>
              <a:latin typeface="Calibri" panose="020F0502020204030204"/>
            </a:endParaRPr>
          </a:p>
        </p:txBody>
      </p:sp>
      <p:sp>
        <p:nvSpPr>
          <p:cNvPr id="6" name="Slide Number Placeholder 5">
            <a:extLst>
              <a:ext uri="{FF2B5EF4-FFF2-40B4-BE49-F238E27FC236}">
                <a16:creationId xmlns:a16="http://schemas.microsoft.com/office/drawing/2014/main" id="{64A5A73F-A0E3-A64C-9CE4-076FE60345D4}"/>
              </a:ext>
            </a:extLst>
          </p:cNvPr>
          <p:cNvSpPr>
            <a:spLocks noGrp="1"/>
          </p:cNvSpPr>
          <p:nvPr>
            <p:ph type="sldNum" sz="quarter" idx="12"/>
          </p:nvPr>
        </p:nvSpPr>
        <p:spPr/>
        <p:txBody>
          <a:bodyPr>
            <a:normAutofit/>
          </a:bodyPr>
          <a:lstStyle/>
          <a:p>
            <a:pPr defTabSz="685800">
              <a:spcAft>
                <a:spcPts val="450"/>
              </a:spcAft>
            </a:pPr>
            <a:fld id="{21BA5351-C004-6E44-B836-3AE785966E6F}" type="slidenum">
              <a:rPr lang="en-US">
                <a:solidFill>
                  <a:prstClr val="black">
                    <a:tint val="75000"/>
                  </a:prstClr>
                </a:solidFill>
                <a:latin typeface="Calibri" panose="020F0502020204030204"/>
              </a:rPr>
              <a:pPr defTabSz="685800">
                <a:spcAft>
                  <a:spcPts val="450"/>
                </a:spcAft>
              </a:pPr>
              <a:t>30</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25699245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77A31-9138-DA45-857D-DAB0324E8FC9}"/>
              </a:ext>
            </a:extLst>
          </p:cNvPr>
          <p:cNvSpPr>
            <a:spLocks noGrp="1"/>
          </p:cNvSpPr>
          <p:nvPr>
            <p:ph type="title"/>
          </p:nvPr>
        </p:nvSpPr>
        <p:spPr/>
        <p:txBody>
          <a:bodyPr>
            <a:normAutofit/>
          </a:bodyPr>
          <a:lstStyle/>
          <a:p>
            <a:pPr algn="ctr"/>
            <a:r>
              <a:rPr lang="en-US" sz="1800" dirty="0"/>
              <a:t>Grant</a:t>
            </a:r>
            <a:r>
              <a:rPr lang="en-US" sz="2700" dirty="0"/>
              <a:t> </a:t>
            </a:r>
            <a:r>
              <a:rPr lang="en-US" sz="1800" dirty="0"/>
              <a:t>Management –Parent Engagement and Family Literacy</a:t>
            </a:r>
          </a:p>
        </p:txBody>
      </p:sp>
      <p:sp>
        <p:nvSpPr>
          <p:cNvPr id="3" name="Content Placeholder 2">
            <a:extLst>
              <a:ext uri="{FF2B5EF4-FFF2-40B4-BE49-F238E27FC236}">
                <a16:creationId xmlns:a16="http://schemas.microsoft.com/office/drawing/2014/main" id="{5C69A5DE-3D7D-8141-ADE6-35A1185FD403}"/>
              </a:ext>
            </a:extLst>
          </p:cNvPr>
          <p:cNvSpPr>
            <a:spLocks noGrp="1"/>
          </p:cNvSpPr>
          <p:nvPr>
            <p:ph idx="1"/>
          </p:nvPr>
        </p:nvSpPr>
        <p:spPr/>
        <p:txBody>
          <a:bodyPr vert="horz" lIns="68580" tIns="34290" rIns="68580" bIns="34290" rtlCol="0" anchor="t">
            <a:normAutofit/>
          </a:bodyPr>
          <a:lstStyle/>
          <a:p>
            <a:pPr marL="0" indent="0">
              <a:buNone/>
            </a:pPr>
            <a:r>
              <a:rPr lang="en-US" sz="1600" u="sng" dirty="0">
                <a:latin typeface="Arial"/>
                <a:cs typeface="Arial"/>
              </a:rPr>
              <a:t>Parent Engagement and Family Literacy</a:t>
            </a:r>
          </a:p>
          <a:p>
            <a:pPr marL="0" indent="0">
              <a:buNone/>
            </a:pPr>
            <a:endParaRPr lang="en-US" sz="1600" b="1" dirty="0"/>
          </a:p>
          <a:p>
            <a:pPr marL="0" indent="0">
              <a:buNone/>
            </a:pPr>
            <a:r>
              <a:rPr lang="en-US" sz="1600" dirty="0">
                <a:solidFill>
                  <a:srgbClr val="000000"/>
                </a:solidFill>
                <a:latin typeface="Arial"/>
                <a:cs typeface="Arial"/>
              </a:rPr>
              <a:t>Engage families by:</a:t>
            </a:r>
            <a:endParaRPr lang="en-US" sz="1600" dirty="0">
              <a:latin typeface="Arial"/>
              <a:ea typeface="Times New Roman" panose="02020603050405020304" pitchFamily="18" charset="0"/>
              <a:cs typeface="Arial"/>
            </a:endParaRPr>
          </a:p>
          <a:p>
            <a:r>
              <a:rPr lang="en-US" sz="1600" dirty="0">
                <a:solidFill>
                  <a:srgbClr val="000000"/>
                </a:solidFill>
                <a:latin typeface="Arial"/>
                <a:cs typeface="Arial"/>
              </a:rPr>
              <a:t>Providing program opportunities for parental involvement and family activities; </a:t>
            </a:r>
            <a:endParaRPr lang="en-US" sz="1600" dirty="0">
              <a:solidFill>
                <a:srgbClr val="000000"/>
              </a:solidFill>
              <a:latin typeface="Times New Roman" panose="02020603050405020304" pitchFamily="18" charset="0"/>
            </a:endParaRPr>
          </a:p>
          <a:p>
            <a:r>
              <a:rPr lang="en-US" sz="1600" dirty="0">
                <a:solidFill>
                  <a:srgbClr val="000000"/>
                </a:solidFill>
                <a:latin typeface="Arial"/>
                <a:cs typeface="Arial"/>
              </a:rPr>
              <a:t>Encouraging parent leadership, family literacy, and parent education programs;</a:t>
            </a:r>
            <a:endParaRPr lang="en-US" sz="1600" dirty="0">
              <a:latin typeface="Arial"/>
              <a:ea typeface="Times New Roman" panose="02020603050405020304" pitchFamily="18" charset="0"/>
              <a:cs typeface="Arial"/>
            </a:endParaRPr>
          </a:p>
          <a:p>
            <a:r>
              <a:rPr lang="en-US" sz="1600" dirty="0">
                <a:solidFill>
                  <a:srgbClr val="000000"/>
                </a:solidFill>
                <a:latin typeface="Arial"/>
                <a:cs typeface="Arial"/>
              </a:rPr>
              <a:t>Offering quarterly open house meetings; </a:t>
            </a:r>
            <a:endParaRPr lang="en-US" sz="1600" dirty="0">
              <a:latin typeface="Times New Roman" panose="02020603050405020304" pitchFamily="18" charset="0"/>
              <a:ea typeface="Times New Roman" panose="02020603050405020304" pitchFamily="18" charset="0"/>
            </a:endParaRPr>
          </a:p>
          <a:p>
            <a:r>
              <a:rPr lang="en-US" sz="1600" dirty="0">
                <a:solidFill>
                  <a:srgbClr val="000000"/>
                </a:solidFill>
                <a:latin typeface="Arial"/>
                <a:cs typeface="Arial"/>
              </a:rPr>
              <a:t>Including parents in community focus groups and regular meetings; and</a:t>
            </a:r>
            <a:endParaRPr lang="en-US" sz="1600" dirty="0">
              <a:latin typeface="Arial"/>
              <a:ea typeface="Times New Roman" panose="02020603050405020304" pitchFamily="18" charset="0"/>
              <a:cs typeface="Arial"/>
            </a:endParaRPr>
          </a:p>
          <a:p>
            <a:r>
              <a:rPr lang="en-US" sz="1600" dirty="0">
                <a:solidFill>
                  <a:srgbClr val="000000"/>
                </a:solidFill>
                <a:latin typeface="Arial"/>
                <a:cs typeface="Arial"/>
              </a:rPr>
              <a:t>Budget up to one percent on parental involvement and family engagement activities per program year.</a:t>
            </a:r>
            <a:endParaRPr lang="en-US" sz="1600" dirty="0">
              <a:latin typeface="Arial"/>
              <a:ea typeface="Times New Roman" panose="02020603050405020304" pitchFamily="18" charset="0"/>
              <a:cs typeface="Arial"/>
            </a:endParaRPr>
          </a:p>
          <a:p>
            <a:pPr marL="0" indent="0">
              <a:buNone/>
            </a:pPr>
            <a:endParaRPr lang="en-US" sz="1500" b="1" dirty="0"/>
          </a:p>
        </p:txBody>
      </p:sp>
      <p:sp>
        <p:nvSpPr>
          <p:cNvPr id="4" name="Date Placeholder 3">
            <a:extLst>
              <a:ext uri="{FF2B5EF4-FFF2-40B4-BE49-F238E27FC236}">
                <a16:creationId xmlns:a16="http://schemas.microsoft.com/office/drawing/2014/main" id="{D1CEF968-DF92-9C48-96D3-E634A2CD3290}"/>
              </a:ext>
              <a:ext uri="{C183D7F6-B498-43B3-948B-1728B52AA6E4}">
                <adec:decorative xmlns:adec="http://schemas.microsoft.com/office/drawing/2017/decorative" val="1"/>
              </a:ext>
            </a:extLst>
          </p:cNvPr>
          <p:cNvSpPr>
            <a:spLocks noGrp="1"/>
          </p:cNvSpPr>
          <p:nvPr>
            <p:ph type="dt" sz="half" idx="10"/>
          </p:nvPr>
        </p:nvSpPr>
        <p:spPr/>
        <p:txBody>
          <a:bodyPr>
            <a:normAutofit/>
          </a:bodyPr>
          <a:lstStyle/>
          <a:p>
            <a:pPr defTabSz="685800">
              <a:spcAft>
                <a:spcPts val="450"/>
              </a:spcAft>
            </a:pPr>
            <a:fld id="{7EE0ECAE-0684-D44B-A660-4ECC6ED5E092}" type="datetime1">
              <a:rPr lang="en-US">
                <a:solidFill>
                  <a:prstClr val="black">
                    <a:tint val="75000"/>
                  </a:prstClr>
                </a:solidFill>
                <a:latin typeface="Calibri" panose="020F0502020204030204"/>
              </a:rPr>
              <a:pPr defTabSz="685800">
                <a:spcAft>
                  <a:spcPts val="450"/>
                </a:spcAft>
              </a:pPr>
              <a:t>12/19/2024</a:t>
            </a:fld>
            <a:endParaRPr lang="en-US">
              <a:solidFill>
                <a:prstClr val="black">
                  <a:tint val="75000"/>
                </a:prstClr>
              </a:solidFill>
              <a:latin typeface="Calibri" panose="020F0502020204030204"/>
            </a:endParaRPr>
          </a:p>
        </p:txBody>
      </p:sp>
      <p:sp>
        <p:nvSpPr>
          <p:cNvPr id="6" name="Slide Number Placeholder 5">
            <a:extLst>
              <a:ext uri="{FF2B5EF4-FFF2-40B4-BE49-F238E27FC236}">
                <a16:creationId xmlns:a16="http://schemas.microsoft.com/office/drawing/2014/main" id="{64A5A73F-A0E3-A64C-9CE4-076FE60345D4}"/>
              </a:ext>
            </a:extLst>
          </p:cNvPr>
          <p:cNvSpPr>
            <a:spLocks noGrp="1"/>
          </p:cNvSpPr>
          <p:nvPr>
            <p:ph type="sldNum" sz="quarter" idx="12"/>
          </p:nvPr>
        </p:nvSpPr>
        <p:spPr/>
        <p:txBody>
          <a:bodyPr>
            <a:normAutofit/>
          </a:bodyPr>
          <a:lstStyle/>
          <a:p>
            <a:pPr defTabSz="685800">
              <a:spcAft>
                <a:spcPts val="450"/>
              </a:spcAft>
            </a:pPr>
            <a:fld id="{21BA5351-C004-6E44-B836-3AE785966E6F}" type="slidenum">
              <a:rPr lang="en-US">
                <a:solidFill>
                  <a:prstClr val="black">
                    <a:tint val="75000"/>
                  </a:prstClr>
                </a:solidFill>
                <a:latin typeface="Calibri" panose="020F0502020204030204"/>
              </a:rPr>
              <a:pPr defTabSz="685800">
                <a:spcAft>
                  <a:spcPts val="450"/>
                </a:spcAft>
              </a:pPr>
              <a:t>31</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31804490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77A31-9138-DA45-857D-DAB0324E8FC9}"/>
              </a:ext>
            </a:extLst>
          </p:cNvPr>
          <p:cNvSpPr>
            <a:spLocks noGrp="1"/>
          </p:cNvSpPr>
          <p:nvPr>
            <p:ph type="title"/>
          </p:nvPr>
        </p:nvSpPr>
        <p:spPr/>
        <p:txBody>
          <a:bodyPr>
            <a:normAutofit/>
          </a:bodyPr>
          <a:lstStyle/>
          <a:p>
            <a:pPr algn="ctr"/>
            <a:r>
              <a:rPr lang="en-US" sz="2000" dirty="0"/>
              <a:t>Grant Management- Required Professional Development</a:t>
            </a:r>
          </a:p>
        </p:txBody>
      </p:sp>
      <p:sp>
        <p:nvSpPr>
          <p:cNvPr id="3" name="Content Placeholder 2">
            <a:extLst>
              <a:ext uri="{FF2B5EF4-FFF2-40B4-BE49-F238E27FC236}">
                <a16:creationId xmlns:a16="http://schemas.microsoft.com/office/drawing/2014/main" id="{5C69A5DE-3D7D-8141-ADE6-35A1185FD403}"/>
              </a:ext>
            </a:extLst>
          </p:cNvPr>
          <p:cNvSpPr>
            <a:spLocks noGrp="1"/>
          </p:cNvSpPr>
          <p:nvPr>
            <p:ph idx="1"/>
          </p:nvPr>
        </p:nvSpPr>
        <p:spPr/>
        <p:txBody>
          <a:bodyPr vert="horz" lIns="68580" tIns="34290" rIns="68580" bIns="34290" rtlCol="0" anchor="t">
            <a:normAutofit/>
          </a:bodyPr>
          <a:lstStyle/>
          <a:p>
            <a:pPr marL="0" indent="0">
              <a:buNone/>
            </a:pPr>
            <a:endParaRPr lang="en-US" sz="1600" dirty="0"/>
          </a:p>
          <a:p>
            <a:pPr marL="0" indent="0">
              <a:lnSpc>
                <a:spcPct val="107000"/>
              </a:lnSpc>
              <a:spcBef>
                <a:spcPts val="0"/>
              </a:spcBef>
              <a:spcAft>
                <a:spcPts val="600"/>
              </a:spcAft>
              <a:buNone/>
            </a:pPr>
            <a:r>
              <a:rPr lang="en-US" sz="1600" kern="100" dirty="0">
                <a:latin typeface="Arial"/>
                <a:ea typeface="Calibri" panose="020F0502020204030204" pitchFamily="34" charset="0"/>
                <a:cs typeface="Times New Roman"/>
              </a:rPr>
              <a:t>Subgrantee must:</a:t>
            </a:r>
          </a:p>
          <a:p>
            <a:pPr marL="0" indent="0">
              <a:lnSpc>
                <a:spcPct val="107000"/>
              </a:lnSpc>
              <a:spcBef>
                <a:spcPts val="0"/>
              </a:spcBef>
              <a:spcAft>
                <a:spcPts val="600"/>
              </a:spcAft>
              <a:buNone/>
            </a:pPr>
            <a:endParaRPr lang="en-US" sz="1600" kern="100" dirty="0">
              <a:latin typeface="Arial"/>
              <a:ea typeface="Calibri" panose="020F0502020204030204" pitchFamily="34" charset="0"/>
              <a:cs typeface="Times New Roman"/>
            </a:endParaRPr>
          </a:p>
          <a:p>
            <a:pPr>
              <a:lnSpc>
                <a:spcPct val="107000"/>
              </a:lnSpc>
              <a:spcBef>
                <a:spcPts val="0"/>
              </a:spcBef>
              <a:spcAft>
                <a:spcPts val="600"/>
              </a:spcAft>
            </a:pPr>
            <a:r>
              <a:rPr lang="en-US" sz="1600" kern="100" dirty="0">
                <a:latin typeface="Arial"/>
                <a:ea typeface="Calibri" panose="020F0502020204030204" pitchFamily="34" charset="0"/>
                <a:cs typeface="Times New Roman"/>
              </a:rPr>
              <a:t>Seek approval to present at state and national conferences; notify the 21st CCLC</a:t>
            </a:r>
            <a:br>
              <a:rPr lang="en-US" sz="1600" kern="100" dirty="0">
                <a:latin typeface="Arial"/>
                <a:ea typeface="Calibri" panose="020F0502020204030204" pitchFamily="34" charset="0"/>
                <a:cs typeface="Times New Roman"/>
              </a:rPr>
            </a:br>
            <a:r>
              <a:rPr lang="en-US" sz="1600" kern="100" dirty="0">
                <a:latin typeface="Arial"/>
                <a:ea typeface="Calibri" panose="020F0502020204030204" pitchFamily="34" charset="0"/>
                <a:cs typeface="Times New Roman"/>
              </a:rPr>
              <a:t>Program supervisor or their program officer in advance. </a:t>
            </a:r>
            <a:endParaRPr lang="en-US" sz="1600" kern="100" dirty="0">
              <a:latin typeface="Arial"/>
              <a:ea typeface="Calibri" panose="020F0502020204030204" pitchFamily="34" charset="0"/>
              <a:cs typeface="Times New Roman" panose="02020603050405020304" pitchFamily="18" charset="0"/>
            </a:endParaRPr>
          </a:p>
          <a:p>
            <a:pPr>
              <a:lnSpc>
                <a:spcPct val="107000"/>
              </a:lnSpc>
              <a:spcBef>
                <a:spcPts val="0"/>
              </a:spcBef>
              <a:spcAft>
                <a:spcPts val="600"/>
              </a:spcAft>
            </a:pPr>
            <a:r>
              <a:rPr lang="en-US" sz="1600" kern="100" dirty="0">
                <a:latin typeface="Arial"/>
                <a:ea typeface="Calibri" panose="020F0502020204030204" pitchFamily="34" charset="0"/>
                <a:cs typeface="Times New Roman"/>
              </a:rPr>
              <a:t>Obtain written approval from their PDE program officer for all field trips. </a:t>
            </a:r>
          </a:p>
          <a:p>
            <a:pPr>
              <a:lnSpc>
                <a:spcPct val="107000"/>
              </a:lnSpc>
              <a:spcBef>
                <a:spcPts val="0"/>
              </a:spcBef>
              <a:spcAft>
                <a:spcPts val="600"/>
              </a:spcAft>
            </a:pPr>
            <a:r>
              <a:rPr lang="en-US" sz="1600" kern="100" dirty="0">
                <a:latin typeface="Arial"/>
                <a:ea typeface="Calibri" panose="020F0502020204030204" pitchFamily="34" charset="0"/>
                <a:cs typeface="Times New Roman"/>
              </a:rPr>
              <a:t>Field trips must meet the following criteria:</a:t>
            </a:r>
          </a:p>
          <a:p>
            <a:pPr marL="400050" lvl="1" indent="0">
              <a:lnSpc>
                <a:spcPct val="107000"/>
              </a:lnSpc>
              <a:spcBef>
                <a:spcPts val="0"/>
              </a:spcBef>
              <a:spcAft>
                <a:spcPts val="600"/>
              </a:spcAft>
              <a:buNone/>
            </a:pPr>
            <a:br>
              <a:rPr lang="en-US" sz="1600" kern="100" dirty="0">
                <a:latin typeface="Arial"/>
                <a:ea typeface="Calibri" panose="020F0502020204030204" pitchFamily="34" charset="0"/>
                <a:cs typeface="Times New Roman"/>
              </a:rPr>
            </a:br>
            <a:r>
              <a:rPr lang="en-US" sz="1600" kern="100" dirty="0">
                <a:latin typeface="Arial"/>
                <a:ea typeface="Calibri" panose="020F0502020204030204" pitchFamily="34" charset="0"/>
                <a:cs typeface="Times New Roman"/>
              </a:rPr>
              <a:t>(1) comply with the approved grant application and budget, and </a:t>
            </a:r>
          </a:p>
          <a:p>
            <a:pPr marL="400050" lvl="1" indent="0">
              <a:lnSpc>
                <a:spcPct val="107000"/>
              </a:lnSpc>
              <a:spcBef>
                <a:spcPts val="0"/>
              </a:spcBef>
              <a:spcAft>
                <a:spcPts val="600"/>
              </a:spcAft>
              <a:buNone/>
            </a:pPr>
            <a:r>
              <a:rPr lang="en-US" sz="1600" kern="100" dirty="0">
                <a:latin typeface="Arial"/>
                <a:ea typeface="Calibri" panose="020F0502020204030204" pitchFamily="34" charset="0"/>
                <a:cs typeface="Times New Roman"/>
              </a:rPr>
              <a:t>(2)  be reasonable and necessary for the proper and efficient performance and administration of the grant. </a:t>
            </a:r>
            <a:br>
              <a:rPr lang="en-US" sz="1600" kern="100" dirty="0">
                <a:latin typeface="Arial"/>
                <a:ea typeface="Calibri" panose="020F0502020204030204" pitchFamily="34" charset="0"/>
                <a:cs typeface="Times New Roman"/>
              </a:rPr>
            </a:br>
            <a:r>
              <a:rPr lang="en-US" sz="1600" kern="100" dirty="0">
                <a:latin typeface="Arial"/>
                <a:ea typeface="Calibri" panose="020F0502020204030204" pitchFamily="34" charset="0"/>
                <a:cs typeface="Times New Roman"/>
              </a:rPr>
              <a:t>    </a:t>
            </a:r>
          </a:p>
          <a:p>
            <a:pPr marL="0" indent="0">
              <a:buNone/>
            </a:pPr>
            <a:r>
              <a:rPr lang="en-US" sz="1600" dirty="0"/>
              <a:t>Plan accordingly, allowing at least six to eight weeks before the proposed trip date.</a:t>
            </a:r>
          </a:p>
        </p:txBody>
      </p:sp>
      <p:sp>
        <p:nvSpPr>
          <p:cNvPr id="4" name="Date Placeholder 3">
            <a:extLst>
              <a:ext uri="{FF2B5EF4-FFF2-40B4-BE49-F238E27FC236}">
                <a16:creationId xmlns:a16="http://schemas.microsoft.com/office/drawing/2014/main" id="{D1CEF968-DF92-9C48-96D3-E634A2CD3290}"/>
              </a:ext>
            </a:extLst>
          </p:cNvPr>
          <p:cNvSpPr>
            <a:spLocks noGrp="1"/>
          </p:cNvSpPr>
          <p:nvPr>
            <p:ph type="dt" sz="half" idx="10"/>
          </p:nvPr>
        </p:nvSpPr>
        <p:spPr/>
        <p:txBody>
          <a:bodyPr>
            <a:normAutofit/>
          </a:bodyPr>
          <a:lstStyle/>
          <a:p>
            <a:pPr defTabSz="685800">
              <a:spcAft>
                <a:spcPts val="450"/>
              </a:spcAft>
            </a:pPr>
            <a:fld id="{7EE0ECAE-0684-D44B-A660-4ECC6ED5E092}" type="datetime1">
              <a:rPr lang="en-US">
                <a:solidFill>
                  <a:prstClr val="black">
                    <a:tint val="75000"/>
                  </a:prstClr>
                </a:solidFill>
                <a:latin typeface="Calibri" panose="020F0502020204030204"/>
              </a:rPr>
              <a:pPr defTabSz="685800">
                <a:spcAft>
                  <a:spcPts val="450"/>
                </a:spcAft>
              </a:pPr>
              <a:t>12/19/2024</a:t>
            </a:fld>
            <a:endParaRPr lang="en-US">
              <a:solidFill>
                <a:prstClr val="black">
                  <a:tint val="75000"/>
                </a:prstClr>
              </a:solidFill>
              <a:latin typeface="Calibri" panose="020F0502020204030204"/>
            </a:endParaRPr>
          </a:p>
        </p:txBody>
      </p:sp>
      <p:sp>
        <p:nvSpPr>
          <p:cNvPr id="6" name="Slide Number Placeholder 5">
            <a:extLst>
              <a:ext uri="{FF2B5EF4-FFF2-40B4-BE49-F238E27FC236}">
                <a16:creationId xmlns:a16="http://schemas.microsoft.com/office/drawing/2014/main" id="{64A5A73F-A0E3-A64C-9CE4-076FE60345D4}"/>
              </a:ext>
            </a:extLst>
          </p:cNvPr>
          <p:cNvSpPr>
            <a:spLocks noGrp="1"/>
          </p:cNvSpPr>
          <p:nvPr>
            <p:ph type="sldNum" sz="quarter" idx="12"/>
          </p:nvPr>
        </p:nvSpPr>
        <p:spPr/>
        <p:txBody>
          <a:bodyPr>
            <a:normAutofit/>
          </a:bodyPr>
          <a:lstStyle/>
          <a:p>
            <a:pPr defTabSz="685800">
              <a:spcAft>
                <a:spcPts val="450"/>
              </a:spcAft>
            </a:pPr>
            <a:fld id="{21BA5351-C004-6E44-B836-3AE785966E6F}" type="slidenum">
              <a:rPr lang="en-US">
                <a:solidFill>
                  <a:prstClr val="black">
                    <a:tint val="75000"/>
                  </a:prstClr>
                </a:solidFill>
                <a:latin typeface="Calibri" panose="020F0502020204030204"/>
              </a:rPr>
              <a:pPr defTabSz="685800">
                <a:spcAft>
                  <a:spcPts val="450"/>
                </a:spcAft>
              </a:pPr>
              <a:t>32</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38865440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77A31-9138-DA45-857D-DAB0324E8FC9}"/>
              </a:ext>
            </a:extLst>
          </p:cNvPr>
          <p:cNvSpPr>
            <a:spLocks noGrp="1"/>
          </p:cNvSpPr>
          <p:nvPr>
            <p:ph type="title"/>
          </p:nvPr>
        </p:nvSpPr>
        <p:spPr/>
        <p:txBody>
          <a:bodyPr>
            <a:normAutofit/>
          </a:bodyPr>
          <a:lstStyle/>
          <a:p>
            <a:pPr algn="ctr"/>
            <a:r>
              <a:rPr lang="en-US" sz="2000" dirty="0"/>
              <a:t>Grant Management- Program Sustainability</a:t>
            </a:r>
          </a:p>
        </p:txBody>
      </p:sp>
      <p:sp>
        <p:nvSpPr>
          <p:cNvPr id="7" name="Content Placeholder 6">
            <a:extLst>
              <a:ext uri="{FF2B5EF4-FFF2-40B4-BE49-F238E27FC236}">
                <a16:creationId xmlns:a16="http://schemas.microsoft.com/office/drawing/2014/main" id="{72A10C3F-3DBD-062A-A8A4-1C465A2F7D5F}"/>
              </a:ext>
            </a:extLst>
          </p:cNvPr>
          <p:cNvSpPr>
            <a:spLocks noGrp="1"/>
          </p:cNvSpPr>
          <p:nvPr>
            <p:ph idx="1"/>
          </p:nvPr>
        </p:nvSpPr>
        <p:spPr/>
        <p:txBody>
          <a:bodyPr>
            <a:normAutofit/>
          </a:bodyPr>
          <a:lstStyle/>
          <a:p>
            <a:pPr marL="0" indent="0">
              <a:lnSpc>
                <a:spcPct val="107000"/>
              </a:lnSpc>
              <a:spcBef>
                <a:spcPts val="0"/>
              </a:spcBef>
              <a:spcAft>
                <a:spcPts val="600"/>
              </a:spcAft>
              <a:buNone/>
            </a:pPr>
            <a:r>
              <a:rPr lang="en-US" sz="1600" u="sng" kern="100" dirty="0">
                <a:ea typeface="Calibri" panose="020F0502020204030204" pitchFamily="34" charset="0"/>
              </a:rPr>
              <a:t>Program Sustainability</a:t>
            </a:r>
          </a:p>
          <a:p>
            <a:pPr marL="0" indent="0">
              <a:lnSpc>
                <a:spcPct val="107000"/>
              </a:lnSpc>
              <a:spcBef>
                <a:spcPts val="0"/>
              </a:spcBef>
              <a:spcAft>
                <a:spcPts val="600"/>
              </a:spcAft>
              <a:buNone/>
            </a:pPr>
            <a:endParaRPr lang="en-US" sz="1600" kern="100" dirty="0">
              <a:ea typeface="Calibri" panose="020F0502020204030204" pitchFamily="34" charset="0"/>
            </a:endParaRPr>
          </a:p>
          <a:p>
            <a:pPr marL="257175" indent="-257175">
              <a:lnSpc>
                <a:spcPct val="107000"/>
              </a:lnSpc>
              <a:spcBef>
                <a:spcPts val="0"/>
              </a:spcBef>
              <a:spcAft>
                <a:spcPts val="600"/>
              </a:spcAft>
              <a:tabLst>
                <a:tab pos="342900" algn="l"/>
              </a:tabLst>
            </a:pPr>
            <a:r>
              <a:rPr lang="en-US" sz="1600" kern="100" dirty="0">
                <a:ea typeface="Calibri" panose="020F0502020204030204" pitchFamily="34" charset="0"/>
              </a:rPr>
              <a:t>Make sure you’ve written a well-thought-out business plan.</a:t>
            </a:r>
          </a:p>
          <a:p>
            <a:pPr marL="257175" indent="-257175">
              <a:lnSpc>
                <a:spcPct val="107000"/>
              </a:lnSpc>
              <a:spcBef>
                <a:spcPts val="0"/>
              </a:spcBef>
              <a:spcAft>
                <a:spcPts val="600"/>
              </a:spcAft>
              <a:tabLst>
                <a:tab pos="342900" algn="l"/>
              </a:tabLst>
            </a:pPr>
            <a:r>
              <a:rPr lang="en-US" sz="1600" kern="100" dirty="0">
                <a:ea typeface="Calibri" panose="020F0502020204030204" pitchFamily="34" charset="0"/>
              </a:rPr>
              <a:t>Translate your plan into action steps.</a:t>
            </a:r>
          </a:p>
          <a:p>
            <a:pPr marL="257175" indent="-257175">
              <a:lnSpc>
                <a:spcPct val="107000"/>
              </a:lnSpc>
              <a:spcBef>
                <a:spcPts val="0"/>
              </a:spcBef>
              <a:spcAft>
                <a:spcPts val="600"/>
              </a:spcAft>
              <a:tabLst>
                <a:tab pos="342900" algn="l"/>
              </a:tabLst>
            </a:pPr>
            <a:r>
              <a:rPr lang="en-US" sz="1600" kern="100" dirty="0">
                <a:ea typeface="Calibri" panose="020F0502020204030204" pitchFamily="34" charset="0"/>
              </a:rPr>
              <a:t>Be collaborative – leave hubris behavior behind.</a:t>
            </a:r>
          </a:p>
          <a:p>
            <a:pPr marL="257175" indent="-257175">
              <a:lnSpc>
                <a:spcPct val="107000"/>
              </a:lnSpc>
              <a:spcBef>
                <a:spcPts val="0"/>
              </a:spcBef>
              <a:spcAft>
                <a:spcPts val="600"/>
              </a:spcAft>
              <a:tabLst>
                <a:tab pos="342900" algn="l"/>
              </a:tabLst>
            </a:pPr>
            <a:r>
              <a:rPr lang="en-US" sz="1600" kern="100" dirty="0">
                <a:ea typeface="Calibri" panose="020F0502020204030204" pitchFamily="34" charset="0"/>
              </a:rPr>
              <a:t>Be honest with yourself and others.</a:t>
            </a:r>
          </a:p>
          <a:p>
            <a:pPr marL="257175" indent="-257175">
              <a:lnSpc>
                <a:spcPct val="107000"/>
              </a:lnSpc>
              <a:spcBef>
                <a:spcPts val="0"/>
              </a:spcBef>
              <a:spcAft>
                <a:spcPts val="600"/>
              </a:spcAft>
              <a:tabLst>
                <a:tab pos="342900" algn="l"/>
              </a:tabLst>
            </a:pPr>
            <a:r>
              <a:rPr lang="en-US" sz="1600" kern="100" dirty="0">
                <a:ea typeface="Calibri" panose="020F0502020204030204" pitchFamily="34" charset="0"/>
              </a:rPr>
              <a:t>Be proactive when the plan needs to be tweaked.</a:t>
            </a:r>
          </a:p>
          <a:p>
            <a:pPr marL="257175" indent="-257175">
              <a:lnSpc>
                <a:spcPct val="107000"/>
              </a:lnSpc>
              <a:spcBef>
                <a:spcPts val="0"/>
              </a:spcBef>
              <a:spcAft>
                <a:spcPts val="600"/>
              </a:spcAft>
              <a:tabLst>
                <a:tab pos="342900" algn="l"/>
              </a:tabLst>
            </a:pPr>
            <a:r>
              <a:rPr lang="en-US" sz="1600" kern="100" dirty="0">
                <a:ea typeface="Calibri" panose="020F0502020204030204" pitchFamily="34" charset="0"/>
              </a:rPr>
              <a:t>Be adaptive.</a:t>
            </a:r>
          </a:p>
          <a:p>
            <a:pPr marL="257175" indent="-257175">
              <a:lnSpc>
                <a:spcPct val="107000"/>
              </a:lnSpc>
              <a:spcBef>
                <a:spcPts val="0"/>
              </a:spcBef>
              <a:spcAft>
                <a:spcPts val="600"/>
              </a:spcAft>
              <a:tabLst>
                <a:tab pos="342900" algn="l"/>
              </a:tabLst>
            </a:pPr>
            <a:r>
              <a:rPr lang="en-US" sz="1600" kern="100" dirty="0">
                <a:ea typeface="Calibri" panose="020F0502020204030204" pitchFamily="34" charset="0"/>
              </a:rPr>
              <a:t>Timeliness is everything – give program development enough time.</a:t>
            </a:r>
          </a:p>
          <a:p>
            <a:pPr marL="257175" indent="-257175">
              <a:lnSpc>
                <a:spcPct val="107000"/>
              </a:lnSpc>
              <a:spcBef>
                <a:spcPts val="0"/>
              </a:spcBef>
              <a:spcAft>
                <a:spcPts val="600"/>
              </a:spcAft>
              <a:tabLst>
                <a:tab pos="342900" algn="l"/>
              </a:tabLst>
            </a:pPr>
            <a:r>
              <a:rPr lang="en-US" sz="1600" kern="100" dirty="0">
                <a:ea typeface="Calibri" panose="020F0502020204030204" pitchFamily="34" charset="0"/>
              </a:rPr>
              <a:t>Keep your mission in mind.</a:t>
            </a:r>
          </a:p>
          <a:p>
            <a:endParaRPr lang="en-US" dirty="0"/>
          </a:p>
        </p:txBody>
      </p:sp>
      <p:sp>
        <p:nvSpPr>
          <p:cNvPr id="4" name="Date Placeholder 3">
            <a:extLst>
              <a:ext uri="{FF2B5EF4-FFF2-40B4-BE49-F238E27FC236}">
                <a16:creationId xmlns:a16="http://schemas.microsoft.com/office/drawing/2014/main" id="{D1CEF968-DF92-9C48-96D3-E634A2CD3290}"/>
              </a:ext>
              <a:ext uri="{C183D7F6-B498-43B3-948B-1728B52AA6E4}">
                <adec:decorative xmlns:adec="http://schemas.microsoft.com/office/drawing/2017/decorative" val="1"/>
              </a:ext>
            </a:extLst>
          </p:cNvPr>
          <p:cNvSpPr>
            <a:spLocks noGrp="1"/>
          </p:cNvSpPr>
          <p:nvPr>
            <p:ph type="dt" sz="half" idx="10"/>
          </p:nvPr>
        </p:nvSpPr>
        <p:spPr/>
        <p:txBody>
          <a:bodyPr>
            <a:normAutofit/>
          </a:bodyPr>
          <a:lstStyle/>
          <a:p>
            <a:pPr defTabSz="685800">
              <a:spcAft>
                <a:spcPts val="450"/>
              </a:spcAft>
            </a:pPr>
            <a:fld id="{7EE0ECAE-0684-D44B-A660-4ECC6ED5E092}" type="datetime1">
              <a:rPr lang="en-US">
                <a:solidFill>
                  <a:prstClr val="black">
                    <a:tint val="75000"/>
                  </a:prstClr>
                </a:solidFill>
                <a:latin typeface="Calibri" panose="020F0502020204030204"/>
              </a:rPr>
              <a:pPr defTabSz="685800">
                <a:spcAft>
                  <a:spcPts val="450"/>
                </a:spcAft>
              </a:pPr>
              <a:t>12/19/2024</a:t>
            </a:fld>
            <a:endParaRPr lang="en-US">
              <a:solidFill>
                <a:prstClr val="black">
                  <a:tint val="75000"/>
                </a:prstClr>
              </a:solidFill>
              <a:latin typeface="Calibri" panose="020F0502020204030204"/>
            </a:endParaRPr>
          </a:p>
        </p:txBody>
      </p:sp>
      <p:sp>
        <p:nvSpPr>
          <p:cNvPr id="6" name="Slide Number Placeholder 5">
            <a:extLst>
              <a:ext uri="{FF2B5EF4-FFF2-40B4-BE49-F238E27FC236}">
                <a16:creationId xmlns:a16="http://schemas.microsoft.com/office/drawing/2014/main" id="{64A5A73F-A0E3-A64C-9CE4-076FE60345D4}"/>
              </a:ext>
            </a:extLst>
          </p:cNvPr>
          <p:cNvSpPr>
            <a:spLocks noGrp="1"/>
          </p:cNvSpPr>
          <p:nvPr>
            <p:ph type="sldNum" sz="quarter" idx="12"/>
          </p:nvPr>
        </p:nvSpPr>
        <p:spPr/>
        <p:txBody>
          <a:bodyPr>
            <a:normAutofit/>
          </a:bodyPr>
          <a:lstStyle/>
          <a:p>
            <a:pPr defTabSz="685800">
              <a:spcAft>
                <a:spcPts val="450"/>
              </a:spcAft>
            </a:pPr>
            <a:fld id="{21BA5351-C004-6E44-B836-3AE785966E6F}" type="slidenum">
              <a:rPr lang="en-US">
                <a:solidFill>
                  <a:prstClr val="black">
                    <a:tint val="75000"/>
                  </a:prstClr>
                </a:solidFill>
                <a:latin typeface="Calibri" panose="020F0502020204030204"/>
              </a:rPr>
              <a:pPr defTabSz="685800">
                <a:spcAft>
                  <a:spcPts val="450"/>
                </a:spcAft>
              </a:pPr>
              <a:t>33</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15806482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77A31-9138-DA45-857D-DAB0324E8FC9}"/>
              </a:ext>
            </a:extLst>
          </p:cNvPr>
          <p:cNvSpPr>
            <a:spLocks noGrp="1"/>
          </p:cNvSpPr>
          <p:nvPr>
            <p:ph type="title"/>
          </p:nvPr>
        </p:nvSpPr>
        <p:spPr/>
        <p:txBody>
          <a:bodyPr>
            <a:normAutofit/>
          </a:bodyPr>
          <a:lstStyle/>
          <a:p>
            <a:pPr algn="ctr"/>
            <a:r>
              <a:rPr lang="en-US" sz="2000" dirty="0"/>
              <a:t>Grant Management-Collaboration</a:t>
            </a:r>
          </a:p>
        </p:txBody>
      </p:sp>
      <p:sp>
        <p:nvSpPr>
          <p:cNvPr id="3" name="Content Placeholder 2">
            <a:extLst>
              <a:ext uri="{FF2B5EF4-FFF2-40B4-BE49-F238E27FC236}">
                <a16:creationId xmlns:a16="http://schemas.microsoft.com/office/drawing/2014/main" id="{5C69A5DE-3D7D-8141-ADE6-35A1185FD403}"/>
              </a:ext>
            </a:extLst>
          </p:cNvPr>
          <p:cNvSpPr>
            <a:spLocks noGrp="1"/>
          </p:cNvSpPr>
          <p:nvPr>
            <p:ph idx="1"/>
          </p:nvPr>
        </p:nvSpPr>
        <p:spPr/>
        <p:txBody>
          <a:bodyPr vert="horz" lIns="68580" tIns="34290" rIns="68580" bIns="34290" rtlCol="0" anchor="t">
            <a:normAutofit/>
          </a:bodyPr>
          <a:lstStyle/>
          <a:p>
            <a:pPr marL="0" indent="0">
              <a:buNone/>
            </a:pPr>
            <a:r>
              <a:rPr lang="en-US" sz="1600" u="sng" dirty="0"/>
              <a:t>Collaboration</a:t>
            </a:r>
          </a:p>
          <a:p>
            <a:pPr marL="0" indent="0">
              <a:buNone/>
            </a:pPr>
            <a:endParaRPr lang="en-US" sz="1600" dirty="0"/>
          </a:p>
          <a:p>
            <a:pPr marL="0" indent="0">
              <a:lnSpc>
                <a:spcPct val="107000"/>
              </a:lnSpc>
              <a:spcBef>
                <a:spcPts val="0"/>
              </a:spcBef>
              <a:spcAft>
                <a:spcPts val="600"/>
              </a:spcAft>
              <a:buNone/>
            </a:pPr>
            <a:r>
              <a:rPr lang="en-US" sz="1600" kern="100" dirty="0">
                <a:ea typeface="Calibri" panose="020F0502020204030204" pitchFamily="34" charset="0"/>
              </a:rPr>
              <a:t>Working together, 21st CCLC programs and partnering schools ensure that academic enrichment is maintained by:</a:t>
            </a:r>
          </a:p>
          <a:p>
            <a:pPr>
              <a:lnSpc>
                <a:spcPct val="107000"/>
              </a:lnSpc>
              <a:spcBef>
                <a:spcPts val="0"/>
              </a:spcBef>
              <a:spcAft>
                <a:spcPts val="600"/>
              </a:spcAft>
            </a:pPr>
            <a:r>
              <a:rPr lang="en-US" sz="1600" kern="100" dirty="0">
                <a:ea typeface="Calibri" panose="020F0502020204030204" pitchFamily="34" charset="0"/>
              </a:rPr>
              <a:t>Identifying and building on children’s academic strengths and needs;</a:t>
            </a:r>
          </a:p>
          <a:p>
            <a:pPr>
              <a:lnSpc>
                <a:spcPct val="107000"/>
              </a:lnSpc>
              <a:spcBef>
                <a:spcPts val="0"/>
              </a:spcBef>
              <a:spcAft>
                <a:spcPts val="600"/>
              </a:spcAft>
            </a:pPr>
            <a:r>
              <a:rPr lang="en-US" sz="1600" kern="100" dirty="0">
                <a:ea typeface="Calibri" panose="020F0502020204030204" pitchFamily="34" charset="0"/>
              </a:rPr>
              <a:t>Using authentic educational resources developed for student needs;</a:t>
            </a:r>
          </a:p>
          <a:p>
            <a:pPr>
              <a:lnSpc>
                <a:spcPct val="107000"/>
              </a:lnSpc>
              <a:spcBef>
                <a:spcPts val="0"/>
              </a:spcBef>
              <a:spcAft>
                <a:spcPts val="600"/>
              </a:spcAft>
            </a:pPr>
            <a:r>
              <a:rPr lang="en-US" sz="1600" kern="100" dirty="0">
                <a:ea typeface="Calibri" panose="020F0502020204030204" pitchFamily="34" charset="0"/>
              </a:rPr>
              <a:t>Providing technology/computer education;</a:t>
            </a:r>
          </a:p>
          <a:p>
            <a:pPr>
              <a:lnSpc>
                <a:spcPct val="107000"/>
              </a:lnSpc>
              <a:spcBef>
                <a:spcPts val="0"/>
              </a:spcBef>
              <a:spcAft>
                <a:spcPts val="600"/>
              </a:spcAft>
            </a:pPr>
            <a:r>
              <a:rPr lang="en-US" sz="1600" kern="100" dirty="0">
                <a:ea typeface="Calibri" panose="020F0502020204030204" pitchFamily="34" charset="0"/>
              </a:rPr>
              <a:t>Employing innovative instructional strategies such as service learning, small group, and intergenerational tutoring; </a:t>
            </a:r>
          </a:p>
          <a:p>
            <a:pPr>
              <a:lnSpc>
                <a:spcPct val="107000"/>
              </a:lnSpc>
              <a:spcBef>
                <a:spcPts val="0"/>
              </a:spcBef>
              <a:spcAft>
                <a:spcPts val="600"/>
              </a:spcAft>
            </a:pPr>
            <a:r>
              <a:rPr lang="en-US" sz="1600" kern="100" dirty="0">
                <a:ea typeface="Calibri" panose="020F0502020204030204" pitchFamily="34" charset="0"/>
              </a:rPr>
              <a:t>Coordinating academic efforts with local curricula and assessments.</a:t>
            </a:r>
          </a:p>
          <a:p>
            <a:pPr marL="0" indent="0">
              <a:lnSpc>
                <a:spcPct val="107000"/>
              </a:lnSpc>
              <a:spcBef>
                <a:spcPts val="0"/>
              </a:spcBef>
              <a:spcAft>
                <a:spcPts val="600"/>
              </a:spcAft>
              <a:buNone/>
            </a:pPr>
            <a:endParaRPr lang="en-US" sz="1500" kern="100" dirty="0">
              <a:latin typeface="Calibri" panose="020F0502020204030204" pitchFamily="34" charset="0"/>
              <a:ea typeface="Calibri" panose="020F0502020204030204" pitchFamily="34" charset="0"/>
              <a:cs typeface="Times New Roman"/>
            </a:endParaRPr>
          </a:p>
        </p:txBody>
      </p:sp>
      <p:sp>
        <p:nvSpPr>
          <p:cNvPr id="4" name="Date Placeholder 3">
            <a:extLst>
              <a:ext uri="{FF2B5EF4-FFF2-40B4-BE49-F238E27FC236}">
                <a16:creationId xmlns:a16="http://schemas.microsoft.com/office/drawing/2014/main" id="{D1CEF968-DF92-9C48-96D3-E634A2CD3290}"/>
              </a:ext>
              <a:ext uri="{C183D7F6-B498-43B3-948B-1728B52AA6E4}">
                <adec:decorative xmlns:adec="http://schemas.microsoft.com/office/drawing/2017/decorative" val="1"/>
              </a:ext>
            </a:extLst>
          </p:cNvPr>
          <p:cNvSpPr>
            <a:spLocks noGrp="1"/>
          </p:cNvSpPr>
          <p:nvPr>
            <p:ph type="dt" sz="half" idx="10"/>
          </p:nvPr>
        </p:nvSpPr>
        <p:spPr/>
        <p:txBody>
          <a:bodyPr>
            <a:normAutofit/>
          </a:bodyPr>
          <a:lstStyle/>
          <a:p>
            <a:pPr defTabSz="685800">
              <a:spcAft>
                <a:spcPts val="450"/>
              </a:spcAft>
            </a:pPr>
            <a:fld id="{7EE0ECAE-0684-D44B-A660-4ECC6ED5E092}" type="datetime1">
              <a:rPr lang="en-US">
                <a:solidFill>
                  <a:prstClr val="black">
                    <a:tint val="75000"/>
                  </a:prstClr>
                </a:solidFill>
                <a:latin typeface="Calibri" panose="020F0502020204030204"/>
              </a:rPr>
              <a:pPr defTabSz="685800">
                <a:spcAft>
                  <a:spcPts val="450"/>
                </a:spcAft>
              </a:pPr>
              <a:t>12/19/2024</a:t>
            </a:fld>
            <a:endParaRPr lang="en-US">
              <a:solidFill>
                <a:prstClr val="black">
                  <a:tint val="75000"/>
                </a:prstClr>
              </a:solidFill>
              <a:latin typeface="Calibri" panose="020F0502020204030204"/>
            </a:endParaRPr>
          </a:p>
        </p:txBody>
      </p:sp>
      <p:sp>
        <p:nvSpPr>
          <p:cNvPr id="6" name="Slide Number Placeholder 5">
            <a:extLst>
              <a:ext uri="{FF2B5EF4-FFF2-40B4-BE49-F238E27FC236}">
                <a16:creationId xmlns:a16="http://schemas.microsoft.com/office/drawing/2014/main" id="{64A5A73F-A0E3-A64C-9CE4-076FE60345D4}"/>
              </a:ext>
            </a:extLst>
          </p:cNvPr>
          <p:cNvSpPr>
            <a:spLocks noGrp="1"/>
          </p:cNvSpPr>
          <p:nvPr>
            <p:ph type="sldNum" sz="quarter" idx="12"/>
          </p:nvPr>
        </p:nvSpPr>
        <p:spPr/>
        <p:txBody>
          <a:bodyPr>
            <a:normAutofit/>
          </a:bodyPr>
          <a:lstStyle/>
          <a:p>
            <a:pPr defTabSz="685800">
              <a:spcAft>
                <a:spcPts val="450"/>
              </a:spcAft>
            </a:pPr>
            <a:fld id="{21BA5351-C004-6E44-B836-3AE785966E6F}" type="slidenum">
              <a:rPr lang="en-US">
                <a:solidFill>
                  <a:prstClr val="black">
                    <a:tint val="75000"/>
                  </a:prstClr>
                </a:solidFill>
                <a:latin typeface="Calibri" panose="020F0502020204030204"/>
              </a:rPr>
              <a:pPr defTabSz="685800">
                <a:spcAft>
                  <a:spcPts val="450"/>
                </a:spcAft>
              </a:pPr>
              <a:t>34</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24881512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77A31-9138-DA45-857D-DAB0324E8FC9}"/>
              </a:ext>
            </a:extLst>
          </p:cNvPr>
          <p:cNvSpPr>
            <a:spLocks noGrp="1"/>
          </p:cNvSpPr>
          <p:nvPr>
            <p:ph type="title"/>
          </p:nvPr>
        </p:nvSpPr>
        <p:spPr/>
        <p:txBody>
          <a:bodyPr>
            <a:normAutofit/>
          </a:bodyPr>
          <a:lstStyle/>
          <a:p>
            <a:pPr algn="ctr"/>
            <a:r>
              <a:rPr lang="en-US" sz="2000" dirty="0"/>
              <a:t>Grant Management- Grant Close-Out</a:t>
            </a:r>
          </a:p>
        </p:txBody>
      </p:sp>
      <p:sp>
        <p:nvSpPr>
          <p:cNvPr id="3" name="Content Placeholder 2">
            <a:extLst>
              <a:ext uri="{FF2B5EF4-FFF2-40B4-BE49-F238E27FC236}">
                <a16:creationId xmlns:a16="http://schemas.microsoft.com/office/drawing/2014/main" id="{5C69A5DE-3D7D-8141-ADE6-35A1185FD403}"/>
              </a:ext>
            </a:extLst>
          </p:cNvPr>
          <p:cNvSpPr>
            <a:spLocks noGrp="1"/>
          </p:cNvSpPr>
          <p:nvPr>
            <p:ph idx="1"/>
          </p:nvPr>
        </p:nvSpPr>
        <p:spPr/>
        <p:txBody>
          <a:bodyPr vert="horz" lIns="68580" tIns="34290" rIns="68580" bIns="34290" rtlCol="0" anchor="t">
            <a:normAutofit/>
          </a:bodyPr>
          <a:lstStyle/>
          <a:p>
            <a:pPr marL="0" indent="0">
              <a:buNone/>
            </a:pPr>
            <a:r>
              <a:rPr lang="en-US" sz="1600" u="sng" dirty="0">
                <a:latin typeface="Arial"/>
                <a:cs typeface="Arial"/>
              </a:rPr>
              <a:t>Grant Close-Out</a:t>
            </a:r>
          </a:p>
          <a:p>
            <a:pPr marL="0" indent="0">
              <a:buNone/>
            </a:pPr>
            <a:endParaRPr lang="en-US" sz="1600" dirty="0"/>
          </a:p>
          <a:p>
            <a:r>
              <a:rPr lang="en-US" sz="1600" dirty="0">
                <a:latin typeface="Arial"/>
                <a:cs typeface="Arial"/>
              </a:rPr>
              <a:t>Complete at the end of the five-year grant cycle .</a:t>
            </a:r>
            <a:endParaRPr lang="en-US" sz="1600" dirty="0"/>
          </a:p>
          <a:p>
            <a:r>
              <a:rPr lang="en-US" sz="1600" dirty="0">
                <a:latin typeface="Arial"/>
                <a:cs typeface="Arial"/>
              </a:rPr>
              <a:t>Subcontractors must return equipment and supplies to the grantee at the end of the grant period.</a:t>
            </a:r>
          </a:p>
          <a:p>
            <a:r>
              <a:rPr lang="en-US" sz="1600" dirty="0">
                <a:latin typeface="Arial"/>
                <a:cs typeface="Arial"/>
              </a:rPr>
              <a:t>Grantee must report on unused/residual supplies annually.</a:t>
            </a:r>
          </a:p>
          <a:p>
            <a:r>
              <a:rPr lang="en-US" sz="1600" dirty="0">
                <a:latin typeface="Arial"/>
                <a:cs typeface="Arial"/>
              </a:rPr>
              <a:t>Grantee must submit a request form to PDE to redistribute equipment and supplies.</a:t>
            </a:r>
          </a:p>
          <a:p>
            <a:r>
              <a:rPr lang="en-US" sz="1600" dirty="0">
                <a:latin typeface="Arial"/>
                <a:cs typeface="Arial"/>
              </a:rPr>
              <a:t>Keep the </a:t>
            </a:r>
            <a:r>
              <a:rPr lang="en-US" sz="1600" i="1" dirty="0">
                <a:latin typeface="Arial"/>
                <a:cs typeface="Arial"/>
              </a:rPr>
              <a:t>Equipment and Residual Supplies Inventory</a:t>
            </a:r>
            <a:r>
              <a:rPr lang="en-US" sz="1600" dirty="0">
                <a:latin typeface="Arial"/>
                <a:cs typeface="Arial"/>
              </a:rPr>
              <a:t> updated annually.</a:t>
            </a:r>
          </a:p>
          <a:p>
            <a:endParaRPr lang="en-US" sz="1500" dirty="0"/>
          </a:p>
          <a:p>
            <a:endParaRPr lang="en-US" sz="1500" dirty="0"/>
          </a:p>
          <a:p>
            <a:pPr marL="0" indent="0">
              <a:buNone/>
            </a:pPr>
            <a:endParaRPr lang="en-US" sz="1500" dirty="0"/>
          </a:p>
        </p:txBody>
      </p:sp>
      <p:sp>
        <p:nvSpPr>
          <p:cNvPr id="4" name="Date Placeholder 3">
            <a:extLst>
              <a:ext uri="{FF2B5EF4-FFF2-40B4-BE49-F238E27FC236}">
                <a16:creationId xmlns:a16="http://schemas.microsoft.com/office/drawing/2014/main" id="{D1CEF968-DF92-9C48-96D3-E634A2CD3290}"/>
              </a:ext>
              <a:ext uri="{C183D7F6-B498-43B3-948B-1728B52AA6E4}">
                <adec:decorative xmlns:adec="http://schemas.microsoft.com/office/drawing/2017/decorative" val="1"/>
              </a:ext>
            </a:extLst>
          </p:cNvPr>
          <p:cNvSpPr>
            <a:spLocks noGrp="1"/>
          </p:cNvSpPr>
          <p:nvPr>
            <p:ph type="dt" sz="half" idx="10"/>
          </p:nvPr>
        </p:nvSpPr>
        <p:spPr/>
        <p:txBody>
          <a:bodyPr>
            <a:normAutofit/>
          </a:bodyPr>
          <a:lstStyle/>
          <a:p>
            <a:pPr defTabSz="685800">
              <a:spcAft>
                <a:spcPts val="450"/>
              </a:spcAft>
            </a:pPr>
            <a:fld id="{7EE0ECAE-0684-D44B-A660-4ECC6ED5E092}" type="datetime1">
              <a:rPr lang="en-US">
                <a:solidFill>
                  <a:prstClr val="black">
                    <a:tint val="75000"/>
                  </a:prstClr>
                </a:solidFill>
                <a:latin typeface="Calibri" panose="020F0502020204030204"/>
              </a:rPr>
              <a:pPr defTabSz="685800">
                <a:spcAft>
                  <a:spcPts val="450"/>
                </a:spcAft>
              </a:pPr>
              <a:t>12/19/2024</a:t>
            </a:fld>
            <a:endParaRPr lang="en-US">
              <a:solidFill>
                <a:prstClr val="black">
                  <a:tint val="75000"/>
                </a:prstClr>
              </a:solidFill>
              <a:latin typeface="Calibri" panose="020F0502020204030204"/>
            </a:endParaRPr>
          </a:p>
        </p:txBody>
      </p:sp>
      <p:sp>
        <p:nvSpPr>
          <p:cNvPr id="6" name="Slide Number Placeholder 5">
            <a:extLst>
              <a:ext uri="{FF2B5EF4-FFF2-40B4-BE49-F238E27FC236}">
                <a16:creationId xmlns:a16="http://schemas.microsoft.com/office/drawing/2014/main" id="{64A5A73F-A0E3-A64C-9CE4-076FE60345D4}"/>
              </a:ext>
            </a:extLst>
          </p:cNvPr>
          <p:cNvSpPr>
            <a:spLocks noGrp="1"/>
          </p:cNvSpPr>
          <p:nvPr>
            <p:ph type="sldNum" sz="quarter" idx="12"/>
          </p:nvPr>
        </p:nvSpPr>
        <p:spPr/>
        <p:txBody>
          <a:bodyPr>
            <a:normAutofit/>
          </a:bodyPr>
          <a:lstStyle/>
          <a:p>
            <a:pPr defTabSz="685800">
              <a:spcAft>
                <a:spcPts val="450"/>
              </a:spcAft>
            </a:pPr>
            <a:fld id="{21BA5351-C004-6E44-B836-3AE785966E6F}" type="slidenum">
              <a:rPr lang="en-US">
                <a:solidFill>
                  <a:prstClr val="black">
                    <a:tint val="75000"/>
                  </a:prstClr>
                </a:solidFill>
                <a:latin typeface="Calibri" panose="020F0502020204030204"/>
              </a:rPr>
              <a:pPr defTabSz="685800">
                <a:spcAft>
                  <a:spcPts val="450"/>
                </a:spcAft>
              </a:pPr>
              <a:t>35</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28002382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76BA76DA-3314-4D22-8AA3-B7BD8103D51A}"/>
              </a:ext>
            </a:extLst>
          </p:cNvPr>
          <p:cNvSpPr>
            <a:spLocks noGrp="1"/>
          </p:cNvSpPr>
          <p:nvPr>
            <p:ph type="title"/>
          </p:nvPr>
        </p:nvSpPr>
        <p:spPr/>
        <p:txBody>
          <a:bodyPr>
            <a:normAutofit/>
          </a:bodyPr>
          <a:lstStyle/>
          <a:p>
            <a:pPr algn="ctr"/>
            <a:br>
              <a:rPr lang="en-US" sz="2200" b="1" dirty="0"/>
            </a:br>
            <a:r>
              <a:rPr lang="en-US" sz="2200" dirty="0"/>
              <a:t>21</a:t>
            </a:r>
            <a:r>
              <a:rPr lang="en-US" sz="2200" baseline="30000" dirty="0"/>
              <a:t>st</a:t>
            </a:r>
            <a:r>
              <a:rPr lang="en-US" sz="2200" dirty="0"/>
              <a:t> CCLC Best Practices</a:t>
            </a:r>
            <a:br>
              <a:rPr lang="en-US" sz="2025" dirty="0"/>
            </a:br>
            <a:endParaRPr lang="en-US" sz="2025" dirty="0"/>
          </a:p>
        </p:txBody>
      </p:sp>
      <p:sp>
        <p:nvSpPr>
          <p:cNvPr id="3" name="Content Placeholder 2">
            <a:extLst>
              <a:ext uri="{FF2B5EF4-FFF2-40B4-BE49-F238E27FC236}">
                <a16:creationId xmlns:a16="http://schemas.microsoft.com/office/drawing/2014/main" id="{033BC8D0-3870-43E9-9831-165F09ACCD7E}"/>
              </a:ext>
            </a:extLst>
          </p:cNvPr>
          <p:cNvSpPr>
            <a:spLocks noGrp="1"/>
          </p:cNvSpPr>
          <p:nvPr>
            <p:ph idx="1"/>
          </p:nvPr>
        </p:nvSpPr>
        <p:spPr/>
        <p:txBody>
          <a:bodyPr>
            <a:normAutofit/>
          </a:bodyPr>
          <a:lstStyle/>
          <a:p>
            <a:pPr marL="0" indent="0" algn="ctr">
              <a:spcBef>
                <a:spcPts val="0"/>
              </a:spcBef>
              <a:spcAft>
                <a:spcPts val="450"/>
              </a:spcAft>
              <a:buNone/>
            </a:pPr>
            <a:endParaRPr lang="en-US" sz="1500" dirty="0"/>
          </a:p>
          <a:p>
            <a:pPr algn="just">
              <a:spcBef>
                <a:spcPts val="0"/>
              </a:spcBef>
              <a:spcAft>
                <a:spcPts val="450"/>
              </a:spcAft>
            </a:pPr>
            <a:r>
              <a:rPr lang="en-US" sz="1600" dirty="0"/>
              <a:t>Your main objective is to provide the best program at a reasonable cost, considering the cost per seat.</a:t>
            </a:r>
          </a:p>
          <a:p>
            <a:pPr algn="just">
              <a:spcBef>
                <a:spcPts val="0"/>
              </a:spcBef>
              <a:spcAft>
                <a:spcPts val="450"/>
              </a:spcAft>
            </a:pPr>
            <a:r>
              <a:rPr lang="en-US" sz="1600" dirty="0"/>
              <a:t>Check your budget periodically. Follow the quarter spending guidelines in your contract.</a:t>
            </a:r>
          </a:p>
          <a:p>
            <a:pPr algn="just">
              <a:spcBef>
                <a:spcPts val="0"/>
              </a:spcBef>
              <a:spcAft>
                <a:spcPts val="450"/>
              </a:spcAft>
            </a:pPr>
            <a:r>
              <a:rPr lang="en-US" sz="1600" dirty="0"/>
              <a:t>Consult with the 21</a:t>
            </a:r>
            <a:r>
              <a:rPr lang="en-US" sz="1600" baseline="30000" dirty="0"/>
              <a:t>st</a:t>
            </a:r>
            <a:r>
              <a:rPr lang="en-US" sz="1600" dirty="0"/>
              <a:t> CCLC Fiscal Staff and the Program Officer. They are here to help you.</a:t>
            </a:r>
          </a:p>
          <a:p>
            <a:pPr algn="just">
              <a:spcBef>
                <a:spcPts val="0"/>
              </a:spcBef>
              <a:spcAft>
                <a:spcPts val="450"/>
              </a:spcAft>
            </a:pPr>
            <a:r>
              <a:rPr lang="en-US" sz="1600" dirty="0"/>
              <a:t>Budgeting errors result in the possibility of returning or reducing grant funding. </a:t>
            </a:r>
          </a:p>
          <a:p>
            <a:pPr algn="just">
              <a:spcBef>
                <a:spcPts val="0"/>
              </a:spcBef>
              <a:spcAft>
                <a:spcPts val="450"/>
              </a:spcAft>
            </a:pPr>
            <a:r>
              <a:rPr lang="en-US" sz="1600" dirty="0"/>
              <a:t>Use your fiscal staff for all 21</a:t>
            </a:r>
            <a:r>
              <a:rPr lang="en-US" sz="1600" baseline="30000" dirty="0"/>
              <a:t>st</a:t>
            </a:r>
            <a:r>
              <a:rPr lang="en-US" sz="1600" dirty="0"/>
              <a:t> CCLC budgeting.</a:t>
            </a:r>
          </a:p>
          <a:p>
            <a:pPr algn="just">
              <a:spcBef>
                <a:spcPts val="0"/>
              </a:spcBef>
              <a:spcAft>
                <a:spcPts val="450"/>
              </a:spcAft>
            </a:pPr>
            <a:r>
              <a:rPr lang="en-US" sz="1600" dirty="0"/>
              <a:t>The 21</a:t>
            </a:r>
            <a:r>
              <a:rPr lang="en-US" sz="1600" baseline="30000" dirty="0"/>
              <a:t>st</a:t>
            </a:r>
            <a:r>
              <a:rPr lang="en-US" sz="1600" dirty="0"/>
              <a:t> CCLC grant is a reimbursement grant. Spend your money wisely and ensure that every dollar is utilized</a:t>
            </a:r>
            <a:r>
              <a:rPr lang="en-US" sz="1500" dirty="0"/>
              <a:t>.</a:t>
            </a:r>
          </a:p>
        </p:txBody>
      </p:sp>
      <p:sp>
        <p:nvSpPr>
          <p:cNvPr id="4" name="Date Placeholder 3">
            <a:extLst>
              <a:ext uri="{FF2B5EF4-FFF2-40B4-BE49-F238E27FC236}">
                <a16:creationId xmlns:a16="http://schemas.microsoft.com/office/drawing/2014/main" id="{1D09BECE-61DD-4D8B-B33C-ECDD5F1A367E}"/>
              </a:ext>
              <a:ext uri="{C183D7F6-B498-43B3-948B-1728B52AA6E4}">
                <adec:decorative xmlns:adec="http://schemas.microsoft.com/office/drawing/2017/decorative" val="1"/>
              </a:ext>
            </a:extLst>
          </p:cNvPr>
          <p:cNvSpPr>
            <a:spLocks noGrp="1"/>
          </p:cNvSpPr>
          <p:nvPr>
            <p:ph type="dt" sz="half" idx="10"/>
          </p:nvPr>
        </p:nvSpPr>
        <p:spPr>
          <a:prstGeom prst="rect">
            <a:avLst/>
          </a:prstGeom>
        </p:spPr>
        <p:txBody>
          <a:bodyPr vert="horz" lIns="68580" tIns="34290" rIns="68580" bIns="34290" rtlCol="0" anchor="ctr"/>
          <a:lstStyle>
            <a:defPPr>
              <a:defRPr lang="en-US"/>
            </a:defPPr>
            <a:lvl1pPr marL="0" algn="l" defTabSz="685800" rtl="0" eaLnBrk="1" latinLnBrk="0" hangingPunct="1">
              <a:defRPr sz="900" kern="1200">
                <a:solidFill>
                  <a:schemeClr val="tx1">
                    <a:tint val="75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fld id="{ED0CF1AE-9D07-4FAF-9EEC-B15CCCFC2843}" type="datetime1">
              <a:rPr lang="en-US">
                <a:solidFill>
                  <a:prstClr val="black">
                    <a:tint val="75000"/>
                  </a:prstClr>
                </a:solidFill>
                <a:latin typeface="Calibri" panose="020F0502020204030204"/>
              </a:rPr>
              <a:pPr/>
              <a:t>12/19/2024</a:t>
            </a:fld>
            <a:endParaRPr lang="en-US">
              <a:solidFill>
                <a:prstClr val="black">
                  <a:tint val="75000"/>
                </a:prstClr>
              </a:solidFill>
              <a:latin typeface="Calibri" panose="020F0502020204030204"/>
            </a:endParaRPr>
          </a:p>
        </p:txBody>
      </p:sp>
      <p:sp>
        <p:nvSpPr>
          <p:cNvPr id="5" name="Slide Number Placeholder 4">
            <a:extLst>
              <a:ext uri="{FF2B5EF4-FFF2-40B4-BE49-F238E27FC236}">
                <a16:creationId xmlns:a16="http://schemas.microsoft.com/office/drawing/2014/main" id="{BBF994EC-C616-4CAF-8FEF-5FAAB08F5009}"/>
              </a:ext>
            </a:extLst>
          </p:cNvPr>
          <p:cNvSpPr>
            <a:spLocks noGrp="1"/>
          </p:cNvSpPr>
          <p:nvPr>
            <p:ph type="sldNum" sz="quarter" idx="12"/>
          </p:nvPr>
        </p:nvSpPr>
        <p:spPr/>
        <p:txBody>
          <a:bodyPr/>
          <a:lstStyle/>
          <a:p>
            <a:pPr defTabSz="685800"/>
            <a:fld id="{680C5762-CF65-4775-9966-A58D40CC61B9}" type="slidenum">
              <a:rPr lang="en-US">
                <a:solidFill>
                  <a:prstClr val="black">
                    <a:tint val="75000"/>
                  </a:prstClr>
                </a:solidFill>
                <a:latin typeface="Calibri" panose="020F0502020204030204"/>
              </a:rPr>
              <a:pPr defTabSz="685800"/>
              <a:t>36</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35219495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76BA76DA-3314-4D22-8AA3-B7BD8103D51A}"/>
              </a:ext>
            </a:extLst>
          </p:cNvPr>
          <p:cNvSpPr>
            <a:spLocks noGrp="1"/>
          </p:cNvSpPr>
          <p:nvPr>
            <p:ph type="title"/>
          </p:nvPr>
        </p:nvSpPr>
        <p:spPr/>
        <p:txBody>
          <a:bodyPr>
            <a:normAutofit fontScale="90000"/>
          </a:bodyPr>
          <a:lstStyle/>
          <a:p>
            <a:pPr algn="ctr"/>
            <a:br>
              <a:rPr lang="en-US" b="1" dirty="0"/>
            </a:br>
            <a:r>
              <a:rPr lang="en-US" sz="2200" dirty="0"/>
              <a:t>21</a:t>
            </a:r>
            <a:r>
              <a:rPr lang="en-US" sz="2200" baseline="30000" dirty="0"/>
              <a:t>st</a:t>
            </a:r>
            <a:r>
              <a:rPr lang="en-US" sz="2200" dirty="0"/>
              <a:t> CCLC Best Practices cont.</a:t>
            </a:r>
            <a:br>
              <a:rPr lang="en-US" dirty="0"/>
            </a:br>
            <a:endParaRPr lang="en-US" dirty="0"/>
          </a:p>
        </p:txBody>
      </p:sp>
      <p:sp>
        <p:nvSpPr>
          <p:cNvPr id="3" name="Content Placeholder 2">
            <a:extLst>
              <a:ext uri="{FF2B5EF4-FFF2-40B4-BE49-F238E27FC236}">
                <a16:creationId xmlns:a16="http://schemas.microsoft.com/office/drawing/2014/main" id="{033BC8D0-3870-43E9-9831-165F09ACCD7E}"/>
              </a:ext>
            </a:extLst>
          </p:cNvPr>
          <p:cNvSpPr>
            <a:spLocks noGrp="1"/>
          </p:cNvSpPr>
          <p:nvPr>
            <p:ph idx="1"/>
          </p:nvPr>
        </p:nvSpPr>
        <p:spPr/>
        <p:txBody>
          <a:bodyPr vert="horz" lIns="68580" tIns="34290" rIns="68580" bIns="34290" rtlCol="0" anchor="t">
            <a:normAutofit/>
          </a:bodyPr>
          <a:lstStyle/>
          <a:p>
            <a:pPr algn="just">
              <a:spcBef>
                <a:spcPts val="0"/>
              </a:spcBef>
              <a:spcAft>
                <a:spcPts val="450"/>
              </a:spcAft>
            </a:pPr>
            <a:endParaRPr lang="en-US" sz="1500" dirty="0"/>
          </a:p>
          <a:p>
            <a:pPr algn="just">
              <a:spcBef>
                <a:spcPts val="0"/>
              </a:spcBef>
              <a:spcAft>
                <a:spcPts val="450"/>
              </a:spcAft>
            </a:pPr>
            <a:endParaRPr lang="en-US" sz="1500" dirty="0"/>
          </a:p>
          <a:p>
            <a:pPr algn="just">
              <a:spcBef>
                <a:spcPts val="0"/>
              </a:spcBef>
              <a:spcAft>
                <a:spcPts val="450"/>
              </a:spcAft>
            </a:pPr>
            <a:r>
              <a:rPr lang="en-US" sz="1600" dirty="0">
                <a:latin typeface="Arial"/>
                <a:cs typeface="Arial"/>
              </a:rPr>
              <a:t>Maintain and update your sustainability plan annually.</a:t>
            </a:r>
          </a:p>
          <a:p>
            <a:pPr algn="just">
              <a:spcBef>
                <a:spcPts val="0"/>
              </a:spcBef>
              <a:spcAft>
                <a:spcPts val="450"/>
              </a:spcAft>
            </a:pPr>
            <a:r>
              <a:rPr lang="en-US" sz="1600" dirty="0">
                <a:latin typeface="Arial"/>
                <a:cs typeface="Arial"/>
              </a:rPr>
              <a:t>Keep all communications with PDE and other contracted providers.</a:t>
            </a:r>
          </a:p>
          <a:p>
            <a:pPr algn="just">
              <a:spcBef>
                <a:spcPts val="0"/>
              </a:spcBef>
              <a:spcAft>
                <a:spcPts val="450"/>
              </a:spcAft>
            </a:pPr>
            <a:r>
              <a:rPr lang="en-US" sz="1600" dirty="0">
                <a:latin typeface="Arial"/>
                <a:cs typeface="Arial"/>
              </a:rPr>
              <a:t>Foster ongoing parental involvement and follow an Open-Door Policy.</a:t>
            </a:r>
          </a:p>
          <a:p>
            <a:pPr algn="just">
              <a:spcBef>
                <a:spcPts val="0"/>
              </a:spcBef>
              <a:spcAft>
                <a:spcPts val="450"/>
              </a:spcAft>
            </a:pPr>
            <a:r>
              <a:rPr lang="en-US" sz="1600" dirty="0">
                <a:latin typeface="Arial"/>
                <a:cs typeface="Arial"/>
              </a:rPr>
              <a:t>Coordinate with classroom teachers.</a:t>
            </a:r>
          </a:p>
          <a:p>
            <a:pPr algn="just">
              <a:spcBef>
                <a:spcPts val="0"/>
              </a:spcBef>
              <a:spcAft>
                <a:spcPts val="450"/>
              </a:spcAft>
            </a:pPr>
            <a:r>
              <a:rPr lang="en-US" sz="1600" dirty="0">
                <a:latin typeface="Arial"/>
                <a:cs typeface="Arial"/>
              </a:rPr>
              <a:t>Be proactive. Don’t wait until there is an issue to contact your program officer.</a:t>
            </a:r>
          </a:p>
          <a:p>
            <a:pPr algn="just">
              <a:spcBef>
                <a:spcPts val="0"/>
              </a:spcBef>
              <a:spcAft>
                <a:spcPts val="450"/>
              </a:spcAft>
            </a:pPr>
            <a:r>
              <a:rPr lang="en-US" sz="1600" dirty="0">
                <a:latin typeface="Arial"/>
                <a:cs typeface="Arial"/>
              </a:rPr>
              <a:t>Consider each “grant” and “cohort” separately. Do not share expenses across the grants or cohorts. (The only exception is the grant manager.)</a:t>
            </a:r>
          </a:p>
          <a:p>
            <a:pPr marL="0" indent="0" algn="just">
              <a:spcBef>
                <a:spcPts val="0"/>
              </a:spcBef>
              <a:spcAft>
                <a:spcPts val="450"/>
              </a:spcAft>
              <a:buNone/>
            </a:pPr>
            <a:endParaRPr lang="en-US" sz="1500" dirty="0"/>
          </a:p>
        </p:txBody>
      </p:sp>
      <p:sp>
        <p:nvSpPr>
          <p:cNvPr id="4" name="Date Placeholder 3">
            <a:extLst>
              <a:ext uri="{FF2B5EF4-FFF2-40B4-BE49-F238E27FC236}">
                <a16:creationId xmlns:a16="http://schemas.microsoft.com/office/drawing/2014/main" id="{1D09BECE-61DD-4D8B-B33C-ECDD5F1A367E}"/>
              </a:ext>
              <a:ext uri="{C183D7F6-B498-43B3-948B-1728B52AA6E4}">
                <adec:decorative xmlns:adec="http://schemas.microsoft.com/office/drawing/2017/decorative" val="1"/>
              </a:ext>
            </a:extLst>
          </p:cNvPr>
          <p:cNvSpPr>
            <a:spLocks noGrp="1"/>
          </p:cNvSpPr>
          <p:nvPr>
            <p:ph type="dt" sz="half" idx="10"/>
          </p:nvPr>
        </p:nvSpPr>
        <p:spPr>
          <a:prstGeom prst="rect">
            <a:avLst/>
          </a:prstGeom>
        </p:spPr>
        <p:txBody>
          <a:bodyPr vert="horz" lIns="68580" tIns="34290" rIns="68580" bIns="34290" rtlCol="0" anchor="ctr"/>
          <a:lstStyle>
            <a:defPPr>
              <a:defRPr lang="en-US"/>
            </a:defPPr>
            <a:lvl1pPr marL="0" algn="l" defTabSz="685800" rtl="0" eaLnBrk="1" latinLnBrk="0" hangingPunct="1">
              <a:defRPr sz="900" kern="1200">
                <a:solidFill>
                  <a:schemeClr val="tx1">
                    <a:tint val="75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fld id="{ED0CF1AE-9D07-4FAF-9EEC-B15CCCFC2843}" type="datetime1">
              <a:rPr lang="en-US">
                <a:solidFill>
                  <a:prstClr val="black">
                    <a:tint val="75000"/>
                  </a:prstClr>
                </a:solidFill>
                <a:latin typeface="Calibri" panose="020F0502020204030204"/>
              </a:rPr>
              <a:pPr/>
              <a:t>12/19/2024</a:t>
            </a:fld>
            <a:endParaRPr lang="en-US">
              <a:solidFill>
                <a:prstClr val="black">
                  <a:tint val="75000"/>
                </a:prstClr>
              </a:solidFill>
              <a:latin typeface="Calibri" panose="020F0502020204030204"/>
            </a:endParaRPr>
          </a:p>
        </p:txBody>
      </p:sp>
      <p:sp>
        <p:nvSpPr>
          <p:cNvPr id="5" name="Slide Number Placeholder 4">
            <a:extLst>
              <a:ext uri="{FF2B5EF4-FFF2-40B4-BE49-F238E27FC236}">
                <a16:creationId xmlns:a16="http://schemas.microsoft.com/office/drawing/2014/main" id="{BBF994EC-C616-4CAF-8FEF-5FAAB08F5009}"/>
              </a:ext>
            </a:extLst>
          </p:cNvPr>
          <p:cNvSpPr>
            <a:spLocks noGrp="1"/>
          </p:cNvSpPr>
          <p:nvPr>
            <p:ph type="sldNum" sz="quarter" idx="12"/>
          </p:nvPr>
        </p:nvSpPr>
        <p:spPr/>
        <p:txBody>
          <a:bodyPr/>
          <a:lstStyle/>
          <a:p>
            <a:pPr defTabSz="685800"/>
            <a:fld id="{680C5762-CF65-4775-9966-A58D40CC61B9}" type="slidenum">
              <a:rPr lang="en-US">
                <a:solidFill>
                  <a:prstClr val="black">
                    <a:tint val="75000"/>
                  </a:prstClr>
                </a:solidFill>
                <a:latin typeface="Calibri" panose="020F0502020204030204"/>
              </a:rPr>
              <a:pPr defTabSz="685800"/>
              <a:t>37</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428543696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77A31-9138-DA45-857D-DAB0324E8FC9}"/>
              </a:ext>
            </a:extLst>
          </p:cNvPr>
          <p:cNvSpPr>
            <a:spLocks noGrp="1"/>
          </p:cNvSpPr>
          <p:nvPr>
            <p:ph type="title"/>
          </p:nvPr>
        </p:nvSpPr>
        <p:spPr/>
        <p:txBody>
          <a:bodyPr>
            <a:normAutofit/>
          </a:bodyPr>
          <a:lstStyle/>
          <a:p>
            <a:pPr algn="ctr"/>
            <a:r>
              <a:rPr lang="en-US" sz="2000" dirty="0"/>
              <a:t>Unallowable Activities (ask Prog. Officers</a:t>
            </a:r>
            <a:r>
              <a:rPr lang="en-US" sz="1800" dirty="0"/>
              <a:t>)</a:t>
            </a:r>
            <a:br>
              <a:rPr lang="en-US" sz="1800" dirty="0"/>
            </a:br>
            <a:r>
              <a:rPr lang="en-US" sz="788" dirty="0"/>
              <a:t>*This is not a comprehensive list.</a:t>
            </a:r>
          </a:p>
        </p:txBody>
      </p:sp>
      <p:sp>
        <p:nvSpPr>
          <p:cNvPr id="3" name="Content Placeholder 2">
            <a:extLst>
              <a:ext uri="{FF2B5EF4-FFF2-40B4-BE49-F238E27FC236}">
                <a16:creationId xmlns:a16="http://schemas.microsoft.com/office/drawing/2014/main" id="{5C69A5DE-3D7D-8141-ADE6-35A1185FD403}"/>
              </a:ext>
              <a:ext uri="{C183D7F6-B498-43B3-948B-1728B52AA6E4}">
                <adec:decorative xmlns:adec="http://schemas.microsoft.com/office/drawing/2017/decorative" val="1"/>
              </a:ext>
            </a:extLst>
          </p:cNvPr>
          <p:cNvSpPr>
            <a:spLocks noGrp="1"/>
          </p:cNvSpPr>
          <p:nvPr>
            <p:ph idx="1"/>
          </p:nvPr>
        </p:nvSpPr>
        <p:spPr/>
        <p:txBody>
          <a:bodyPr>
            <a:normAutofit/>
          </a:bodyPr>
          <a:lstStyle/>
          <a:p>
            <a:pPr marL="0" indent="0">
              <a:buNone/>
            </a:pPr>
            <a:endParaRPr lang="en-US" sz="3600"/>
          </a:p>
          <a:p>
            <a:endParaRPr lang="en-US" sz="4200"/>
          </a:p>
          <a:p>
            <a:pPr marL="0" indent="0">
              <a:buNone/>
            </a:pPr>
            <a:endParaRPr lang="en-US" sz="1500"/>
          </a:p>
        </p:txBody>
      </p:sp>
      <p:sp>
        <p:nvSpPr>
          <p:cNvPr id="4" name="Date Placeholder 3">
            <a:extLst>
              <a:ext uri="{FF2B5EF4-FFF2-40B4-BE49-F238E27FC236}">
                <a16:creationId xmlns:a16="http://schemas.microsoft.com/office/drawing/2014/main" id="{D1CEF968-DF92-9C48-96D3-E634A2CD3290}"/>
              </a:ext>
              <a:ext uri="{C183D7F6-B498-43B3-948B-1728B52AA6E4}">
                <adec:decorative xmlns:adec="http://schemas.microsoft.com/office/drawing/2017/decorative" val="1"/>
              </a:ext>
            </a:extLst>
          </p:cNvPr>
          <p:cNvSpPr>
            <a:spLocks noGrp="1"/>
          </p:cNvSpPr>
          <p:nvPr>
            <p:ph type="dt" sz="half" idx="10"/>
          </p:nvPr>
        </p:nvSpPr>
        <p:spPr/>
        <p:txBody>
          <a:bodyPr>
            <a:normAutofit/>
          </a:bodyPr>
          <a:lstStyle/>
          <a:p>
            <a:pPr defTabSz="685800">
              <a:spcAft>
                <a:spcPts val="450"/>
              </a:spcAft>
            </a:pPr>
            <a:fld id="{7EE0ECAE-0684-D44B-A660-4ECC6ED5E092}" type="datetime1">
              <a:rPr lang="en-US">
                <a:solidFill>
                  <a:prstClr val="black">
                    <a:tint val="75000"/>
                  </a:prstClr>
                </a:solidFill>
                <a:latin typeface="Calibri" panose="020F0502020204030204"/>
              </a:rPr>
              <a:pPr defTabSz="685800">
                <a:spcAft>
                  <a:spcPts val="450"/>
                </a:spcAft>
              </a:pPr>
              <a:t>12/19/2024</a:t>
            </a:fld>
            <a:endParaRPr lang="en-US">
              <a:solidFill>
                <a:prstClr val="black">
                  <a:tint val="75000"/>
                </a:prstClr>
              </a:solidFill>
              <a:latin typeface="Calibri" panose="020F0502020204030204"/>
            </a:endParaRPr>
          </a:p>
        </p:txBody>
      </p:sp>
      <p:sp>
        <p:nvSpPr>
          <p:cNvPr id="6" name="Slide Number Placeholder 5">
            <a:extLst>
              <a:ext uri="{FF2B5EF4-FFF2-40B4-BE49-F238E27FC236}">
                <a16:creationId xmlns:a16="http://schemas.microsoft.com/office/drawing/2014/main" id="{64A5A73F-A0E3-A64C-9CE4-076FE60345D4}"/>
              </a:ext>
            </a:extLst>
          </p:cNvPr>
          <p:cNvSpPr>
            <a:spLocks noGrp="1"/>
          </p:cNvSpPr>
          <p:nvPr>
            <p:ph type="sldNum" sz="quarter" idx="12"/>
          </p:nvPr>
        </p:nvSpPr>
        <p:spPr/>
        <p:txBody>
          <a:bodyPr>
            <a:normAutofit/>
          </a:bodyPr>
          <a:lstStyle/>
          <a:p>
            <a:pPr defTabSz="685800">
              <a:spcAft>
                <a:spcPts val="450"/>
              </a:spcAft>
            </a:pPr>
            <a:fld id="{21BA5351-C004-6E44-B836-3AE785966E6F}" type="slidenum">
              <a:rPr lang="en-US">
                <a:solidFill>
                  <a:prstClr val="black">
                    <a:tint val="75000"/>
                  </a:prstClr>
                </a:solidFill>
                <a:latin typeface="Calibri" panose="020F0502020204030204"/>
              </a:rPr>
              <a:pPr defTabSz="685800">
                <a:spcAft>
                  <a:spcPts val="450"/>
                </a:spcAft>
              </a:pPr>
              <a:t>38</a:t>
            </a:fld>
            <a:endParaRPr lang="en-US">
              <a:solidFill>
                <a:prstClr val="black">
                  <a:tint val="75000"/>
                </a:prstClr>
              </a:solidFill>
              <a:latin typeface="Calibri" panose="020F0502020204030204"/>
            </a:endParaRPr>
          </a:p>
        </p:txBody>
      </p:sp>
      <p:sp>
        <p:nvSpPr>
          <p:cNvPr id="9" name="Content Placeholder 8">
            <a:extLst>
              <a:ext uri="{FF2B5EF4-FFF2-40B4-BE49-F238E27FC236}">
                <a16:creationId xmlns:a16="http://schemas.microsoft.com/office/drawing/2014/main" id="{C471686A-4EC3-0950-55DC-040D7215D422}"/>
              </a:ext>
            </a:extLst>
          </p:cNvPr>
          <p:cNvSpPr>
            <a:spLocks noGrp="1"/>
          </p:cNvSpPr>
          <p:nvPr>
            <p:ph sz="half" idx="4294967295"/>
          </p:nvPr>
        </p:nvSpPr>
        <p:spPr>
          <a:xfrm>
            <a:off x="6285" y="1642894"/>
            <a:ext cx="8810625" cy="4072106"/>
          </a:xfrm>
        </p:spPr>
        <p:txBody>
          <a:bodyPr vert="horz" lIns="68580" tIns="34290" rIns="68580" bIns="34290" rtlCol="0" anchor="t">
            <a:normAutofit fontScale="25000" lnSpcReduction="20000"/>
          </a:bodyPr>
          <a:lstStyle/>
          <a:p>
            <a:pPr>
              <a:defRPr/>
            </a:pPr>
            <a:r>
              <a:rPr lang="en-US" sz="5600" dirty="0">
                <a:solidFill>
                  <a:prstClr val="black"/>
                </a:solidFill>
                <a:latin typeface="Arial"/>
                <a:cs typeface="Arial"/>
              </a:rPr>
              <a:t>Provide gift cards, certificates, or other monetary incentives for students or families.</a:t>
            </a:r>
          </a:p>
          <a:p>
            <a:pPr marL="0" indent="0">
              <a:buNone/>
              <a:defRPr/>
            </a:pPr>
            <a:endParaRPr lang="en-US" sz="5600" dirty="0">
              <a:solidFill>
                <a:prstClr val="black"/>
              </a:solidFill>
              <a:latin typeface="Arial"/>
              <a:cs typeface="Arial"/>
            </a:endParaRPr>
          </a:p>
          <a:p>
            <a:pPr>
              <a:defRPr/>
            </a:pPr>
            <a:r>
              <a:rPr lang="en-US" sz="5600" dirty="0">
                <a:solidFill>
                  <a:prstClr val="black"/>
                </a:solidFill>
                <a:latin typeface="Arial"/>
                <a:cs typeface="Arial"/>
              </a:rPr>
              <a:t>Provide incentives for staff (bonuses, awards, luncheons, etc.).</a:t>
            </a:r>
          </a:p>
          <a:p>
            <a:pPr marL="0" indent="0">
              <a:buNone/>
              <a:defRPr/>
            </a:pPr>
            <a:endParaRPr lang="en-US" sz="5600" dirty="0">
              <a:solidFill>
                <a:prstClr val="black"/>
              </a:solidFill>
              <a:latin typeface="Arial"/>
              <a:cs typeface="Arial"/>
            </a:endParaRPr>
          </a:p>
          <a:p>
            <a:pPr>
              <a:defRPr/>
            </a:pPr>
            <a:r>
              <a:rPr lang="en-US" sz="5600" dirty="0">
                <a:solidFill>
                  <a:prstClr val="black"/>
                </a:solidFill>
                <a:latin typeface="Arial"/>
                <a:cs typeface="Arial"/>
              </a:rPr>
              <a:t>Provide or support religious activities.</a:t>
            </a:r>
          </a:p>
          <a:p>
            <a:pPr marL="0" indent="0">
              <a:buNone/>
              <a:defRPr/>
            </a:pPr>
            <a:endParaRPr lang="en-US" sz="5600" dirty="0">
              <a:solidFill>
                <a:prstClr val="black"/>
              </a:solidFill>
              <a:latin typeface="Arial"/>
              <a:cs typeface="Arial"/>
            </a:endParaRPr>
          </a:p>
          <a:p>
            <a:pPr>
              <a:defRPr/>
            </a:pPr>
            <a:r>
              <a:rPr lang="en-US" sz="5600" dirty="0">
                <a:solidFill>
                  <a:prstClr val="black"/>
                </a:solidFill>
                <a:latin typeface="Arial"/>
                <a:cs typeface="Arial"/>
              </a:rPr>
              <a:t>School-sponsored competitive and intramural school sports – must not supplant.</a:t>
            </a:r>
          </a:p>
          <a:p>
            <a:pPr>
              <a:defRPr/>
            </a:pPr>
            <a:endParaRPr lang="en-US" sz="5600" dirty="0">
              <a:solidFill>
                <a:prstClr val="black"/>
              </a:solidFill>
              <a:latin typeface="Arial"/>
              <a:cs typeface="Arial"/>
            </a:endParaRPr>
          </a:p>
          <a:p>
            <a:pPr>
              <a:defRPr/>
            </a:pPr>
            <a:r>
              <a:rPr lang="en-US" sz="5600" dirty="0">
                <a:solidFill>
                  <a:prstClr val="black"/>
                </a:solidFill>
                <a:latin typeface="Arial"/>
                <a:cs typeface="Arial"/>
              </a:rPr>
              <a:t> Memberships, leagues, or entry fees.</a:t>
            </a:r>
          </a:p>
          <a:p>
            <a:pPr marL="0" indent="0">
              <a:buNone/>
              <a:defRPr/>
            </a:pPr>
            <a:endParaRPr lang="en-US" sz="5600" dirty="0">
              <a:solidFill>
                <a:prstClr val="black"/>
              </a:solidFill>
              <a:latin typeface="Arial"/>
              <a:cs typeface="Arial"/>
            </a:endParaRPr>
          </a:p>
          <a:p>
            <a:pPr>
              <a:defRPr/>
            </a:pPr>
            <a:r>
              <a:rPr lang="en-US" sz="5600" dirty="0">
                <a:solidFill>
                  <a:prstClr val="black"/>
                </a:solidFill>
                <a:latin typeface="Arial"/>
                <a:cs typeface="Arial"/>
              </a:rPr>
              <a:t>School-related and schoolwide club activities include debate, yearbook, newspaper, school choir, school band, student government, school announcements, National Honor Society, and other traditional school club activities. Paying for any portion of these costs would be supplanting other federal or non-federal funding sources (Uniform Guidance § 200.469).</a:t>
            </a:r>
          </a:p>
          <a:p>
            <a:pPr>
              <a:defRPr/>
            </a:pPr>
            <a:endParaRPr lang="en-US" sz="5600" dirty="0">
              <a:solidFill>
                <a:prstClr val="black"/>
              </a:solidFill>
              <a:latin typeface="Arial"/>
              <a:cs typeface="Arial"/>
            </a:endParaRPr>
          </a:p>
          <a:p>
            <a:pPr>
              <a:defRPr/>
            </a:pPr>
            <a:r>
              <a:rPr lang="en-US" sz="5600" dirty="0">
                <a:solidFill>
                  <a:prstClr val="black"/>
                </a:solidFill>
                <a:latin typeface="Arial"/>
                <a:cs typeface="Arial"/>
              </a:rPr>
              <a:t>Cover costs associated with marketing activities, including printing names and/or logos on supplies, including clothing. </a:t>
            </a:r>
          </a:p>
          <a:p>
            <a:pPr>
              <a:defRPr/>
            </a:pPr>
            <a:endParaRPr lang="en-US" sz="5600" dirty="0">
              <a:solidFill>
                <a:prstClr val="black"/>
              </a:solidFill>
              <a:latin typeface="Arial" panose="020B0604020202020204" pitchFamily="34" charset="0"/>
              <a:cs typeface="Arial" panose="020B0604020202020204" pitchFamily="34" charset="0"/>
            </a:endParaRPr>
          </a:p>
          <a:p>
            <a:pPr>
              <a:defRPr/>
            </a:pPr>
            <a:r>
              <a:rPr lang="en-US" sz="5600" dirty="0">
                <a:solidFill>
                  <a:prstClr val="black"/>
                </a:solidFill>
                <a:latin typeface="Arial"/>
                <a:cs typeface="Arial"/>
              </a:rPr>
              <a:t>Pass through or subgrant to another agency or entity to operate the 21st CCLC program.</a:t>
            </a:r>
          </a:p>
          <a:p>
            <a:pPr marL="0" indent="0">
              <a:buNone/>
              <a:defRPr/>
            </a:pPr>
            <a:endParaRPr lang="en-US" sz="5600" dirty="0">
              <a:solidFill>
                <a:prstClr val="black"/>
              </a:solidFill>
              <a:latin typeface="Arial"/>
              <a:cs typeface="Arial"/>
            </a:endParaRPr>
          </a:p>
          <a:p>
            <a:pPr>
              <a:defRPr/>
            </a:pPr>
            <a:r>
              <a:rPr lang="en-US" sz="5600" dirty="0">
                <a:solidFill>
                  <a:prstClr val="black"/>
                </a:solidFill>
                <a:latin typeface="Arial" panose="020B0604020202020204" pitchFamily="34" charset="0"/>
                <a:cs typeface="Arial" panose="020B0604020202020204" pitchFamily="34" charset="0"/>
              </a:rPr>
              <a:t>Supplanting federal, state, or local funds.</a:t>
            </a:r>
          </a:p>
          <a:p>
            <a:pPr marL="0" indent="0">
              <a:buNone/>
              <a:defRPr/>
            </a:pPr>
            <a:endParaRPr lang="en-US" sz="3600" dirty="0">
              <a:solidFill>
                <a:prstClr val="black"/>
              </a:solidFill>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1324090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77A31-9138-DA45-857D-DAB0324E8FC9}"/>
              </a:ext>
            </a:extLst>
          </p:cNvPr>
          <p:cNvSpPr>
            <a:spLocks noGrp="1"/>
          </p:cNvSpPr>
          <p:nvPr>
            <p:ph type="title"/>
          </p:nvPr>
        </p:nvSpPr>
        <p:spPr>
          <a:xfrm>
            <a:off x="457200" y="609600"/>
            <a:ext cx="8229600" cy="838200"/>
          </a:xfrm>
        </p:spPr>
        <p:txBody>
          <a:bodyPr>
            <a:normAutofit/>
          </a:bodyPr>
          <a:lstStyle/>
          <a:p>
            <a:pPr algn="ctr"/>
            <a:r>
              <a:rPr lang="en-US" sz="2000" dirty="0"/>
              <a:t>Unallowable Activities cont.</a:t>
            </a:r>
            <a:br>
              <a:rPr lang="en-US" sz="1800" dirty="0"/>
            </a:br>
            <a:endParaRPr lang="en-US" sz="1800" dirty="0"/>
          </a:p>
        </p:txBody>
      </p:sp>
      <p:sp>
        <p:nvSpPr>
          <p:cNvPr id="3" name="Content Placeholder 2">
            <a:extLst>
              <a:ext uri="{FF2B5EF4-FFF2-40B4-BE49-F238E27FC236}">
                <a16:creationId xmlns:a16="http://schemas.microsoft.com/office/drawing/2014/main" id="{5C69A5DE-3D7D-8141-ADE6-35A1185FD403}"/>
              </a:ext>
            </a:extLst>
          </p:cNvPr>
          <p:cNvSpPr>
            <a:spLocks noGrp="1"/>
          </p:cNvSpPr>
          <p:nvPr>
            <p:ph idx="1"/>
          </p:nvPr>
        </p:nvSpPr>
        <p:spPr/>
        <p:txBody>
          <a:bodyPr vert="horz" lIns="68580" tIns="34290" rIns="68580" bIns="34290" rtlCol="0" anchor="t">
            <a:noAutofit/>
          </a:bodyPr>
          <a:lstStyle/>
          <a:p>
            <a:r>
              <a:rPr lang="en-US" sz="1600" dirty="0">
                <a:latin typeface="Arial"/>
                <a:cs typeface="Arial"/>
              </a:rPr>
              <a:t> Acquire equipment and supplies totaling more than $5,000 per unit.</a:t>
            </a:r>
          </a:p>
          <a:p>
            <a:r>
              <a:rPr lang="en-US" sz="1600" dirty="0">
                <a:latin typeface="Arial"/>
                <a:cs typeface="Arial"/>
              </a:rPr>
              <a:t>Cover the costs associated with any food purchases unless they are part of the approved program narrative. This includes snacks. (For example, an approved cooking class or STEAM demonstration.)</a:t>
            </a:r>
          </a:p>
          <a:p>
            <a:r>
              <a:rPr lang="en-US" sz="1600" dirty="0">
                <a:latin typeface="Arial"/>
                <a:cs typeface="Arial"/>
              </a:rPr>
              <a:t>Cover costs associated with field trips or other activities whose sole or primary purpose is entertainment (amusement parks, skating rinks, etc.) (Uniform Guidance § 200.438);</a:t>
            </a:r>
          </a:p>
          <a:p>
            <a:r>
              <a:rPr lang="en-US" sz="1600" dirty="0">
                <a:latin typeface="Arial"/>
                <a:cs typeface="Arial"/>
              </a:rPr>
              <a:t>Logos on supplies, including clothing.</a:t>
            </a:r>
          </a:p>
          <a:p>
            <a:r>
              <a:rPr lang="en-US" sz="1600" dirty="0">
                <a:latin typeface="Arial"/>
                <a:cs typeface="Arial"/>
              </a:rPr>
              <a:t> Paying stipends to students or parents served in the 21st CCLC program.</a:t>
            </a:r>
          </a:p>
          <a:p>
            <a:r>
              <a:rPr lang="en-US" sz="1600" dirty="0">
                <a:latin typeface="Arial"/>
                <a:cs typeface="Arial"/>
              </a:rPr>
              <a:t>Cover costs associated with any grant writing or fundraising activities.</a:t>
            </a:r>
          </a:p>
          <a:p>
            <a:r>
              <a:rPr lang="en-US" sz="1600" dirty="0">
                <a:latin typeface="Arial"/>
                <a:cs typeface="Arial"/>
              </a:rPr>
              <a:t>Interest expenses, late fees, check cashing, or other debt service costs.</a:t>
            </a:r>
          </a:p>
          <a:p>
            <a:r>
              <a:rPr lang="en-US" sz="1600" dirty="0">
                <a:latin typeface="Arial"/>
                <a:cs typeface="Arial"/>
              </a:rPr>
              <a:t>Purchase of vehicles.</a:t>
            </a:r>
          </a:p>
          <a:p>
            <a:endParaRPr lang="en-US" sz="1500" dirty="0"/>
          </a:p>
          <a:p>
            <a:pPr marL="0" indent="0">
              <a:buNone/>
            </a:pPr>
            <a:endParaRPr lang="en-US" sz="1500" dirty="0"/>
          </a:p>
        </p:txBody>
      </p:sp>
      <p:sp>
        <p:nvSpPr>
          <p:cNvPr id="4" name="Date Placeholder 3">
            <a:extLst>
              <a:ext uri="{FF2B5EF4-FFF2-40B4-BE49-F238E27FC236}">
                <a16:creationId xmlns:a16="http://schemas.microsoft.com/office/drawing/2014/main" id="{D1CEF968-DF92-9C48-96D3-E634A2CD3290}"/>
              </a:ext>
              <a:ext uri="{C183D7F6-B498-43B3-948B-1728B52AA6E4}">
                <adec:decorative xmlns:adec="http://schemas.microsoft.com/office/drawing/2017/decorative" val="1"/>
              </a:ext>
            </a:extLst>
          </p:cNvPr>
          <p:cNvSpPr>
            <a:spLocks noGrp="1"/>
          </p:cNvSpPr>
          <p:nvPr>
            <p:ph type="dt" sz="half" idx="10"/>
          </p:nvPr>
        </p:nvSpPr>
        <p:spPr/>
        <p:txBody>
          <a:bodyPr>
            <a:normAutofit/>
          </a:bodyPr>
          <a:lstStyle/>
          <a:p>
            <a:pPr defTabSz="685800">
              <a:spcAft>
                <a:spcPts val="450"/>
              </a:spcAft>
            </a:pPr>
            <a:fld id="{7EE0ECAE-0684-D44B-A660-4ECC6ED5E092}" type="datetime1">
              <a:rPr lang="en-US">
                <a:solidFill>
                  <a:prstClr val="black">
                    <a:tint val="75000"/>
                  </a:prstClr>
                </a:solidFill>
                <a:latin typeface="Calibri" panose="020F0502020204030204"/>
              </a:rPr>
              <a:pPr defTabSz="685800">
                <a:spcAft>
                  <a:spcPts val="450"/>
                </a:spcAft>
              </a:pPr>
              <a:t>12/19/2024</a:t>
            </a:fld>
            <a:endParaRPr lang="en-US">
              <a:solidFill>
                <a:prstClr val="black">
                  <a:tint val="75000"/>
                </a:prstClr>
              </a:solidFill>
              <a:latin typeface="Calibri" panose="020F0502020204030204"/>
            </a:endParaRPr>
          </a:p>
        </p:txBody>
      </p:sp>
      <p:sp>
        <p:nvSpPr>
          <p:cNvPr id="6" name="Slide Number Placeholder 5">
            <a:extLst>
              <a:ext uri="{FF2B5EF4-FFF2-40B4-BE49-F238E27FC236}">
                <a16:creationId xmlns:a16="http://schemas.microsoft.com/office/drawing/2014/main" id="{64A5A73F-A0E3-A64C-9CE4-076FE60345D4}"/>
              </a:ext>
            </a:extLst>
          </p:cNvPr>
          <p:cNvSpPr>
            <a:spLocks noGrp="1"/>
          </p:cNvSpPr>
          <p:nvPr>
            <p:ph type="sldNum" sz="quarter" idx="12"/>
          </p:nvPr>
        </p:nvSpPr>
        <p:spPr/>
        <p:txBody>
          <a:bodyPr>
            <a:normAutofit/>
          </a:bodyPr>
          <a:lstStyle/>
          <a:p>
            <a:pPr defTabSz="685800">
              <a:spcAft>
                <a:spcPts val="450"/>
              </a:spcAft>
            </a:pPr>
            <a:fld id="{21BA5351-C004-6E44-B836-3AE785966E6F}" type="slidenum">
              <a:rPr lang="en-US">
                <a:solidFill>
                  <a:prstClr val="black">
                    <a:tint val="75000"/>
                  </a:prstClr>
                </a:solidFill>
                <a:latin typeface="Calibri" panose="020F0502020204030204"/>
              </a:rPr>
              <a:pPr defTabSz="685800">
                <a:spcAft>
                  <a:spcPts val="450"/>
                </a:spcAft>
              </a:pPr>
              <a:t>39</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11582937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3464F-FA41-DC65-9838-52E75C8DD856}"/>
              </a:ext>
              <a:ext uri="{C183D7F6-B498-43B3-948B-1728B52AA6E4}">
                <adec:decorative xmlns:adec="http://schemas.microsoft.com/office/drawing/2017/decorative" val="1"/>
              </a:ext>
            </a:extLst>
          </p:cNvPr>
          <p:cNvSpPr>
            <a:spLocks noGrp="1"/>
          </p:cNvSpPr>
          <p:nvPr>
            <p:ph type="title"/>
          </p:nvPr>
        </p:nvSpPr>
        <p:spPr/>
        <p:txBody>
          <a:bodyPr/>
          <a:lstStyle/>
          <a:p>
            <a:r>
              <a:rPr lang="en-US" dirty="0"/>
              <a:t>21</a:t>
            </a:r>
            <a:r>
              <a:rPr lang="en-US" baseline="30000" dirty="0"/>
              <a:t>st</a:t>
            </a:r>
            <a:r>
              <a:rPr lang="en-US" dirty="0"/>
              <a:t> CCLC Program Managers</a:t>
            </a:r>
          </a:p>
        </p:txBody>
      </p:sp>
      <p:sp>
        <p:nvSpPr>
          <p:cNvPr id="11" name="Content Placeholder 10">
            <a:extLst>
              <a:ext uri="{FF2B5EF4-FFF2-40B4-BE49-F238E27FC236}">
                <a16:creationId xmlns:a16="http://schemas.microsoft.com/office/drawing/2014/main" id="{E71BEF55-381C-E3E4-DFF2-F42FDE576CD3}"/>
              </a:ext>
            </a:extLst>
          </p:cNvPr>
          <p:cNvSpPr>
            <a:spLocks noGrp="1"/>
          </p:cNvSpPr>
          <p:nvPr>
            <p:ph sz="half"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5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hlinkClick r:id="rId3"/>
              </a:rPr>
              <a:t>21st Century Community Learning Centers (pa.gov)</a:t>
            </a:r>
            <a:endParaRPr kumimoji="0" lang="en-US" sz="135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endParaRPr lang="en-US" dirty="0"/>
          </a:p>
        </p:txBody>
      </p:sp>
      <p:sp>
        <p:nvSpPr>
          <p:cNvPr id="5" name="Slide Number Placeholder 4">
            <a:extLst>
              <a:ext uri="{FF2B5EF4-FFF2-40B4-BE49-F238E27FC236}">
                <a16:creationId xmlns:a16="http://schemas.microsoft.com/office/drawing/2014/main" id="{D4ED3B00-F6E7-4289-B4C2-EE8405E996BD}"/>
              </a:ext>
              <a:ext uri="{C183D7F6-B498-43B3-948B-1728B52AA6E4}">
                <adec:decorative xmlns:adec="http://schemas.microsoft.com/office/drawing/2017/decorative" val="1"/>
              </a:ext>
            </a:extLst>
          </p:cNvPr>
          <p:cNvSpPr>
            <a:spLocks noGrp="1"/>
          </p:cNvSpPr>
          <p:nvPr>
            <p:ph type="sldNum" sz="quarter" idx="12"/>
          </p:nvPr>
        </p:nvSpPr>
        <p:spPr/>
        <p:txBody>
          <a:bodyPr/>
          <a:lstStyle/>
          <a:p>
            <a:pPr defTabSz="685800">
              <a:defRPr/>
            </a:pPr>
            <a:fld id="{21BA5351-C004-6E44-B836-3AE785966E6F}" type="slidenum">
              <a:rPr lang="en-US" sz="900">
                <a:solidFill>
                  <a:prstClr val="black">
                    <a:tint val="75000"/>
                  </a:prstClr>
                </a:solidFill>
                <a:latin typeface="Calibri" panose="020F0502020204030204"/>
              </a:rPr>
              <a:pPr defTabSz="685800">
                <a:defRPr/>
              </a:pPr>
              <a:t>4</a:t>
            </a:fld>
            <a:endParaRPr lang="en-US" sz="900">
              <a:solidFill>
                <a:prstClr val="black">
                  <a:tint val="75000"/>
                </a:prstClr>
              </a:solidFill>
              <a:latin typeface="Calibri" panose="020F0502020204030204"/>
            </a:endParaRPr>
          </a:p>
        </p:txBody>
      </p:sp>
      <p:sp>
        <p:nvSpPr>
          <p:cNvPr id="4" name="Rectangle 3">
            <a:extLst>
              <a:ext uri="{FF2B5EF4-FFF2-40B4-BE49-F238E27FC236}">
                <a16:creationId xmlns:a16="http://schemas.microsoft.com/office/drawing/2014/main" id="{624AECBB-FFA6-1681-62A9-0C01D0CA1243}"/>
              </a:ext>
              <a:ext uri="{C183D7F6-B498-43B3-948B-1728B52AA6E4}">
                <adec:decorative xmlns:adec="http://schemas.microsoft.com/office/drawing/2017/decorative" val="1"/>
              </a:ext>
            </a:extLst>
          </p:cNvPr>
          <p:cNvSpPr/>
          <p:nvPr/>
        </p:nvSpPr>
        <p:spPr>
          <a:xfrm>
            <a:off x="838199" y="3955197"/>
            <a:ext cx="6858001" cy="1131079"/>
          </a:xfrm>
          <a:prstGeom prst="rect">
            <a:avLst/>
          </a:prstGeom>
        </p:spPr>
        <p:txBody>
          <a:bodyPr wrap="square">
            <a:spAutoFit/>
          </a:bodyPr>
          <a:lstStyle/>
          <a:p>
            <a:pPr algn="ctr" defTabSz="685800">
              <a:defRPr/>
            </a:pPr>
            <a:r>
              <a:rPr lang="en-US" altLang="en-US" sz="1350" b="1" dirty="0">
                <a:solidFill>
                  <a:prstClr val="black"/>
                </a:solidFill>
                <a:latin typeface="Arial" charset="0"/>
              </a:rPr>
              <a:t>WaTanya L. Ney</a:t>
            </a:r>
          </a:p>
          <a:p>
            <a:pPr algn="ctr" defTabSz="685800">
              <a:defRPr/>
            </a:pPr>
            <a:r>
              <a:rPr lang="en-US" altLang="en-US" sz="1350" dirty="0">
                <a:solidFill>
                  <a:prstClr val="black"/>
                </a:solidFill>
                <a:latin typeface="Arial" charset="0"/>
              </a:rPr>
              <a:t>21</a:t>
            </a:r>
            <a:r>
              <a:rPr lang="en-US" altLang="en-US" sz="1350" baseline="30000" dirty="0">
                <a:solidFill>
                  <a:prstClr val="black"/>
                </a:solidFill>
                <a:latin typeface="Arial" charset="0"/>
              </a:rPr>
              <a:t>st</a:t>
            </a:r>
            <a:r>
              <a:rPr lang="en-US" altLang="en-US" sz="1350" dirty="0">
                <a:solidFill>
                  <a:prstClr val="black"/>
                </a:solidFill>
                <a:latin typeface="Arial" charset="0"/>
              </a:rPr>
              <a:t> CCLC</a:t>
            </a:r>
            <a:r>
              <a:rPr lang="en-US" altLang="en-US" sz="1350" baseline="30000" dirty="0">
                <a:solidFill>
                  <a:prstClr val="black"/>
                </a:solidFill>
                <a:latin typeface="Arial" charset="0"/>
              </a:rPr>
              <a:t> </a:t>
            </a:r>
            <a:r>
              <a:rPr lang="en-US" altLang="en-US" sz="1350" dirty="0">
                <a:solidFill>
                  <a:prstClr val="black"/>
                </a:solidFill>
                <a:latin typeface="Arial" charset="0"/>
              </a:rPr>
              <a:t>Supervisor</a:t>
            </a:r>
          </a:p>
          <a:p>
            <a:pPr algn="ctr" defTabSz="685800">
              <a:defRPr/>
            </a:pPr>
            <a:r>
              <a:rPr lang="en-US" altLang="en-US" sz="1350" dirty="0">
                <a:solidFill>
                  <a:prstClr val="black"/>
                </a:solidFill>
                <a:latin typeface="Arial" charset="0"/>
              </a:rPr>
              <a:t>PA Department of Education</a:t>
            </a:r>
            <a:br>
              <a:rPr lang="en-US" altLang="en-US" sz="1350" dirty="0">
                <a:solidFill>
                  <a:prstClr val="black"/>
                </a:solidFill>
                <a:latin typeface="Arial" charset="0"/>
              </a:rPr>
            </a:br>
            <a:r>
              <a:rPr lang="en-US" altLang="en-US" sz="1350" dirty="0">
                <a:solidFill>
                  <a:prstClr val="black"/>
                </a:solidFill>
                <a:latin typeface="Arial" charset="0"/>
              </a:rPr>
              <a:t>(717) 214-7314  </a:t>
            </a:r>
            <a:br>
              <a:rPr lang="en-US" altLang="en-US" sz="1350" dirty="0">
                <a:solidFill>
                  <a:prstClr val="black"/>
                </a:solidFill>
                <a:latin typeface="Arial" charset="0"/>
              </a:rPr>
            </a:br>
            <a:r>
              <a:rPr lang="en-US" altLang="en-US" sz="1350" u="sng" dirty="0">
                <a:solidFill>
                  <a:prstClr val="black"/>
                </a:solidFill>
                <a:latin typeface="Arial" charset="0"/>
              </a:rPr>
              <a:t>wney@pa.gov</a:t>
            </a:r>
            <a:endParaRPr lang="en-US" sz="1350" dirty="0">
              <a:solidFill>
                <a:prstClr val="black"/>
              </a:solidFill>
              <a:latin typeface="Calibri" panose="020F0502020204030204"/>
            </a:endParaRPr>
          </a:p>
        </p:txBody>
      </p:sp>
      <p:sp>
        <p:nvSpPr>
          <p:cNvPr id="7" name="Content Placeholder 2">
            <a:extLst>
              <a:ext uri="{FF2B5EF4-FFF2-40B4-BE49-F238E27FC236}">
                <a16:creationId xmlns:a16="http://schemas.microsoft.com/office/drawing/2014/main" id="{5FAD5BDF-A5C6-FD06-DE86-48246F70EFDE}"/>
              </a:ext>
              <a:ext uri="{C183D7F6-B498-43B3-948B-1728B52AA6E4}">
                <adec:decorative xmlns:adec="http://schemas.microsoft.com/office/drawing/2017/decorative" val="1"/>
              </a:ext>
            </a:extLst>
          </p:cNvPr>
          <p:cNvSpPr txBox="1">
            <a:spLocks/>
          </p:cNvSpPr>
          <p:nvPr/>
        </p:nvSpPr>
        <p:spPr>
          <a:xfrm>
            <a:off x="533400" y="2362200"/>
            <a:ext cx="7415087" cy="1705596"/>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defTabSz="685800">
              <a:buNone/>
              <a:defRPr/>
            </a:pPr>
            <a:r>
              <a:rPr lang="en-US" altLang="en-US" sz="1350" b="1" dirty="0">
                <a:solidFill>
                  <a:prstClr val="black"/>
                </a:solidFill>
                <a:latin typeface="Arial" charset="0"/>
              </a:rPr>
              <a:t>Carmen M. Medina</a:t>
            </a:r>
            <a:br>
              <a:rPr lang="en-US" altLang="en-US" sz="1350" b="1" dirty="0">
                <a:solidFill>
                  <a:prstClr val="black"/>
                </a:solidFill>
                <a:latin typeface="Arial" charset="0"/>
              </a:rPr>
            </a:br>
            <a:r>
              <a:rPr lang="en-US" altLang="en-US" sz="1350" dirty="0">
                <a:solidFill>
                  <a:prstClr val="black"/>
                </a:solidFill>
                <a:latin typeface="Arial" charset="0"/>
              </a:rPr>
              <a:t>Chief, Division of Student Services</a:t>
            </a:r>
            <a:br>
              <a:rPr lang="en-US" altLang="en-US" sz="1350" dirty="0">
                <a:solidFill>
                  <a:prstClr val="black"/>
                </a:solidFill>
                <a:latin typeface="Arial" charset="0"/>
              </a:rPr>
            </a:br>
            <a:r>
              <a:rPr lang="en-US" altLang="en-US" sz="1350" dirty="0">
                <a:solidFill>
                  <a:prstClr val="black"/>
                </a:solidFill>
                <a:latin typeface="Arial" charset="0"/>
              </a:rPr>
              <a:t>PA Department of Education</a:t>
            </a:r>
            <a:br>
              <a:rPr lang="en-US" altLang="en-US" sz="1350" dirty="0">
                <a:solidFill>
                  <a:prstClr val="black"/>
                </a:solidFill>
                <a:latin typeface="Arial" charset="0"/>
              </a:rPr>
            </a:br>
            <a:r>
              <a:rPr lang="en-US" altLang="en-US" sz="1350" dirty="0">
                <a:solidFill>
                  <a:prstClr val="black"/>
                </a:solidFill>
                <a:latin typeface="Arial" charset="0"/>
              </a:rPr>
              <a:t>(717) 783-6466</a:t>
            </a:r>
            <a:br>
              <a:rPr lang="en-US" altLang="en-US" sz="1350" dirty="0">
                <a:solidFill>
                  <a:prstClr val="black"/>
                </a:solidFill>
                <a:latin typeface="Arial" charset="0"/>
              </a:rPr>
            </a:br>
            <a:r>
              <a:rPr lang="en-US" altLang="en-US" sz="1350" u="sng" dirty="0">
                <a:solidFill>
                  <a:prstClr val="black"/>
                </a:solidFill>
                <a:latin typeface="Arial" charset="0"/>
              </a:rPr>
              <a:t>cmedina@pa.gov</a:t>
            </a:r>
            <a:br>
              <a:rPr lang="en-US" altLang="en-US" sz="1800" u="sng" dirty="0">
                <a:solidFill>
                  <a:prstClr val="black"/>
                </a:solidFill>
                <a:latin typeface="Arial" charset="0"/>
              </a:rPr>
            </a:br>
            <a:endParaRPr lang="en-US" sz="1800" dirty="0">
              <a:solidFill>
                <a:prstClr val="black"/>
              </a:solidFill>
            </a:endParaRPr>
          </a:p>
        </p:txBody>
      </p:sp>
    </p:spTree>
    <p:extLst>
      <p:ext uri="{BB962C8B-B14F-4D97-AF65-F5344CB8AC3E}">
        <p14:creationId xmlns:p14="http://schemas.microsoft.com/office/powerpoint/2010/main" val="422236805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3AC0173-A595-9F74-3352-BA785DCD66BC}"/>
              </a:ext>
            </a:extLst>
          </p:cNvPr>
          <p:cNvSpPr>
            <a:spLocks noGrp="1"/>
          </p:cNvSpPr>
          <p:nvPr>
            <p:ph type="title"/>
          </p:nvPr>
        </p:nvSpPr>
        <p:spPr/>
        <p:txBody>
          <a:bodyPr>
            <a:normAutofit/>
          </a:bodyPr>
          <a:lstStyle/>
          <a:p>
            <a:pPr algn="ctr"/>
            <a:r>
              <a:rPr lang="en-US" sz="1800" dirty="0"/>
              <a:t>21</a:t>
            </a:r>
            <a:r>
              <a:rPr lang="en-US" sz="1800" baseline="30000" dirty="0"/>
              <a:t>st</a:t>
            </a:r>
            <a:r>
              <a:rPr lang="en-US" sz="1800" dirty="0"/>
              <a:t> CCLC Grant Resources</a:t>
            </a:r>
          </a:p>
        </p:txBody>
      </p:sp>
      <p:sp>
        <p:nvSpPr>
          <p:cNvPr id="3" name="Content Placeholder 2">
            <a:extLst>
              <a:ext uri="{FF2B5EF4-FFF2-40B4-BE49-F238E27FC236}">
                <a16:creationId xmlns:a16="http://schemas.microsoft.com/office/drawing/2014/main" id="{5C69A5DE-3D7D-8141-ADE6-35A1185FD403}"/>
              </a:ext>
            </a:extLst>
          </p:cNvPr>
          <p:cNvSpPr>
            <a:spLocks noGrp="1"/>
          </p:cNvSpPr>
          <p:nvPr>
            <p:ph idx="1"/>
          </p:nvPr>
        </p:nvSpPr>
        <p:spPr/>
        <p:txBody>
          <a:bodyPr>
            <a:normAutofit/>
          </a:bodyPr>
          <a:lstStyle/>
          <a:p>
            <a:pPr marL="0" indent="0">
              <a:buNone/>
            </a:pPr>
            <a:endParaRPr lang="en-US" sz="1500" dirty="0"/>
          </a:p>
          <a:p>
            <a:r>
              <a:rPr lang="en-US" sz="1600" u="sng" dirty="0">
                <a:solidFill>
                  <a:srgbClr val="0563C1"/>
                </a:solidFill>
                <a:ea typeface="Calibri" panose="020F0502020204030204" pitchFamily="34" charset="0"/>
                <a:hlinkClick r:id="rId3"/>
              </a:rPr>
              <a:t>Education Department General Administrative Regulations (EDGAR) and Other Applicable Grant Regulations</a:t>
            </a:r>
            <a:endParaRPr lang="en-US" sz="1600" u="sng" dirty="0">
              <a:solidFill>
                <a:srgbClr val="0563C1"/>
              </a:solidFill>
              <a:ea typeface="Calibri" panose="020F0502020204030204" pitchFamily="34" charset="0"/>
            </a:endParaRPr>
          </a:p>
          <a:p>
            <a:r>
              <a:rPr lang="en-US" sz="1600" dirty="0">
                <a:hlinkClick r:id="rId4"/>
              </a:rPr>
              <a:t>OESE 21st CCLC Non-Regulatory Guidance 2024.pdf (ed.gov)</a:t>
            </a:r>
            <a:endParaRPr lang="en-US" sz="1600" dirty="0">
              <a:ea typeface="Calibri" panose="020F0502020204030204" pitchFamily="34" charset="0"/>
            </a:endParaRPr>
          </a:p>
          <a:p>
            <a:r>
              <a:rPr lang="en-US" sz="1600" dirty="0"/>
              <a:t>Fully Executed Contract</a:t>
            </a:r>
          </a:p>
          <a:p>
            <a:r>
              <a:rPr lang="en-US" sz="1600" dirty="0"/>
              <a:t>Standard Operating Procedures (SOP)</a:t>
            </a:r>
          </a:p>
          <a:p>
            <a:pPr marL="0" indent="0">
              <a:buNone/>
            </a:pPr>
            <a:endParaRPr lang="en-US" sz="1500" dirty="0"/>
          </a:p>
          <a:p>
            <a:pPr marL="0" indent="0">
              <a:buNone/>
            </a:pPr>
            <a:endParaRPr lang="en-US" sz="1500" dirty="0"/>
          </a:p>
        </p:txBody>
      </p:sp>
      <p:sp>
        <p:nvSpPr>
          <p:cNvPr id="4" name="Date Placeholder 3">
            <a:extLst>
              <a:ext uri="{FF2B5EF4-FFF2-40B4-BE49-F238E27FC236}">
                <a16:creationId xmlns:a16="http://schemas.microsoft.com/office/drawing/2014/main" id="{D1CEF968-DF92-9C48-96D3-E634A2CD3290}"/>
              </a:ext>
              <a:ext uri="{C183D7F6-B498-43B3-948B-1728B52AA6E4}">
                <adec:decorative xmlns:adec="http://schemas.microsoft.com/office/drawing/2017/decorative" val="1"/>
              </a:ext>
            </a:extLst>
          </p:cNvPr>
          <p:cNvSpPr>
            <a:spLocks noGrp="1"/>
          </p:cNvSpPr>
          <p:nvPr>
            <p:ph type="dt" sz="half" idx="10"/>
          </p:nvPr>
        </p:nvSpPr>
        <p:spPr/>
        <p:txBody>
          <a:bodyPr>
            <a:normAutofit/>
          </a:bodyPr>
          <a:lstStyle/>
          <a:p>
            <a:pPr defTabSz="685800">
              <a:spcAft>
                <a:spcPts val="450"/>
              </a:spcAft>
            </a:pPr>
            <a:fld id="{7EE0ECAE-0684-D44B-A660-4ECC6ED5E092}" type="datetime1">
              <a:rPr lang="en-US">
                <a:solidFill>
                  <a:prstClr val="black">
                    <a:tint val="75000"/>
                  </a:prstClr>
                </a:solidFill>
                <a:latin typeface="Calibri" panose="020F0502020204030204"/>
              </a:rPr>
              <a:pPr defTabSz="685800">
                <a:spcAft>
                  <a:spcPts val="450"/>
                </a:spcAft>
              </a:pPr>
              <a:t>12/19/2024</a:t>
            </a:fld>
            <a:endParaRPr lang="en-US">
              <a:solidFill>
                <a:prstClr val="black">
                  <a:tint val="75000"/>
                </a:prstClr>
              </a:solidFill>
              <a:latin typeface="Calibri" panose="020F0502020204030204"/>
            </a:endParaRPr>
          </a:p>
        </p:txBody>
      </p:sp>
      <p:sp>
        <p:nvSpPr>
          <p:cNvPr id="6" name="Slide Number Placeholder 5">
            <a:extLst>
              <a:ext uri="{FF2B5EF4-FFF2-40B4-BE49-F238E27FC236}">
                <a16:creationId xmlns:a16="http://schemas.microsoft.com/office/drawing/2014/main" id="{64A5A73F-A0E3-A64C-9CE4-076FE60345D4}"/>
              </a:ext>
            </a:extLst>
          </p:cNvPr>
          <p:cNvSpPr>
            <a:spLocks noGrp="1"/>
          </p:cNvSpPr>
          <p:nvPr>
            <p:ph type="sldNum" sz="quarter" idx="12"/>
          </p:nvPr>
        </p:nvSpPr>
        <p:spPr/>
        <p:txBody>
          <a:bodyPr>
            <a:normAutofit/>
          </a:bodyPr>
          <a:lstStyle/>
          <a:p>
            <a:pPr defTabSz="685800">
              <a:spcAft>
                <a:spcPts val="450"/>
              </a:spcAft>
            </a:pPr>
            <a:fld id="{21BA5351-C004-6E44-B836-3AE785966E6F}" type="slidenum">
              <a:rPr lang="en-US">
                <a:solidFill>
                  <a:prstClr val="black">
                    <a:tint val="75000"/>
                  </a:prstClr>
                </a:solidFill>
                <a:latin typeface="Calibri" panose="020F0502020204030204"/>
              </a:rPr>
              <a:pPr defTabSz="685800">
                <a:spcAft>
                  <a:spcPts val="450"/>
                </a:spcAft>
              </a:pPr>
              <a:t>40</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224350998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77A31-9138-DA45-857D-DAB0324E8FC9}"/>
              </a:ext>
            </a:extLst>
          </p:cNvPr>
          <p:cNvSpPr>
            <a:spLocks noGrp="1"/>
          </p:cNvSpPr>
          <p:nvPr>
            <p:ph type="title"/>
          </p:nvPr>
        </p:nvSpPr>
        <p:spPr/>
        <p:txBody>
          <a:bodyPr>
            <a:noAutofit/>
          </a:bodyPr>
          <a:lstStyle/>
          <a:p>
            <a:pPr algn="ctr">
              <a:spcBef>
                <a:spcPts val="750"/>
              </a:spcBef>
              <a:defRPr/>
            </a:pPr>
            <a:br>
              <a:rPr lang="en-US" sz="1800" b="1" dirty="0">
                <a:solidFill>
                  <a:prstClr val="black"/>
                </a:solidFill>
                <a:ea typeface="+mn-ea"/>
              </a:rPr>
            </a:br>
            <a:br>
              <a:rPr lang="en-US" sz="1800" b="1" dirty="0">
                <a:solidFill>
                  <a:prstClr val="black"/>
                </a:solidFill>
                <a:ea typeface="+mn-ea"/>
              </a:rPr>
            </a:br>
            <a:r>
              <a:rPr lang="en-US" sz="2000" b="1" dirty="0">
                <a:ea typeface="+mn-ea"/>
              </a:rPr>
              <a:t>Cohort 12 Grant Cycle </a:t>
            </a:r>
            <a:r>
              <a:rPr lang="en-US" sz="2000" dirty="0">
                <a:ea typeface="+mn-ea"/>
              </a:rPr>
              <a:t>(March 1, 2024 - February 28, 2029)</a:t>
            </a:r>
            <a:br>
              <a:rPr lang="en-US" sz="1800" dirty="0">
                <a:solidFill>
                  <a:prstClr val="black"/>
                </a:solidFill>
                <a:ea typeface="+mn-ea"/>
              </a:rPr>
            </a:br>
            <a:br>
              <a:rPr lang="en-US" sz="1800" dirty="0">
                <a:solidFill>
                  <a:prstClr val="black"/>
                </a:solidFill>
                <a:ea typeface="+mn-ea"/>
              </a:rPr>
            </a:br>
            <a:endParaRPr lang="en-US" sz="1800" dirty="0"/>
          </a:p>
        </p:txBody>
      </p:sp>
      <p:sp>
        <p:nvSpPr>
          <p:cNvPr id="3" name="Content Placeholder 2">
            <a:extLst>
              <a:ext uri="{FF2B5EF4-FFF2-40B4-BE49-F238E27FC236}">
                <a16:creationId xmlns:a16="http://schemas.microsoft.com/office/drawing/2014/main" id="{5C69A5DE-3D7D-8141-ADE6-35A1185FD403}"/>
              </a:ext>
            </a:extLst>
          </p:cNvPr>
          <p:cNvSpPr>
            <a:spLocks noGrp="1"/>
          </p:cNvSpPr>
          <p:nvPr>
            <p:ph idx="1"/>
          </p:nvPr>
        </p:nvSpPr>
        <p:spPr/>
        <p:txBody>
          <a:bodyPr>
            <a:normAutofit/>
          </a:bodyPr>
          <a:lstStyle/>
          <a:p>
            <a:pPr marL="0" indent="0">
              <a:buNone/>
            </a:pPr>
            <a:endParaRPr lang="en-US" sz="1500" b="1" dirty="0"/>
          </a:p>
          <a:p>
            <a:pPr marL="0" indent="0" algn="ctr">
              <a:buNone/>
            </a:pPr>
            <a:endParaRPr lang="en-US" sz="1500" b="1" dirty="0"/>
          </a:p>
          <a:p>
            <a:pPr marL="0" indent="0" algn="ctr">
              <a:buNone/>
            </a:pPr>
            <a:r>
              <a:rPr lang="en-US" sz="1600" dirty="0"/>
              <a:t>Year 1: March 1, 2024 - February 28, 2025</a:t>
            </a:r>
          </a:p>
          <a:p>
            <a:pPr marL="0" indent="0" algn="ctr">
              <a:buNone/>
            </a:pPr>
            <a:r>
              <a:rPr lang="en-US" sz="1600" dirty="0"/>
              <a:t>Year 2: March 1, 2025 – February 28, 2026</a:t>
            </a:r>
          </a:p>
          <a:p>
            <a:pPr marL="0" indent="0" algn="ctr">
              <a:buNone/>
            </a:pPr>
            <a:r>
              <a:rPr lang="en-US" sz="1600" dirty="0"/>
              <a:t>Year 3: March 1, 2026 – February 28, 2027</a:t>
            </a:r>
          </a:p>
          <a:p>
            <a:pPr marL="0" indent="0" algn="ctr">
              <a:buNone/>
            </a:pPr>
            <a:r>
              <a:rPr lang="en-US" sz="1600" dirty="0"/>
              <a:t>Year 4: March 1, 2027 – February 28, 2028</a:t>
            </a:r>
          </a:p>
          <a:p>
            <a:pPr marL="0" indent="0" algn="ctr">
              <a:buNone/>
            </a:pPr>
            <a:r>
              <a:rPr lang="en-US" sz="1600" dirty="0"/>
              <a:t>Year 5: March 1, 2028 – February 28, 2029</a:t>
            </a:r>
          </a:p>
        </p:txBody>
      </p:sp>
      <p:sp>
        <p:nvSpPr>
          <p:cNvPr id="4" name="Date Placeholder 3">
            <a:extLst>
              <a:ext uri="{FF2B5EF4-FFF2-40B4-BE49-F238E27FC236}">
                <a16:creationId xmlns:a16="http://schemas.microsoft.com/office/drawing/2014/main" id="{D1CEF968-DF92-9C48-96D3-E634A2CD3290}"/>
              </a:ext>
              <a:ext uri="{C183D7F6-B498-43B3-948B-1728B52AA6E4}">
                <adec:decorative xmlns:adec="http://schemas.microsoft.com/office/drawing/2017/decorative" val="1"/>
              </a:ext>
            </a:extLst>
          </p:cNvPr>
          <p:cNvSpPr>
            <a:spLocks noGrp="1"/>
          </p:cNvSpPr>
          <p:nvPr>
            <p:ph type="dt" sz="half" idx="10"/>
          </p:nvPr>
        </p:nvSpPr>
        <p:spPr/>
        <p:txBody>
          <a:bodyPr>
            <a:normAutofit/>
          </a:bodyPr>
          <a:lstStyle/>
          <a:p>
            <a:pPr defTabSz="685800">
              <a:spcAft>
                <a:spcPts val="450"/>
              </a:spcAft>
            </a:pPr>
            <a:fld id="{7EE0ECAE-0684-D44B-A660-4ECC6ED5E092}" type="datetime1">
              <a:rPr lang="en-US">
                <a:solidFill>
                  <a:prstClr val="black">
                    <a:tint val="75000"/>
                  </a:prstClr>
                </a:solidFill>
                <a:latin typeface="Calibri" panose="020F0502020204030204"/>
              </a:rPr>
              <a:pPr defTabSz="685800">
                <a:spcAft>
                  <a:spcPts val="450"/>
                </a:spcAft>
              </a:pPr>
              <a:t>12/19/2024</a:t>
            </a:fld>
            <a:endParaRPr lang="en-US">
              <a:solidFill>
                <a:prstClr val="black">
                  <a:tint val="75000"/>
                </a:prstClr>
              </a:solidFill>
              <a:latin typeface="Calibri" panose="020F0502020204030204"/>
            </a:endParaRPr>
          </a:p>
        </p:txBody>
      </p:sp>
      <p:sp>
        <p:nvSpPr>
          <p:cNvPr id="6" name="Slide Number Placeholder 5">
            <a:extLst>
              <a:ext uri="{FF2B5EF4-FFF2-40B4-BE49-F238E27FC236}">
                <a16:creationId xmlns:a16="http://schemas.microsoft.com/office/drawing/2014/main" id="{64A5A73F-A0E3-A64C-9CE4-076FE60345D4}"/>
              </a:ext>
            </a:extLst>
          </p:cNvPr>
          <p:cNvSpPr>
            <a:spLocks noGrp="1"/>
          </p:cNvSpPr>
          <p:nvPr>
            <p:ph type="sldNum" sz="quarter" idx="12"/>
          </p:nvPr>
        </p:nvSpPr>
        <p:spPr/>
        <p:txBody>
          <a:bodyPr>
            <a:normAutofit/>
          </a:bodyPr>
          <a:lstStyle/>
          <a:p>
            <a:pPr defTabSz="685800">
              <a:spcAft>
                <a:spcPts val="450"/>
              </a:spcAft>
            </a:pPr>
            <a:fld id="{21BA5351-C004-6E44-B836-3AE785966E6F}" type="slidenum">
              <a:rPr lang="en-US">
                <a:solidFill>
                  <a:prstClr val="black">
                    <a:tint val="75000"/>
                  </a:prstClr>
                </a:solidFill>
                <a:latin typeface="Calibri" panose="020F0502020204030204"/>
              </a:rPr>
              <a:pPr defTabSz="685800">
                <a:spcAft>
                  <a:spcPts val="450"/>
                </a:spcAft>
              </a:pPr>
              <a:t>41</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2073899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idx="4294967295"/>
          </p:nvPr>
        </p:nvSpPr>
        <p:spPr/>
        <p:txBody>
          <a:bodyPr/>
          <a:lstStyle/>
          <a:p>
            <a:r>
              <a:rPr lang="en-US" dirty="0"/>
              <a:t>Contact</a:t>
            </a:r>
            <a:r>
              <a:rPr lang="en-US" baseline="0" dirty="0"/>
              <a:t>/Mission</a:t>
            </a:r>
            <a:endParaRPr lang="en-US" dirty="0"/>
          </a:p>
        </p:txBody>
      </p:sp>
      <p:sp>
        <p:nvSpPr>
          <p:cNvPr id="2" name="TextBox 6"/>
          <p:cNvSpPr txBox="1">
            <a:spLocks noChangeArrowheads="1"/>
          </p:cNvSpPr>
          <p:nvPr/>
        </p:nvSpPr>
        <p:spPr bwMode="auto">
          <a:xfrm>
            <a:off x="476250" y="2430463"/>
            <a:ext cx="82296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en-US" altLang="en-US" sz="2000" dirty="0">
                <a:solidFill>
                  <a:srgbClr val="000000"/>
                </a:solidFill>
                <a:latin typeface="Arial" panose="020B0604020202020204" pitchFamily="34" charset="0"/>
                <a:ea typeface="Verdana" pitchFamily="34" charset="0"/>
                <a:cs typeface="Arial" panose="020B0604020202020204" pitchFamily="34" charset="0"/>
              </a:rPr>
              <a:t>For more information on the (the topic of the presentation) please visit PDE’s website at </a:t>
            </a:r>
            <a:r>
              <a:rPr lang="en-US" altLang="en-US" sz="2000" u="sng" dirty="0">
                <a:solidFill>
                  <a:srgbClr val="0000FF"/>
                </a:solidFill>
                <a:latin typeface="Arial" panose="020B0604020202020204" pitchFamily="34" charset="0"/>
                <a:ea typeface="Verdana" pitchFamily="34" charset="0"/>
                <a:cs typeface="Arial" panose="020B0604020202020204" pitchFamily="34" charset="0"/>
                <a:hlinkClick r:id="rId3"/>
              </a:rPr>
              <a:t>www.education.pa.gov</a:t>
            </a:r>
            <a:r>
              <a:rPr lang="en-US" altLang="en-US" sz="2000" u="sng" dirty="0">
                <a:solidFill>
                  <a:srgbClr val="000000"/>
                </a:solidFill>
                <a:latin typeface="Arial" panose="020B0604020202020204" pitchFamily="34" charset="0"/>
                <a:ea typeface="Verdana" pitchFamily="34" charset="0"/>
                <a:cs typeface="Arial" panose="020B0604020202020204" pitchFamily="34" charset="0"/>
              </a:rPr>
              <a:t> </a:t>
            </a:r>
            <a:endParaRPr lang="en-US" altLang="en-US" dirty="0">
              <a:solidFill>
                <a:srgbClr val="000000"/>
              </a:solidFill>
              <a:latin typeface="Arial" panose="020B0604020202020204" pitchFamily="34" charset="0"/>
              <a:ea typeface="Verdana" pitchFamily="34" charset="0"/>
              <a:cs typeface="Arial" panose="020B0604020202020204" pitchFamily="34" charset="0"/>
            </a:endParaRPr>
          </a:p>
        </p:txBody>
      </p:sp>
      <p:sp>
        <p:nvSpPr>
          <p:cNvPr id="3" name="TextBox 9"/>
          <p:cNvSpPr txBox="1">
            <a:spLocks noChangeArrowheads="1"/>
          </p:cNvSpPr>
          <p:nvPr/>
        </p:nvSpPr>
        <p:spPr bwMode="auto">
          <a:xfrm>
            <a:off x="476250" y="3836075"/>
            <a:ext cx="8210550" cy="1846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1600" i="1" dirty="0"/>
              <a:t>The mission of the Department of Education is to ensure that every learner has access to a world-class education system that academically prepares children and adults to succeed as productive citizens. Further, the Department seeks to establish a culture that is committed to improving opportunities throughout the commonwealth by ensuring that technical support, resources, and optimal learning environments are available for all students, whether children or adults.</a:t>
            </a:r>
            <a:endParaRPr lang="en-US" sz="1600" dirty="0"/>
          </a:p>
          <a:p>
            <a:r>
              <a:rPr lang="en-US" dirty="0"/>
              <a:t> </a:t>
            </a:r>
          </a:p>
        </p:txBody>
      </p:sp>
      <p:sp>
        <p:nvSpPr>
          <p:cNvPr id="4" name="Slide Number Placeholder 3">
            <a:extLst>
              <a:ext uri="{C183D7F6-B498-43B3-948B-1728B52AA6E4}">
                <adec:decorative xmlns:adec="http://schemas.microsoft.com/office/drawing/2017/decorative" val="0"/>
              </a:ext>
            </a:extLst>
          </p:cNvPr>
          <p:cNvSpPr>
            <a:spLocks noGrp="1"/>
          </p:cNvSpPr>
          <p:nvPr>
            <p:ph type="sldNum" sz="quarter" idx="12"/>
          </p:nvPr>
        </p:nvSpPr>
        <p:spPr/>
        <p:txBody>
          <a:bodyPr/>
          <a:lstStyle/>
          <a:p>
            <a:fld id="{680C5762-CF65-4775-9966-A58D40CC61B9}" type="slidenum">
              <a:rPr lang="en-US" smtClean="0"/>
              <a:t>42</a:t>
            </a:fld>
            <a:endParaRPr lang="en-US"/>
          </a:p>
        </p:txBody>
      </p:sp>
      <p:sp>
        <p:nvSpPr>
          <p:cNvPr id="5" name="Date Placeholder 4">
            <a:extLst>
              <a:ext uri="{C183D7F6-B498-43B3-948B-1728B52AA6E4}">
                <adec:decorative xmlns:adec="http://schemas.microsoft.com/office/drawing/2017/decorative" val="1"/>
              </a:ext>
            </a:extLst>
          </p:cNvPr>
          <p:cNvSpPr>
            <a:spLocks noGrp="1"/>
          </p:cNvSpPr>
          <p:nvPr>
            <p:ph type="dt" sz="half" idx="10"/>
          </p:nvPr>
        </p:nvSpPr>
        <p:spPr/>
        <p:txBody>
          <a:bodyPr/>
          <a:lstStyle/>
          <a:p>
            <a:fld id="{C5609242-B7C9-4E08-B84E-BC2A06CF552E}" type="datetime1">
              <a:rPr lang="en-US" smtClean="0"/>
              <a:t>12/19/2024</a:t>
            </a:fld>
            <a:endParaRPr lang="en-US"/>
          </a:p>
        </p:txBody>
      </p:sp>
    </p:spTree>
    <p:extLst>
      <p:ext uri="{BB962C8B-B14F-4D97-AF65-F5344CB8AC3E}">
        <p14:creationId xmlns:p14="http://schemas.microsoft.com/office/powerpoint/2010/main" val="2283214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8BE77F-D08E-A29B-1290-B7F59D8960E3}"/>
              </a:ext>
            </a:extLst>
          </p:cNvPr>
          <p:cNvSpPr>
            <a:spLocks noGrp="1"/>
          </p:cNvSpPr>
          <p:nvPr>
            <p:ph type="title" idx="4294967295"/>
          </p:nvPr>
        </p:nvSpPr>
        <p:spPr>
          <a:xfrm>
            <a:off x="0" y="304800"/>
            <a:ext cx="8229600" cy="1143000"/>
          </a:xfrm>
        </p:spPr>
        <p:txBody>
          <a:bodyPr>
            <a:normAutofit/>
          </a:bodyPr>
          <a:lstStyle/>
          <a:p>
            <a:r>
              <a:rPr lang="en-US" sz="2800" dirty="0"/>
              <a:t>P   </a:t>
            </a:r>
            <a:r>
              <a:rPr lang="en-US" sz="2000" dirty="0"/>
              <a:t>Program Manager Questions</a:t>
            </a:r>
          </a:p>
        </p:txBody>
      </p:sp>
      <p:sp>
        <p:nvSpPr>
          <p:cNvPr id="8" name="TextBox 7">
            <a:extLst>
              <a:ext uri="{FF2B5EF4-FFF2-40B4-BE49-F238E27FC236}">
                <a16:creationId xmlns:a16="http://schemas.microsoft.com/office/drawing/2014/main" id="{082F01B9-0B2C-E126-5109-414F50A8B773}"/>
              </a:ext>
            </a:extLst>
          </p:cNvPr>
          <p:cNvSpPr txBox="1"/>
          <p:nvPr/>
        </p:nvSpPr>
        <p:spPr>
          <a:xfrm>
            <a:off x="248151" y="2209800"/>
            <a:ext cx="6348162" cy="900246"/>
          </a:xfrm>
          <a:prstGeom prst="rect">
            <a:avLst/>
          </a:prstGeom>
          <a:noFill/>
        </p:spPr>
        <p:txBody>
          <a:bodyPr wrap="square" lIns="68580" tIns="34290" rIns="68580" bIns="34290" anchor="t">
            <a:spAutoFit/>
          </a:bodyPr>
          <a:lstStyle/>
          <a:p>
            <a:r>
              <a:rPr lang="en-US" dirty="0">
                <a:latin typeface="Arial" panose="020B0604020202020204" pitchFamily="34" charset="0"/>
                <a:cs typeface="Arial" panose="020B0604020202020204" pitchFamily="34" charset="0"/>
              </a:rPr>
              <a:t>What is the role of the 21</a:t>
            </a:r>
            <a:r>
              <a:rPr lang="en-US" baseline="30000" dirty="0">
                <a:latin typeface="Arial" panose="020B0604020202020204" pitchFamily="34" charset="0"/>
                <a:cs typeface="Arial" panose="020B0604020202020204" pitchFamily="34" charset="0"/>
              </a:rPr>
              <a:t>st</a:t>
            </a:r>
            <a:r>
              <a:rPr lang="en-US" dirty="0">
                <a:latin typeface="Arial" panose="020B0604020202020204" pitchFamily="34" charset="0"/>
                <a:cs typeface="Arial" panose="020B0604020202020204" pitchFamily="34" charset="0"/>
              </a:rPr>
              <a:t> CCLC Program Managers?</a:t>
            </a:r>
          </a:p>
          <a:p>
            <a:pPr lvl="0"/>
            <a:endParaRPr lang="en-US" b="1" dirty="0">
              <a:latin typeface="Arial" panose="020B0604020202020204" pitchFamily="34" charset="0"/>
              <a:cs typeface="Arial" panose="020B0604020202020204" pitchFamily="34" charset="0"/>
            </a:endParaRPr>
          </a:p>
          <a:p>
            <a:pPr lvl="0"/>
            <a:endParaRPr lang="en-US" b="1" dirty="0">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20927D7B-D4D5-E889-61E8-B7EF333C6F63}"/>
              </a:ext>
            </a:extLst>
          </p:cNvPr>
          <p:cNvSpPr txBox="1"/>
          <p:nvPr/>
        </p:nvSpPr>
        <p:spPr>
          <a:xfrm>
            <a:off x="248151" y="3429000"/>
            <a:ext cx="5499937" cy="1177245"/>
          </a:xfrm>
          <a:prstGeom prst="rect">
            <a:avLst/>
          </a:prstGeom>
          <a:noFill/>
        </p:spPr>
        <p:txBody>
          <a:bodyPr wrap="square" lIns="68580" tIns="34290" rIns="68580" bIns="34290" anchor="t">
            <a:spAutoFit/>
          </a:bodyPr>
          <a:lstStyle/>
          <a:p>
            <a:pPr lvl="0"/>
            <a:r>
              <a:rPr lang="en-US" dirty="0">
                <a:latin typeface="Arial" panose="020B0604020202020204" pitchFamily="34" charset="0"/>
                <a:cs typeface="Arial" panose="020B0604020202020204" pitchFamily="34" charset="0"/>
              </a:rPr>
              <a:t>When should you reach out to the Program Managers?</a:t>
            </a:r>
          </a:p>
          <a:p>
            <a:pPr lvl="0"/>
            <a:endParaRPr lang="en-US" dirty="0">
              <a:latin typeface="Arial" panose="020B0604020202020204" pitchFamily="34" charset="0"/>
              <a:cs typeface="Arial" panose="020B0604020202020204" pitchFamily="34" charset="0"/>
            </a:endParaRPr>
          </a:p>
          <a:p>
            <a:pPr lvl="0"/>
            <a:endParaRPr lang="en-US" dirty="0">
              <a:latin typeface="Arial" panose="020B060402020202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F091E08E-A318-A471-7517-5BD764953371}"/>
              </a:ext>
            </a:extLst>
          </p:cNvPr>
          <p:cNvSpPr txBox="1"/>
          <p:nvPr/>
        </p:nvSpPr>
        <p:spPr>
          <a:xfrm>
            <a:off x="103815" y="4606245"/>
            <a:ext cx="5680409" cy="346249"/>
          </a:xfrm>
          <a:prstGeom prst="rect">
            <a:avLst/>
          </a:prstGeom>
          <a:noFill/>
        </p:spPr>
        <p:txBody>
          <a:bodyPr wrap="square" lIns="68580" tIns="34290" rIns="68580" bIns="34290" anchor="t">
            <a:spAutoFit/>
          </a:bodyPr>
          <a:lstStyle/>
          <a:p>
            <a:pPr defTabSz="685800">
              <a:defRPr/>
            </a:pPr>
            <a:r>
              <a:rPr lang="en-US" dirty="0">
                <a:latin typeface="Calibri" panose="020F0502020204030204"/>
                <a:cs typeface="Calibri"/>
              </a:rPr>
              <a:t> </a:t>
            </a:r>
            <a:r>
              <a:rPr lang="en-US" dirty="0">
                <a:latin typeface="Arial" panose="020B0604020202020204" pitchFamily="34" charset="0"/>
                <a:cs typeface="Arial" panose="020B0604020202020204" pitchFamily="34" charset="0"/>
              </a:rPr>
              <a:t>When will the Program Managers reach out to you?</a:t>
            </a:r>
            <a:endParaRPr lang="en-US" dirty="0">
              <a:latin typeface="Calibri" panose="020F0502020204030204"/>
              <a:cs typeface="Calibri"/>
            </a:endParaRPr>
          </a:p>
        </p:txBody>
      </p:sp>
      <p:sp>
        <p:nvSpPr>
          <p:cNvPr id="5" name="Slide Number Placeholder 4">
            <a:extLst>
              <a:ext uri="{FF2B5EF4-FFF2-40B4-BE49-F238E27FC236}">
                <a16:creationId xmlns:a16="http://schemas.microsoft.com/office/drawing/2014/main" id="{D4ED3B00-F6E7-4289-B4C2-EE8405E996BD}"/>
              </a:ext>
            </a:extLst>
          </p:cNvPr>
          <p:cNvSpPr>
            <a:spLocks noGrp="1"/>
          </p:cNvSpPr>
          <p:nvPr>
            <p:ph type="sldNum" sz="quarter" idx="12"/>
          </p:nvPr>
        </p:nvSpPr>
        <p:spPr/>
        <p:txBody>
          <a:bodyPr/>
          <a:lstStyle/>
          <a:p>
            <a:pPr defTabSz="685800">
              <a:defRPr/>
            </a:pPr>
            <a:fld id="{21BA5351-C004-6E44-B836-3AE785966E6F}" type="slidenum">
              <a:rPr lang="en-US" sz="900">
                <a:solidFill>
                  <a:prstClr val="black">
                    <a:tint val="75000"/>
                  </a:prstClr>
                </a:solidFill>
                <a:latin typeface="Calibri" panose="020F0502020204030204"/>
              </a:rPr>
              <a:pPr defTabSz="685800">
                <a:defRPr/>
              </a:pPr>
              <a:t>5</a:t>
            </a:fld>
            <a:endParaRPr lang="en-US" sz="900">
              <a:solidFill>
                <a:prstClr val="black">
                  <a:tint val="75000"/>
                </a:prstClr>
              </a:solidFill>
              <a:latin typeface="Calibri" panose="020F0502020204030204"/>
            </a:endParaRPr>
          </a:p>
        </p:txBody>
      </p:sp>
    </p:spTree>
    <p:extLst>
      <p:ext uri="{BB962C8B-B14F-4D97-AF65-F5344CB8AC3E}">
        <p14:creationId xmlns:p14="http://schemas.microsoft.com/office/powerpoint/2010/main" val="6126696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BAB188F-5ECE-F6B0-9915-1F7F8FA821FE}"/>
              </a:ext>
              <a:ext uri="{C183D7F6-B498-43B3-948B-1728B52AA6E4}">
                <adec:decorative xmlns:adec="http://schemas.microsoft.com/office/drawing/2017/decorative" val="0"/>
              </a:ext>
            </a:extLst>
          </p:cNvPr>
          <p:cNvSpPr>
            <a:spLocks noGrp="1"/>
          </p:cNvSpPr>
          <p:nvPr>
            <p:ph type="title" idx="4294967295"/>
          </p:nvPr>
        </p:nvSpPr>
        <p:spPr>
          <a:xfrm>
            <a:off x="0" y="-136525"/>
            <a:ext cx="7886700" cy="1279525"/>
          </a:xfrm>
        </p:spPr>
        <p:txBody>
          <a:bodyPr vert="horz" lIns="68580" tIns="34290" rIns="68580" bIns="34290" rtlCol="0" anchor="b">
            <a:normAutofit/>
          </a:bodyPr>
          <a:lstStyle/>
          <a:p>
            <a:r>
              <a:rPr lang="en-US" sz="2400" dirty="0"/>
              <a:t>P     PDE 21</a:t>
            </a:r>
            <a:r>
              <a:rPr lang="en-US" sz="2400" baseline="30000" dirty="0"/>
              <a:t>st</a:t>
            </a:r>
            <a:r>
              <a:rPr lang="en-US" sz="2400" dirty="0"/>
              <a:t> CCLC Program Officers</a:t>
            </a:r>
          </a:p>
        </p:txBody>
      </p:sp>
      <p:graphicFrame>
        <p:nvGraphicFramePr>
          <p:cNvPr id="2" name="Table 5" descr="Contact Information of 21st CCLC Program Officers">
            <a:extLst>
              <a:ext uri="{FF2B5EF4-FFF2-40B4-BE49-F238E27FC236}">
                <a16:creationId xmlns:a16="http://schemas.microsoft.com/office/drawing/2014/main" id="{91E883C2-F58C-0F80-EC1C-E91BF6C379C1}"/>
              </a:ext>
              <a:ext uri="{C183D7F6-B498-43B3-948B-1728B52AA6E4}">
                <adec:decorative xmlns:adec="http://schemas.microsoft.com/office/drawing/2017/decorative" val="0"/>
              </a:ext>
            </a:extLst>
          </p:cNvPr>
          <p:cNvGraphicFramePr>
            <a:graphicFrameLocks noGrp="1"/>
          </p:cNvGraphicFramePr>
          <p:nvPr>
            <p:extLst>
              <p:ext uri="{D42A27DB-BD31-4B8C-83A1-F6EECF244321}">
                <p14:modId xmlns:p14="http://schemas.microsoft.com/office/powerpoint/2010/main" val="1895769563"/>
              </p:ext>
            </p:extLst>
          </p:nvPr>
        </p:nvGraphicFramePr>
        <p:xfrm>
          <a:off x="990600" y="2743200"/>
          <a:ext cx="6896100" cy="1981200"/>
        </p:xfrm>
        <a:graphic>
          <a:graphicData uri="http://schemas.openxmlformats.org/drawingml/2006/table">
            <a:tbl>
              <a:tblPr firstRow="1" bandRow="1">
                <a:tableStyleId>{5C22544A-7EE6-4342-B048-85BDC9FD1C3A}</a:tableStyleId>
              </a:tblPr>
              <a:tblGrid>
                <a:gridCol w="2298700">
                  <a:extLst>
                    <a:ext uri="{9D8B030D-6E8A-4147-A177-3AD203B41FA5}">
                      <a16:colId xmlns:a16="http://schemas.microsoft.com/office/drawing/2014/main" val="1055938384"/>
                    </a:ext>
                  </a:extLst>
                </a:gridCol>
                <a:gridCol w="2298700">
                  <a:extLst>
                    <a:ext uri="{9D8B030D-6E8A-4147-A177-3AD203B41FA5}">
                      <a16:colId xmlns:a16="http://schemas.microsoft.com/office/drawing/2014/main" val="1836474965"/>
                    </a:ext>
                  </a:extLst>
                </a:gridCol>
                <a:gridCol w="2298700">
                  <a:extLst>
                    <a:ext uri="{9D8B030D-6E8A-4147-A177-3AD203B41FA5}">
                      <a16:colId xmlns:a16="http://schemas.microsoft.com/office/drawing/2014/main" val="4188171503"/>
                    </a:ext>
                  </a:extLst>
                </a:gridCol>
              </a:tblGrid>
              <a:tr h="1981200">
                <a:tc>
                  <a:txBody>
                    <a:bodyPr/>
                    <a:lstStyle/>
                    <a:p>
                      <a:pPr algn="ctr"/>
                      <a:r>
                        <a:rPr lang="en-US" sz="2100" b="1" dirty="0">
                          <a:solidFill>
                            <a:schemeClr val="tx1"/>
                          </a:solidFill>
                          <a:latin typeface="+mn-lt"/>
                          <a:cs typeface="Arial" panose="020B0604020202020204" pitchFamily="34" charset="0"/>
                        </a:rPr>
                        <a:t>Dorothy Davis</a:t>
                      </a:r>
                    </a:p>
                    <a:p>
                      <a:pPr algn="ctr"/>
                      <a:r>
                        <a:rPr lang="en-US" sz="2100" b="0" dirty="0">
                          <a:solidFill>
                            <a:schemeClr val="tx1"/>
                          </a:solidFill>
                          <a:latin typeface="+mn-lt"/>
                          <a:cs typeface="Arial" panose="020B0604020202020204" pitchFamily="34" charset="0"/>
                        </a:rPr>
                        <a:t>(717) 783-4173</a:t>
                      </a:r>
                    </a:p>
                    <a:p>
                      <a:pPr algn="ctr"/>
                      <a:r>
                        <a:rPr lang="en-US" sz="2100" b="0" dirty="0">
                          <a:solidFill>
                            <a:schemeClr val="tx1"/>
                          </a:solidFill>
                          <a:latin typeface="+mn-lt"/>
                          <a:cs typeface="Arial" panose="020B0604020202020204" pitchFamily="34" charset="0"/>
                        </a:rPr>
                        <a:t>dordavis@pa.gov</a:t>
                      </a:r>
                    </a:p>
                  </a:txBody>
                  <a:tcPr marL="68580" marR="68580" marT="34290" marB="34290" anchor="ctr">
                    <a:solidFill>
                      <a:schemeClr val="accent5">
                        <a:lumMod val="60000"/>
                        <a:lumOff val="40000"/>
                      </a:schemeClr>
                    </a:solidFill>
                  </a:tcPr>
                </a:tc>
                <a:tc>
                  <a:txBody>
                    <a:bodyPr/>
                    <a:lstStyle/>
                    <a:p>
                      <a:pPr algn="ctr"/>
                      <a:r>
                        <a:rPr lang="en-US" sz="2100" b="1" dirty="0">
                          <a:solidFill>
                            <a:schemeClr val="tx1"/>
                          </a:solidFill>
                          <a:latin typeface="+mn-lt"/>
                          <a:cs typeface="Arial" panose="020B0604020202020204" pitchFamily="34" charset="0"/>
                        </a:rPr>
                        <a:t>John Murray</a:t>
                      </a:r>
                    </a:p>
                    <a:p>
                      <a:pPr algn="ctr"/>
                      <a:r>
                        <a:rPr lang="en-US" sz="2100" b="0" dirty="0">
                          <a:solidFill>
                            <a:schemeClr val="tx1"/>
                          </a:solidFill>
                          <a:latin typeface="+mn-lt"/>
                          <a:cs typeface="Arial" panose="020B0604020202020204" pitchFamily="34" charset="0"/>
                        </a:rPr>
                        <a:t>(717) 783-5741</a:t>
                      </a:r>
                    </a:p>
                    <a:p>
                      <a:pPr algn="ctr"/>
                      <a:r>
                        <a:rPr lang="en-US" sz="2100" b="0" dirty="0">
                          <a:solidFill>
                            <a:schemeClr val="tx1"/>
                          </a:solidFill>
                          <a:latin typeface="+mn-lt"/>
                          <a:cs typeface="Arial" panose="020B0604020202020204" pitchFamily="34" charset="0"/>
                        </a:rPr>
                        <a:t>jgmurray@pa.gov</a:t>
                      </a:r>
                    </a:p>
                  </a:txBody>
                  <a:tcPr marL="68580" marR="68580" marT="34290" marB="34290" anchor="ctr">
                    <a:solidFill>
                      <a:schemeClr val="accent5">
                        <a:lumMod val="60000"/>
                        <a:lumOff val="40000"/>
                      </a:schemeClr>
                    </a:solidFill>
                  </a:tcPr>
                </a:tc>
                <a:tc>
                  <a:txBody>
                    <a:bodyPr/>
                    <a:lstStyle/>
                    <a:p>
                      <a:pPr algn="ctr"/>
                      <a:r>
                        <a:rPr lang="en-US" sz="2100" b="1" dirty="0">
                          <a:solidFill>
                            <a:schemeClr val="tx1"/>
                          </a:solidFill>
                          <a:latin typeface="+mn-lt"/>
                          <a:cs typeface="Arial" panose="020B0604020202020204" pitchFamily="34" charset="0"/>
                        </a:rPr>
                        <a:t>Tracey Darden</a:t>
                      </a:r>
                    </a:p>
                    <a:p>
                      <a:pPr algn="ctr"/>
                      <a:r>
                        <a:rPr lang="en-US" sz="2100" b="0" dirty="0">
                          <a:solidFill>
                            <a:schemeClr val="tx1"/>
                          </a:solidFill>
                          <a:latin typeface="+mn-lt"/>
                          <a:cs typeface="Arial" panose="020B0604020202020204" pitchFamily="34" charset="0"/>
                        </a:rPr>
                        <a:t>(717) 783-9530</a:t>
                      </a:r>
                    </a:p>
                    <a:p>
                      <a:pPr algn="ctr"/>
                      <a:r>
                        <a:rPr lang="en-US" sz="2100" b="0" dirty="0">
                          <a:solidFill>
                            <a:schemeClr val="tx1"/>
                          </a:solidFill>
                          <a:latin typeface="+mn-lt"/>
                          <a:cs typeface="Arial" panose="020B0604020202020204" pitchFamily="34" charset="0"/>
                        </a:rPr>
                        <a:t>trdarden@pa.gov</a:t>
                      </a:r>
                    </a:p>
                  </a:txBody>
                  <a:tcPr marL="68580" marR="68580" marT="34290" marB="34290" anchor="ctr">
                    <a:solidFill>
                      <a:schemeClr val="accent5">
                        <a:lumMod val="60000"/>
                        <a:lumOff val="40000"/>
                      </a:schemeClr>
                    </a:solidFill>
                  </a:tcPr>
                </a:tc>
                <a:extLst>
                  <a:ext uri="{0D108BD9-81ED-4DB2-BD59-A6C34878D82A}">
                    <a16:rowId xmlns:a16="http://schemas.microsoft.com/office/drawing/2014/main" val="1129259120"/>
                  </a:ext>
                </a:extLst>
              </a:tr>
            </a:tbl>
          </a:graphicData>
        </a:graphic>
      </p:graphicFrame>
      <p:sp>
        <p:nvSpPr>
          <p:cNvPr id="5" name="Slide Number Placeholder 4">
            <a:extLst>
              <a:ext uri="{FF2B5EF4-FFF2-40B4-BE49-F238E27FC236}">
                <a16:creationId xmlns:a16="http://schemas.microsoft.com/office/drawing/2014/main" id="{D4ED3B00-F6E7-4289-B4C2-EE8405E996BD}"/>
              </a:ext>
              <a:ext uri="{C183D7F6-B498-43B3-948B-1728B52AA6E4}">
                <adec:decorative xmlns:adec="http://schemas.microsoft.com/office/drawing/2017/decorative" val="0"/>
              </a:ext>
            </a:extLst>
          </p:cNvPr>
          <p:cNvSpPr>
            <a:spLocks noGrp="1"/>
          </p:cNvSpPr>
          <p:nvPr>
            <p:ph type="sldNum" sz="quarter" idx="12"/>
          </p:nvPr>
        </p:nvSpPr>
        <p:spPr/>
        <p:txBody>
          <a:bodyPr/>
          <a:lstStyle/>
          <a:p>
            <a:pPr defTabSz="685800">
              <a:defRPr/>
            </a:pPr>
            <a:fld id="{21BA5351-C004-6E44-B836-3AE785966E6F}" type="slidenum">
              <a:rPr lang="en-US" sz="900">
                <a:solidFill>
                  <a:prstClr val="black">
                    <a:tint val="75000"/>
                  </a:prstClr>
                </a:solidFill>
                <a:latin typeface="Calibri" panose="020F0502020204030204"/>
              </a:rPr>
              <a:pPr defTabSz="685800">
                <a:defRPr/>
              </a:pPr>
              <a:t>6</a:t>
            </a:fld>
            <a:endParaRPr lang="en-US" sz="900">
              <a:solidFill>
                <a:prstClr val="black">
                  <a:tint val="75000"/>
                </a:prstClr>
              </a:solidFill>
              <a:latin typeface="Calibri" panose="020F0502020204030204"/>
            </a:endParaRPr>
          </a:p>
        </p:txBody>
      </p:sp>
    </p:spTree>
    <p:extLst>
      <p:ext uri="{BB962C8B-B14F-4D97-AF65-F5344CB8AC3E}">
        <p14:creationId xmlns:p14="http://schemas.microsoft.com/office/powerpoint/2010/main" val="12735327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CA9FF-970C-941D-671B-E87861B0FA07}"/>
              </a:ext>
            </a:extLst>
          </p:cNvPr>
          <p:cNvSpPr>
            <a:spLocks noGrp="1"/>
          </p:cNvSpPr>
          <p:nvPr>
            <p:ph type="title"/>
          </p:nvPr>
        </p:nvSpPr>
        <p:spPr/>
        <p:txBody>
          <a:bodyPr>
            <a:normAutofit/>
          </a:bodyPr>
          <a:lstStyle/>
          <a:p>
            <a:r>
              <a:rPr lang="en-US" sz="2000" dirty="0"/>
              <a:t>What is the role of the 21</a:t>
            </a:r>
            <a:r>
              <a:rPr lang="en-US" sz="2000" baseline="30000" dirty="0"/>
              <a:t>st</a:t>
            </a:r>
            <a:r>
              <a:rPr lang="en-US" sz="2000" dirty="0"/>
              <a:t> CCLC Program Officer?</a:t>
            </a:r>
          </a:p>
        </p:txBody>
      </p:sp>
      <p:sp>
        <p:nvSpPr>
          <p:cNvPr id="4" name="Content Placeholder 3">
            <a:extLst>
              <a:ext uri="{FF2B5EF4-FFF2-40B4-BE49-F238E27FC236}">
                <a16:creationId xmlns:a16="http://schemas.microsoft.com/office/drawing/2014/main" id="{3BC23B8C-BC12-C78C-8BA3-368536D33368}"/>
              </a:ext>
            </a:extLst>
          </p:cNvPr>
          <p:cNvSpPr>
            <a:spLocks noGrp="1"/>
          </p:cNvSpPr>
          <p:nvPr>
            <p:ph idx="1"/>
          </p:nvPr>
        </p:nvSpPr>
        <p:spPr/>
        <p:txBody>
          <a:bodyPr>
            <a:normAutofit/>
          </a:bodyPr>
          <a:lstStyle/>
          <a:p>
            <a:pPr marR="0" lvl="0" algn="l" defTabSz="914400" rtl="0" eaLnBrk="1" fontAlgn="auto" latinLnBrk="0" hangingPunct="1">
              <a:lnSpc>
                <a:spcPct val="100000"/>
              </a:lnSpc>
              <a:spcBef>
                <a:spcPts val="0"/>
              </a:spcBef>
              <a:spcAft>
                <a:spcPts val="0"/>
              </a:spcAft>
              <a:buClrTx/>
              <a:buSzTx/>
              <a:tabLst/>
              <a:defRPr/>
            </a:pPr>
            <a:r>
              <a:rPr kumimoji="0" lang="en-US" sz="1800" b="0" i="0" u="none" strike="noStrike" kern="1200" cap="none" spc="0" normalizeH="0" baseline="0" noProof="0" dirty="0">
                <a:ln>
                  <a:noFill/>
                </a:ln>
                <a:solidFill>
                  <a:prstClr val="black"/>
                </a:solidFill>
                <a:effectLst/>
                <a:uLnTx/>
                <a:uFillTx/>
              </a:rPr>
              <a:t>Provide advisory and consultative services to subgrantees (in collaboration with supervisor Ms. Ney)</a:t>
            </a:r>
          </a:p>
          <a:p>
            <a:pPr marR="0" lvl="0" algn="l" defTabSz="914400" rtl="0" eaLnBrk="1" fontAlgn="auto" latinLnBrk="0" hangingPunct="1">
              <a:lnSpc>
                <a:spcPct val="100000"/>
              </a:lnSpc>
              <a:spcBef>
                <a:spcPts val="0"/>
              </a:spcBef>
              <a:spcAft>
                <a:spcPts val="0"/>
              </a:spcAft>
              <a:buClrTx/>
              <a:buSzTx/>
              <a:tabLst/>
              <a:defRPr/>
            </a:pPr>
            <a:r>
              <a:rPr kumimoji="0" lang="en-US" sz="1800" b="0" i="0" u="none" strike="noStrike" kern="1200" cap="none" spc="0" normalizeH="0" baseline="0" noProof="0" dirty="0">
                <a:ln>
                  <a:noFill/>
                </a:ln>
                <a:solidFill>
                  <a:prstClr val="black"/>
                </a:solidFill>
                <a:effectLst/>
                <a:uLnTx/>
                <a:uFillTx/>
              </a:rPr>
              <a:t>Interpret federal and state regulations to ensure that all programs comply (in collaboration with program managers (Ms. Ney and Ms. Medina)</a:t>
            </a:r>
          </a:p>
          <a:p>
            <a:pPr marR="0" lvl="0" algn="l" defTabSz="914400" rtl="0" eaLnBrk="1" fontAlgn="auto" latinLnBrk="0" hangingPunct="1">
              <a:lnSpc>
                <a:spcPct val="100000"/>
              </a:lnSpc>
              <a:spcBef>
                <a:spcPts val="0"/>
              </a:spcBef>
              <a:spcAft>
                <a:spcPts val="0"/>
              </a:spcAft>
              <a:buClrTx/>
              <a:buSzTx/>
              <a:tabLst/>
              <a:defRPr/>
            </a:pPr>
            <a:r>
              <a:rPr kumimoji="0" lang="en-US" sz="1800" b="0" i="0" u="none" strike="noStrike" kern="1200" cap="none" spc="0" normalizeH="0" baseline="0" noProof="0" dirty="0">
                <a:ln>
                  <a:noFill/>
                </a:ln>
                <a:solidFill>
                  <a:prstClr val="black"/>
                </a:solidFill>
                <a:effectLst/>
                <a:uLnTx/>
                <a:uFillTx/>
              </a:rPr>
              <a:t>Conduct site observation visits (unannounced and announced) to evaluate and prepare reports for purposes of collecting data that reflects the current grantee program progress (successes and areas of improvement)</a:t>
            </a:r>
          </a:p>
          <a:p>
            <a:pPr marR="0" lvl="0" algn="l" defTabSz="914400" rtl="0" eaLnBrk="1" fontAlgn="auto" latinLnBrk="0" hangingPunct="1">
              <a:lnSpc>
                <a:spcPct val="100000"/>
              </a:lnSpc>
              <a:spcBef>
                <a:spcPts val="0"/>
              </a:spcBef>
              <a:spcAft>
                <a:spcPts val="0"/>
              </a:spcAft>
              <a:buClrTx/>
              <a:buSzTx/>
              <a:tabLst/>
              <a:defRPr/>
            </a:pPr>
            <a:r>
              <a:rPr kumimoji="0" lang="en-US" sz="1800" b="0" i="0" u="none" strike="noStrike" kern="1200" cap="none" spc="0" normalizeH="0" baseline="0" noProof="0" dirty="0">
                <a:ln>
                  <a:noFill/>
                </a:ln>
                <a:solidFill>
                  <a:prstClr val="black"/>
                </a:solidFill>
                <a:effectLst/>
                <a:uLnTx/>
                <a:uFillTx/>
              </a:rPr>
              <a:t>Budget revisions (in collaboration with Ms. Maribel)</a:t>
            </a:r>
          </a:p>
          <a:p>
            <a:pPr marR="0" lvl="0" algn="l" defTabSz="914400" rtl="0" eaLnBrk="1" fontAlgn="auto" latinLnBrk="0" hangingPunct="1">
              <a:lnSpc>
                <a:spcPct val="100000"/>
              </a:lnSpc>
              <a:spcBef>
                <a:spcPts val="0"/>
              </a:spcBef>
              <a:spcAft>
                <a:spcPts val="0"/>
              </a:spcAft>
              <a:buClrTx/>
              <a:buSzTx/>
              <a:tabLst/>
              <a:defRPr/>
            </a:pPr>
            <a:r>
              <a:rPr kumimoji="0" lang="en-US" sz="1800" b="0" i="0" u="none" strike="noStrike" kern="1200" cap="none" spc="0" normalizeH="0" baseline="0" noProof="0" dirty="0">
                <a:ln>
                  <a:noFill/>
                </a:ln>
                <a:solidFill>
                  <a:prstClr val="black"/>
                </a:solidFill>
                <a:effectLst/>
                <a:uLnTx/>
                <a:uFillTx/>
              </a:rPr>
              <a:t>Field trip and professional development requests</a:t>
            </a:r>
          </a:p>
        </p:txBody>
      </p:sp>
      <p:sp>
        <p:nvSpPr>
          <p:cNvPr id="5" name="Slide Number Placeholder 4">
            <a:extLst>
              <a:ext uri="{FF2B5EF4-FFF2-40B4-BE49-F238E27FC236}">
                <a16:creationId xmlns:a16="http://schemas.microsoft.com/office/drawing/2014/main" id="{D4ED3B00-F6E7-4289-B4C2-EE8405E996BD}"/>
              </a:ext>
            </a:extLst>
          </p:cNvPr>
          <p:cNvSpPr>
            <a:spLocks noGrp="1"/>
          </p:cNvSpPr>
          <p:nvPr>
            <p:ph type="sldNum" sz="quarter" idx="12"/>
          </p:nvPr>
        </p:nvSpPr>
        <p:spPr/>
        <p:txBody>
          <a:bodyPr/>
          <a:lstStyle/>
          <a:p>
            <a:pPr defTabSz="685800">
              <a:defRPr/>
            </a:pPr>
            <a:fld id="{21BA5351-C004-6E44-B836-3AE785966E6F}" type="slidenum">
              <a:rPr lang="en-US" sz="900">
                <a:solidFill>
                  <a:prstClr val="black">
                    <a:tint val="75000"/>
                  </a:prstClr>
                </a:solidFill>
                <a:latin typeface="Calibri" panose="020F0502020204030204"/>
              </a:rPr>
              <a:pPr defTabSz="685800">
                <a:defRPr/>
              </a:pPr>
              <a:t>7</a:t>
            </a:fld>
            <a:endParaRPr lang="en-US" sz="900">
              <a:solidFill>
                <a:prstClr val="black">
                  <a:tint val="75000"/>
                </a:prstClr>
              </a:solidFill>
              <a:latin typeface="Calibri" panose="020F0502020204030204"/>
            </a:endParaRPr>
          </a:p>
        </p:txBody>
      </p:sp>
    </p:spTree>
    <p:extLst>
      <p:ext uri="{BB962C8B-B14F-4D97-AF65-F5344CB8AC3E}">
        <p14:creationId xmlns:p14="http://schemas.microsoft.com/office/powerpoint/2010/main" val="26892305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CA9FF-970C-941D-671B-E87861B0FA07}"/>
              </a:ext>
            </a:extLst>
          </p:cNvPr>
          <p:cNvSpPr>
            <a:spLocks noGrp="1"/>
          </p:cNvSpPr>
          <p:nvPr>
            <p:ph type="title"/>
          </p:nvPr>
        </p:nvSpPr>
        <p:spPr/>
        <p:txBody>
          <a:bodyPr>
            <a:normAutofit/>
          </a:bodyPr>
          <a:lstStyle/>
          <a:p>
            <a:r>
              <a:rPr lang="en-US" sz="2000" dirty="0"/>
              <a:t>Cont. What is the role of the 21</a:t>
            </a:r>
            <a:r>
              <a:rPr lang="en-US" sz="2000" baseline="30000" dirty="0"/>
              <a:t>st</a:t>
            </a:r>
            <a:r>
              <a:rPr lang="en-US" sz="2000" dirty="0"/>
              <a:t> CCLC Program Officer?</a:t>
            </a:r>
          </a:p>
        </p:txBody>
      </p:sp>
      <p:sp>
        <p:nvSpPr>
          <p:cNvPr id="4" name="Content Placeholder 3">
            <a:extLst>
              <a:ext uri="{FF2B5EF4-FFF2-40B4-BE49-F238E27FC236}">
                <a16:creationId xmlns:a16="http://schemas.microsoft.com/office/drawing/2014/main" id="{3BC23B8C-BC12-C78C-8BA3-368536D33368}"/>
              </a:ext>
            </a:extLst>
          </p:cNvPr>
          <p:cNvSpPr>
            <a:spLocks noGrp="1"/>
          </p:cNvSpPr>
          <p:nvPr>
            <p:ph idx="1"/>
          </p:nvPr>
        </p:nvSpPr>
        <p:spPr/>
        <p:txBody>
          <a:bodyPr>
            <a:normAutofit/>
          </a:bodyPr>
          <a:lstStyle/>
          <a:p>
            <a:pPr marR="0" lvl="0" algn="l" defTabSz="914400" rtl="0" eaLnBrk="1" fontAlgn="auto" latinLnBrk="0" hangingPunct="1">
              <a:lnSpc>
                <a:spcPct val="100000"/>
              </a:lnSpc>
              <a:spcBef>
                <a:spcPts val="0"/>
              </a:spcBef>
              <a:spcAft>
                <a:spcPts val="0"/>
              </a:spcAft>
              <a:buClrTx/>
              <a:buSzTx/>
              <a:tabLst/>
              <a:defRPr/>
            </a:pPr>
            <a:r>
              <a:rPr kumimoji="0" lang="en-US" sz="1800" b="0" i="0" u="none" strike="noStrike" kern="1200" cap="none" spc="0" normalizeH="0" baseline="0" noProof="0" dirty="0">
                <a:ln>
                  <a:noFill/>
                </a:ln>
                <a:solidFill>
                  <a:prstClr val="black"/>
                </a:solidFill>
                <a:effectLst/>
                <a:uLnTx/>
                <a:uFillTx/>
              </a:rPr>
              <a:t>Program revisions (in collaboration with supervisor Ms. Ney)</a:t>
            </a:r>
          </a:p>
          <a:p>
            <a:pPr marR="0" lvl="0" algn="l" defTabSz="914400" rtl="0" eaLnBrk="1" fontAlgn="auto" latinLnBrk="0" hangingPunct="1">
              <a:lnSpc>
                <a:spcPct val="100000"/>
              </a:lnSpc>
              <a:spcBef>
                <a:spcPts val="0"/>
              </a:spcBef>
              <a:spcAft>
                <a:spcPts val="0"/>
              </a:spcAft>
              <a:buClrTx/>
              <a:buSzTx/>
              <a:tabLst/>
              <a:defRPr/>
            </a:pPr>
            <a:r>
              <a:rPr kumimoji="0" lang="en-US" sz="1800" b="0" i="0" u="none" strike="noStrike" kern="1200" cap="none" spc="0" normalizeH="0" baseline="0" noProof="0" dirty="0">
                <a:ln>
                  <a:noFill/>
                </a:ln>
                <a:solidFill>
                  <a:prstClr val="black"/>
                </a:solidFill>
                <a:effectLst/>
                <a:uLnTx/>
                <a:uFillTx/>
              </a:rPr>
              <a:t>Work in collaboration with eGrants to develop, administer, implement, and maintain all subgrantees’ documentation for grant</a:t>
            </a:r>
          </a:p>
          <a:p>
            <a:pPr marR="0" lvl="0" algn="l" defTabSz="914400" rtl="0" eaLnBrk="1" fontAlgn="auto" latinLnBrk="0" hangingPunct="1">
              <a:lnSpc>
                <a:spcPct val="100000"/>
              </a:lnSpc>
              <a:spcBef>
                <a:spcPts val="0"/>
              </a:spcBef>
              <a:spcAft>
                <a:spcPts val="0"/>
              </a:spcAft>
              <a:buClrTx/>
              <a:buSzTx/>
              <a:tabLst/>
              <a:defRPr/>
            </a:pPr>
            <a:r>
              <a:rPr kumimoji="0" lang="en-US" sz="1800" b="0" i="0" u="none" strike="noStrike" kern="1200" cap="none" spc="0" normalizeH="0" baseline="0" noProof="0" dirty="0">
                <a:ln>
                  <a:noFill/>
                </a:ln>
                <a:solidFill>
                  <a:prstClr val="black"/>
                </a:solidFill>
                <a:effectLst/>
                <a:uLnTx/>
                <a:uFillTx/>
              </a:rPr>
              <a:t>Conduct grant approval review by analyzing submitted grant documentation</a:t>
            </a:r>
          </a:p>
          <a:p>
            <a:pPr marR="0" lvl="0" algn="l" defTabSz="914400" rtl="0" eaLnBrk="1" fontAlgn="auto" latinLnBrk="0" hangingPunct="1">
              <a:lnSpc>
                <a:spcPct val="100000"/>
              </a:lnSpc>
              <a:spcBef>
                <a:spcPts val="0"/>
              </a:spcBef>
              <a:spcAft>
                <a:spcPts val="0"/>
              </a:spcAft>
              <a:buClrTx/>
              <a:buSzTx/>
              <a:tabLst/>
              <a:defRPr/>
            </a:pPr>
            <a:r>
              <a:rPr kumimoji="0" lang="en-US" sz="1800" b="0" i="0" u="none" strike="noStrike" kern="1200" cap="none" spc="0" normalizeH="0" baseline="0" noProof="0" dirty="0">
                <a:ln>
                  <a:noFill/>
                </a:ln>
                <a:solidFill>
                  <a:prstClr val="black"/>
                </a:solidFill>
                <a:effectLst/>
                <a:uLnTx/>
                <a:uFillTx/>
              </a:rPr>
              <a:t>Work in collaboration with TAs (Mr. Park, Ms. Beth, and Ms. Katherine) to oversee subgrantees’ efforts with grant management in all aspects</a:t>
            </a:r>
          </a:p>
          <a:p>
            <a:pPr marR="0" lvl="0" algn="l" defTabSz="914400" rtl="0" eaLnBrk="1" fontAlgn="auto" latinLnBrk="0" hangingPunct="1">
              <a:lnSpc>
                <a:spcPct val="100000"/>
              </a:lnSpc>
              <a:spcBef>
                <a:spcPts val="0"/>
              </a:spcBef>
              <a:spcAft>
                <a:spcPts val="0"/>
              </a:spcAft>
              <a:buClrTx/>
              <a:buSzTx/>
              <a:tabLst/>
              <a:defRPr/>
            </a:pPr>
            <a:r>
              <a:rPr kumimoji="0" lang="en-US" sz="1800" b="0" i="0" u="none" strike="noStrike" kern="1200" cap="none" spc="0" normalizeH="0" baseline="0" noProof="0" dirty="0">
                <a:ln>
                  <a:noFill/>
                </a:ln>
                <a:solidFill>
                  <a:prstClr val="black"/>
                </a:solidFill>
                <a:effectLst/>
                <a:uLnTx/>
                <a:uFillTx/>
              </a:rPr>
              <a:t>Work in collaboration with AIU (Ms. Falon and Mr. Jesse) to review program reports, annual/local level evaluations, technical assistance plans, monitoring reports, and other documents created on grantee performance  to ensure grantee compliance</a:t>
            </a:r>
          </a:p>
          <a:p>
            <a:pPr marR="0" lvl="0" algn="l" defTabSz="914400" rtl="0" eaLnBrk="1" fontAlgn="auto" latinLnBrk="0" hangingPunct="1">
              <a:lnSpc>
                <a:spcPct val="100000"/>
              </a:lnSpc>
              <a:spcBef>
                <a:spcPts val="0"/>
              </a:spcBef>
              <a:spcAft>
                <a:spcPts val="0"/>
              </a:spcAft>
              <a:buClrTx/>
              <a:buSzTx/>
              <a:tabLst/>
              <a:defRPr/>
            </a:pPr>
            <a:r>
              <a:rPr kumimoji="0" lang="en-US" sz="1800" b="0" i="0" u="none" strike="noStrike" kern="1200" cap="none" spc="0" normalizeH="0" baseline="0" noProof="0" dirty="0">
                <a:ln>
                  <a:noFill/>
                </a:ln>
                <a:solidFill>
                  <a:prstClr val="black"/>
                </a:solidFill>
                <a:effectLst/>
                <a:uLnTx/>
                <a:uFillTx/>
              </a:rPr>
              <a:t>Assist in developing and implementing training, conferences, and workshops </a:t>
            </a:r>
          </a:p>
          <a:p>
            <a:pPr marR="0" lvl="0" algn="l" defTabSz="914400" rtl="0" eaLnBrk="1" fontAlgn="auto" latinLnBrk="0" hangingPunct="1">
              <a:lnSpc>
                <a:spcPct val="100000"/>
              </a:lnSpc>
              <a:spcBef>
                <a:spcPts val="0"/>
              </a:spcBef>
              <a:spcAft>
                <a:spcPts val="0"/>
              </a:spcAft>
              <a:buClrTx/>
              <a:buSzTx/>
              <a:tabLst/>
              <a:defRPr/>
            </a:pPr>
            <a:r>
              <a:rPr kumimoji="0" lang="en-US" sz="1800" b="0" i="0" u="none" strike="noStrike" kern="1200" cap="none" spc="0" normalizeH="0" baseline="0" noProof="0" dirty="0">
                <a:ln>
                  <a:noFill/>
                </a:ln>
                <a:solidFill>
                  <a:prstClr val="black"/>
                </a:solidFill>
                <a:effectLst/>
                <a:uLnTx/>
                <a:uFillTx/>
              </a:rPr>
              <a:t>Work in collaboration with program managers</a:t>
            </a:r>
            <a:endParaRPr lang="en-US" sz="1800" dirty="0"/>
          </a:p>
        </p:txBody>
      </p:sp>
      <p:sp>
        <p:nvSpPr>
          <p:cNvPr id="5" name="Slide Number Placeholder 4">
            <a:extLst>
              <a:ext uri="{FF2B5EF4-FFF2-40B4-BE49-F238E27FC236}">
                <a16:creationId xmlns:a16="http://schemas.microsoft.com/office/drawing/2014/main" id="{D4ED3B00-F6E7-4289-B4C2-EE8405E996BD}"/>
              </a:ext>
            </a:extLst>
          </p:cNvPr>
          <p:cNvSpPr>
            <a:spLocks noGrp="1"/>
          </p:cNvSpPr>
          <p:nvPr>
            <p:ph type="sldNum" sz="quarter" idx="12"/>
          </p:nvPr>
        </p:nvSpPr>
        <p:spPr/>
        <p:txBody>
          <a:bodyPr/>
          <a:lstStyle/>
          <a:p>
            <a:pPr defTabSz="685800">
              <a:defRPr/>
            </a:pPr>
            <a:fld id="{21BA5351-C004-6E44-B836-3AE785966E6F}" type="slidenum">
              <a:rPr lang="en-US" sz="900">
                <a:solidFill>
                  <a:prstClr val="black">
                    <a:tint val="75000"/>
                  </a:prstClr>
                </a:solidFill>
                <a:latin typeface="Calibri" panose="020F0502020204030204"/>
              </a:rPr>
              <a:pPr defTabSz="685800">
                <a:defRPr/>
              </a:pPr>
              <a:t>8</a:t>
            </a:fld>
            <a:endParaRPr lang="en-US" sz="900">
              <a:solidFill>
                <a:prstClr val="black">
                  <a:tint val="75000"/>
                </a:prstClr>
              </a:solidFill>
              <a:latin typeface="Calibri" panose="020F0502020204030204"/>
            </a:endParaRPr>
          </a:p>
        </p:txBody>
      </p:sp>
    </p:spTree>
    <p:extLst>
      <p:ext uri="{BB962C8B-B14F-4D97-AF65-F5344CB8AC3E}">
        <p14:creationId xmlns:p14="http://schemas.microsoft.com/office/powerpoint/2010/main" val="29351525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EC8BCE6-6BBD-EBE4-6062-4BCEDDC9DA55}"/>
              </a:ext>
            </a:extLst>
          </p:cNvPr>
          <p:cNvSpPr>
            <a:spLocks noGrp="1"/>
          </p:cNvSpPr>
          <p:nvPr>
            <p:ph type="title"/>
          </p:nvPr>
        </p:nvSpPr>
        <p:spPr>
          <a:xfrm>
            <a:off x="457200" y="451282"/>
            <a:ext cx="8229600" cy="1143000"/>
          </a:xfrm>
        </p:spPr>
        <p:txBody>
          <a:bodyPr/>
          <a:lstStyle/>
          <a:p>
            <a:pPr marL="342900" marR="0" lvl="0" indent="-342900" defTabSz="914400" rtl="0" eaLnBrk="1" fontAlgn="auto" latinLnBrk="0" hangingPunct="1">
              <a:lnSpc>
                <a:spcPct val="100000"/>
              </a:lnSpc>
              <a:spcBef>
                <a:spcPct val="20000"/>
              </a:spcBef>
              <a:spcAft>
                <a:spcPts val="0"/>
              </a:spcAft>
              <a:tabLst/>
              <a:defRPr/>
            </a:pPr>
            <a:r>
              <a:rPr kumimoji="0" lang="en-US" sz="20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   When should you reach out to your Program Officer?</a:t>
            </a:r>
            <a:br>
              <a:rPr kumimoji="0" lang="en-US" sz="20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br>
            <a:endParaRPr lang="en-US" dirty="0"/>
          </a:p>
        </p:txBody>
      </p:sp>
      <p:sp>
        <p:nvSpPr>
          <p:cNvPr id="8" name="Content Placeholder 7">
            <a:extLst>
              <a:ext uri="{FF2B5EF4-FFF2-40B4-BE49-F238E27FC236}">
                <a16:creationId xmlns:a16="http://schemas.microsoft.com/office/drawing/2014/main" id="{EA5181DB-EADA-BD34-76BE-A48B67132A0D}"/>
              </a:ext>
            </a:extLst>
          </p:cNvPr>
          <p:cNvSpPr>
            <a:spLocks noGrp="1"/>
          </p:cNvSpPr>
          <p:nvPr>
            <p:ph idx="1"/>
          </p:nvPr>
        </p:nvSpPr>
        <p:spPr/>
        <p:txBody>
          <a:bodyPr>
            <a:normAutofit/>
          </a:bodyPr>
          <a:lstStyle/>
          <a:p>
            <a:r>
              <a:rPr lang="en-US" sz="1800" dirty="0"/>
              <a:t>When you have any questions or concerns related to what/how to do something as it pertains to managing your 21st CCLC grant</a:t>
            </a:r>
          </a:p>
          <a:p>
            <a:r>
              <a:rPr lang="en-US" sz="1800" dirty="0"/>
              <a:t>Budget revision (send budget narrative and summary budget form and revision justification letter to program officer and Ms. Maribel)</a:t>
            </a:r>
          </a:p>
          <a:p>
            <a:r>
              <a:rPr lang="en-US" sz="1800" dirty="0"/>
              <a:t>Any field trip request, professional development request, and/or program revision</a:t>
            </a:r>
          </a:p>
          <a:p>
            <a:r>
              <a:rPr lang="en-US" sz="1800" dirty="0"/>
              <a:t>To inform your program officer about program closure and changes to site location operation</a:t>
            </a:r>
          </a:p>
          <a:p>
            <a:r>
              <a:rPr lang="en-US" sz="1800" dirty="0"/>
              <a:t>When you encounter parental or student concerns that may adversely affect your program</a:t>
            </a:r>
          </a:p>
        </p:txBody>
      </p:sp>
      <p:sp>
        <p:nvSpPr>
          <p:cNvPr id="5" name="Date Placeholder 4">
            <a:extLst>
              <a:ext uri="{FF2B5EF4-FFF2-40B4-BE49-F238E27FC236}">
                <a16:creationId xmlns:a16="http://schemas.microsoft.com/office/drawing/2014/main" id="{B27AB943-411C-CC95-3C28-590C79C46009}"/>
              </a:ext>
            </a:extLst>
          </p:cNvPr>
          <p:cNvSpPr>
            <a:spLocks noGrp="1"/>
          </p:cNvSpPr>
          <p:nvPr>
            <p:ph type="dt" sz="half" idx="10"/>
          </p:nvPr>
        </p:nvSpPr>
        <p:spPr/>
        <p:txBody>
          <a:bodyPr/>
          <a:lstStyle/>
          <a:p>
            <a:fld id="{2886EB9F-620D-4745-B0DC-239369A89773}" type="datetime1">
              <a:rPr lang="en-US" smtClean="0"/>
              <a:t>12/19/2024</a:t>
            </a:fld>
            <a:endParaRPr lang="en-US"/>
          </a:p>
        </p:txBody>
      </p:sp>
      <p:sp>
        <p:nvSpPr>
          <p:cNvPr id="6" name="Slide Number Placeholder 5">
            <a:extLst>
              <a:ext uri="{FF2B5EF4-FFF2-40B4-BE49-F238E27FC236}">
                <a16:creationId xmlns:a16="http://schemas.microsoft.com/office/drawing/2014/main" id="{84A33428-4D31-8878-EC4E-77CCB9E69470}"/>
              </a:ext>
            </a:extLst>
          </p:cNvPr>
          <p:cNvSpPr>
            <a:spLocks noGrp="1"/>
          </p:cNvSpPr>
          <p:nvPr>
            <p:ph type="sldNum" sz="quarter" idx="12"/>
          </p:nvPr>
        </p:nvSpPr>
        <p:spPr/>
        <p:txBody>
          <a:bodyPr/>
          <a:lstStyle/>
          <a:p>
            <a:fld id="{680C5762-CF65-4775-9966-A58D40CC61B9}" type="slidenum">
              <a:rPr lang="en-US" smtClean="0"/>
              <a:t>9</a:t>
            </a:fld>
            <a:endParaRPr lang="en-US"/>
          </a:p>
        </p:txBody>
      </p:sp>
    </p:spTree>
    <p:extLst>
      <p:ext uri="{BB962C8B-B14F-4D97-AF65-F5344CB8AC3E}">
        <p14:creationId xmlns:p14="http://schemas.microsoft.com/office/powerpoint/2010/main" val="12977753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E8732BA1DA0FD429E90BF33985FD1A9" ma:contentTypeVersion="4" ma:contentTypeDescription="Create a new document." ma:contentTypeScope="" ma:versionID="9e936c4ce2f3d32b713e0021b1977f26">
  <xsd:schema xmlns:xsd="http://www.w3.org/2001/XMLSchema" xmlns:xs="http://www.w3.org/2001/XMLSchema" xmlns:p="http://schemas.microsoft.com/office/2006/metadata/properties" xmlns:ns2="a4d6b4e1-a671-4dd6-b6f1-ff96368bd6b7" targetNamespace="http://schemas.microsoft.com/office/2006/metadata/properties" ma:root="true" ma:fieldsID="953601f88537edf52b67e06d35aa3275" ns2:_="">
    <xsd:import namespace="a4d6b4e1-a671-4dd6-b6f1-ff96368bd6b7"/>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d6b4e1-a671-4dd6-b6f1-ff96368bd6b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12A4EA4-2FD6-46CD-858F-1ABF09EFBD7C}">
  <ds:schemaRefs>
    <ds:schemaRef ds:uri="http://schemas.microsoft.com/sharepoint/v3/contenttype/forms"/>
  </ds:schemaRefs>
</ds:datastoreItem>
</file>

<file path=customXml/itemProps2.xml><?xml version="1.0" encoding="utf-8"?>
<ds:datastoreItem xmlns:ds="http://schemas.openxmlformats.org/officeDocument/2006/customXml" ds:itemID="{B345E959-B139-4928-B6C0-4290FBE61FC4}">
  <ds:schemaRefs>
    <ds:schemaRef ds:uri="http://schemas.microsoft.com/office/2006/metadata/properties"/>
    <ds:schemaRef ds:uri="http://schemas.microsoft.com/office/infopath/2007/PartnerControls"/>
    <ds:schemaRef ds:uri="3213682c-4f9e-4663-bc64-712dd7ba0278"/>
    <ds:schemaRef ds:uri="342dd3fb-a6df-412b-a44c-ee47df77da92"/>
  </ds:schemaRefs>
</ds:datastoreItem>
</file>

<file path=customXml/itemProps3.xml><?xml version="1.0" encoding="utf-8"?>
<ds:datastoreItem xmlns:ds="http://schemas.openxmlformats.org/officeDocument/2006/customXml" ds:itemID="{F2862952-6CFE-4AA0-BDEF-1E12C52F88A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d6b4e1-a671-4dd6-b6f1-ff96368bd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513</TotalTime>
  <Words>3441</Words>
  <Application>Microsoft Office PowerPoint</Application>
  <PresentationFormat>On-screen Show (4:3)</PresentationFormat>
  <Paragraphs>459</Paragraphs>
  <Slides>42</Slides>
  <Notes>42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42</vt:i4>
      </vt:variant>
    </vt:vector>
  </HeadingPairs>
  <TitlesOfParts>
    <vt:vector size="47" baseType="lpstr">
      <vt:lpstr>Arial</vt:lpstr>
      <vt:lpstr>Calibri</vt:lpstr>
      <vt:lpstr>Times New Roman</vt:lpstr>
      <vt:lpstr>Wingdings</vt:lpstr>
      <vt:lpstr>Office Theme</vt:lpstr>
      <vt:lpstr>Cohort 12 Grantee Orientation</vt:lpstr>
      <vt:lpstr>Training Overview</vt:lpstr>
      <vt:lpstr>PDE Organizational Chart </vt:lpstr>
      <vt:lpstr>21st CCLC Program Managers</vt:lpstr>
      <vt:lpstr>P   Program Manager Questions</vt:lpstr>
      <vt:lpstr>P     PDE 21st CCLC Program Officers</vt:lpstr>
      <vt:lpstr>What is the role of the 21st CCLC Program Officer?</vt:lpstr>
      <vt:lpstr>Cont. What is the role of the 21st CCLC Program Officer?</vt:lpstr>
      <vt:lpstr>   When should you reach out to your Program Officer? </vt:lpstr>
      <vt:lpstr>   When will the Program Officers reach out to you?  </vt:lpstr>
      <vt:lpstr>PDE Fiscal Team</vt:lpstr>
      <vt:lpstr>Fiscal Team Questions</vt:lpstr>
      <vt:lpstr>PowerPoint Presentation</vt:lpstr>
      <vt:lpstr>AIU Questions</vt:lpstr>
      <vt:lpstr>Center for Schools and Communities (CSC) Staff</vt:lpstr>
      <vt:lpstr>Center for Schools and Communities</vt:lpstr>
      <vt:lpstr>                         21st CCLC Chain of Command</vt:lpstr>
      <vt:lpstr> What is the Nita M. Lowey 21st CCLC Program? </vt:lpstr>
      <vt:lpstr>State and Federal Assurances</vt:lpstr>
      <vt:lpstr>Reporting Requirements</vt:lpstr>
      <vt:lpstr>Compliance Guidelines (OST and 21st CCLC)</vt:lpstr>
      <vt:lpstr>Compliance Guidelines cont.</vt:lpstr>
      <vt:lpstr>Compliance Guidelines-Fiscal Requirements</vt:lpstr>
      <vt:lpstr>Compliance Guidelines –Continuation Documents</vt:lpstr>
      <vt:lpstr>Compliance Guidelines-Professional Development</vt:lpstr>
      <vt:lpstr>Compliance Guidelines-Staffing Requirements</vt:lpstr>
      <vt:lpstr>Grant Management</vt:lpstr>
      <vt:lpstr>Grant Management cont.</vt:lpstr>
      <vt:lpstr>Grant Management-Budget and Program Revisions</vt:lpstr>
      <vt:lpstr>Grant Management Budget and Program Revisions cont.</vt:lpstr>
      <vt:lpstr>Grant Management –Parent Engagement and Family Literacy</vt:lpstr>
      <vt:lpstr>Grant Management- Required Professional Development</vt:lpstr>
      <vt:lpstr>Grant Management- Program Sustainability</vt:lpstr>
      <vt:lpstr>Grant Management-Collaboration</vt:lpstr>
      <vt:lpstr>Grant Management- Grant Close-Out</vt:lpstr>
      <vt:lpstr> 21st CCLC Best Practices </vt:lpstr>
      <vt:lpstr> 21st CCLC Best Practices cont. </vt:lpstr>
      <vt:lpstr>Unallowable Activities (ask Prog. Officers) *This is not a comprehensive list.</vt:lpstr>
      <vt:lpstr>Unallowable Activities cont. </vt:lpstr>
      <vt:lpstr>21st CCLC Grant Resources</vt:lpstr>
      <vt:lpstr>  Cohort 12 Grant Cycle (March 1, 2024 - February 28, 2029)  </vt:lpstr>
      <vt:lpstr>Contact/Mission</vt:lpstr>
    </vt:vector>
  </TitlesOfParts>
  <Company>PA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pdeadmin</dc:creator>
  <cp:lastModifiedBy>Katherine Kuhn</cp:lastModifiedBy>
  <cp:revision>20</cp:revision>
  <dcterms:created xsi:type="dcterms:W3CDTF">2017-02-01T18:23:33Z</dcterms:created>
  <dcterms:modified xsi:type="dcterms:W3CDTF">2024-12-19T15:32:49Z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r8>33500</vt:r8>
  </property>
  <property fmtid="{D5CDD505-2E9C-101B-9397-08002B2CF9AE}" pid="3" name="_dlc_policyId">
    <vt:lpwstr>/InsidePDE/Documents</vt:lpwstr>
  </property>
  <property fmtid="{D5CDD505-2E9C-101B-9397-08002B2CF9AE}" pid="4" name="xd_ProgID">
    <vt:lpwstr/>
  </property>
  <property fmtid="{D5CDD505-2E9C-101B-9397-08002B2CF9AE}" pid="5" name="_CopySource">
    <vt:lpwstr>https://collab.pde.pa.gov/InsidePDE/Documents/Getting My Job Done/Accessibility/PDE PowerPoint Template - ADA Accessible.pptx</vt:lpwstr>
  </property>
  <property fmtid="{D5CDD505-2E9C-101B-9397-08002B2CF9AE}" pid="6" name="ContentTypeId">
    <vt:lpwstr>0x0101007E8732BA1DA0FD429E90BF33985FD1A9</vt:lpwstr>
  </property>
  <property fmtid="{D5CDD505-2E9C-101B-9397-08002B2CF9AE}" pid="7" name="ItemRetentionFormula">
    <vt:lpwstr>&lt;formula id="Microsoft.Office.RecordsManagement.PolicyFeatures.Expiration.Formula.BuiltIn"&gt;&lt;number&gt;1&lt;/number&gt;&lt;property&gt;Post_x005f_x0020_End_x005f_x0020_Date&lt;/property&gt;&lt;propertyId&gt;00000000-0000-0000-0000-000000000000&lt;/propertyId&gt;&lt;period&gt;days&lt;/period&gt;&lt;/formula&gt;</vt:lpwstr>
  </property>
  <property fmtid="{D5CDD505-2E9C-101B-9397-08002B2CF9AE}" pid="8" name="TemplateUrl">
    <vt:lpwstr/>
  </property>
</Properties>
</file>