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9" r:id="rId7"/>
    <p:sldId id="261" r:id="rId8"/>
    <p:sldId id="260" r:id="rId9"/>
    <p:sldId id="264" r:id="rId10"/>
    <p:sldId id="268" r:id="rId11"/>
    <p:sldId id="269" r:id="rId12"/>
    <p:sldId id="270" r:id="rId13"/>
    <p:sldId id="267" r:id="rId14"/>
    <p:sldId id="265" r:id="rId15"/>
    <p:sldId id="266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D04017-1087-ABBE-B654-4AE81C3A66CA}" name="Lindsay, Sabrina" initials="LS" userId="S::salindsay@pa.gov::432ffdfc-cf8f-43d4-9bd3-6c18f27185c1" providerId="AD"/>
  <p188:author id="{43277A58-BE1A-7164-14F3-80BD26E664A1}" name="Ney, WaTanya" initials="WN" userId="S::wney@pa.gov::e21cbb8e-0db3-4db3-b94f-394d94d1af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F6EF4-A0D6-4718-8766-8FB3C9A244FF}" v="3" dt="2024-12-16T20:44:46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75034" autoAdjust="0"/>
  </p:normalViewPr>
  <p:slideViewPr>
    <p:cSldViewPr>
      <p:cViewPr varScale="1">
        <p:scale>
          <a:sx n="84" d="100"/>
          <a:sy n="84" d="100"/>
        </p:scale>
        <p:origin x="23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0" d="100"/>
          <a:sy n="60" d="100"/>
        </p:scale>
        <p:origin x="3264" y="14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y, WaTanya" userId="e21cbb8e-0db3-4db3-b94f-394d94d1af7b" providerId="ADAL" clId="{C63F6EF4-A0D6-4718-8766-8FB3C9A244FF}"/>
    <pc:docChg chg="delSld modSld">
      <pc:chgData name="Ney, WaTanya" userId="e21cbb8e-0db3-4db3-b94f-394d94d1af7b" providerId="ADAL" clId="{C63F6EF4-A0D6-4718-8766-8FB3C9A244FF}" dt="2024-12-16T20:44:20.732" v="288" actId="20577"/>
      <pc:docMkLst>
        <pc:docMk/>
      </pc:docMkLst>
      <pc:sldChg chg="modNotesTx">
        <pc:chgData name="Ney, WaTanya" userId="e21cbb8e-0db3-4db3-b94f-394d94d1af7b" providerId="ADAL" clId="{C63F6EF4-A0D6-4718-8766-8FB3C9A244FF}" dt="2024-12-16T20:42:58.456" v="3" actId="6549"/>
        <pc:sldMkLst>
          <pc:docMk/>
          <pc:sldMk cId="3251770857" sldId="259"/>
        </pc:sldMkLst>
      </pc:sldChg>
      <pc:sldChg chg="modSp mod modNotesTx">
        <pc:chgData name="Ney, WaTanya" userId="e21cbb8e-0db3-4db3-b94f-394d94d1af7b" providerId="ADAL" clId="{C63F6EF4-A0D6-4718-8766-8FB3C9A244FF}" dt="2024-12-16T20:43:05.001" v="4" actId="20577"/>
        <pc:sldMkLst>
          <pc:docMk/>
          <pc:sldMk cId="2676392157" sldId="261"/>
        </pc:sldMkLst>
        <pc:spChg chg="mod">
          <ac:chgData name="Ney, WaTanya" userId="e21cbb8e-0db3-4db3-b94f-394d94d1af7b" providerId="ADAL" clId="{C63F6EF4-A0D6-4718-8766-8FB3C9A244FF}" dt="2024-12-16T20:42:11.891" v="1"/>
          <ac:spMkLst>
            <pc:docMk/>
            <pc:sldMk cId="2676392157" sldId="261"/>
            <ac:spMk id="3" creationId="{48C23215-16E0-B5D6-830A-750FD147A82D}"/>
          </ac:spMkLst>
        </pc:spChg>
      </pc:sldChg>
      <pc:sldChg chg="del">
        <pc:chgData name="Ney, WaTanya" userId="e21cbb8e-0db3-4db3-b94f-394d94d1af7b" providerId="ADAL" clId="{C63F6EF4-A0D6-4718-8766-8FB3C9A244FF}" dt="2024-12-16T20:42:22.734" v="2" actId="2696"/>
        <pc:sldMkLst>
          <pc:docMk/>
          <pc:sldMk cId="530794560" sldId="262"/>
        </pc:sldMkLst>
      </pc:sldChg>
      <pc:sldChg chg="modNotesTx">
        <pc:chgData name="Ney, WaTanya" userId="e21cbb8e-0db3-4db3-b94f-394d94d1af7b" providerId="ADAL" clId="{C63F6EF4-A0D6-4718-8766-8FB3C9A244FF}" dt="2024-12-16T20:44:20.732" v="288" actId="20577"/>
        <pc:sldMkLst>
          <pc:docMk/>
          <pc:sldMk cId="3494765965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33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94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0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D8FDF-F9CA-4E4E-8A86-68018F531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46BCA8-B8FB-EFC4-843C-4DC0C29AA8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1ADD44-A92C-580E-9B0D-2179419082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65C8E-3AE7-5EF3-6700-317D90E618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5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57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41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B26DF-8449-0A01-E243-6600B6252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6A35C1-028E-82FC-2419-AE2947CE3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9241C8-A599-66B2-FDC1-BCDE30930E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EEA94-75D2-C1AF-A788-DB1A33C84D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99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9C0B5C-4CE2-10B3-84C6-376C5513F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623926-5F75-D708-22FF-0E869326B8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904739-E90F-0F85-82E4-CD50F919A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CCC1C-DEEB-1F20-E21B-11706CAC29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01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8553B-A8A7-76E6-0FD6-DD38E70A1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EFE996-B454-0268-82F6-0755C9A099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257C05-F77D-B188-701B-724A5917F0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01B44-DC4C-C7E0-04AB-5DC3E71C15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6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12/16/2024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Pennsylvania Department of Education Logo">
            <a:extLst>
              <a:ext uri="{FF2B5EF4-FFF2-40B4-BE49-F238E27FC236}">
                <a16:creationId xmlns:a16="http://schemas.microsoft.com/office/drawing/2014/main" id="{0CD1C4D6-D900-70A3-5D19-2FF0B0709CA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6297852" y="5849714"/>
            <a:ext cx="2401888" cy="38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crosariode@pa.gov" TargetMode="External"/><Relationship Id="rId3" Type="http://schemas.openxmlformats.org/officeDocument/2006/relationships/hyperlink" Target="mailto:wney@pa.gov" TargetMode="External"/><Relationship Id="rId7" Type="http://schemas.openxmlformats.org/officeDocument/2006/relationships/hyperlink" Target="mailto:jgmurray@pa.gov" TargetMode="External"/><Relationship Id="rId2" Type="http://schemas.openxmlformats.org/officeDocument/2006/relationships/hyperlink" Target="mailto:cmedina@pa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davis@pa.gov" TargetMode="External"/><Relationship Id="rId5" Type="http://schemas.openxmlformats.org/officeDocument/2006/relationships/hyperlink" Target="mailto:jenewalter@pa.gov" TargetMode="External"/><Relationship Id="rId4" Type="http://schemas.openxmlformats.org/officeDocument/2006/relationships/hyperlink" Target="mailto:tdarden@p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884407"/>
            <a:ext cx="6857999" cy="1716044"/>
          </a:xfrm>
        </p:spPr>
        <p:txBody>
          <a:bodyPr>
            <a:normAutofit/>
          </a:bodyPr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CCLC Risk Assessment Tool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7051"/>
          </a:xfrm>
        </p:spPr>
        <p:txBody>
          <a:bodyPr/>
          <a:lstStyle/>
          <a:p>
            <a:r>
              <a:rPr lang="en-US" dirty="0"/>
              <a:t>December 17, 2024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pPr/>
              <a:t>12/16/2024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2D723F8-AC79-A7B1-A05B-9042381EE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3" y="5303550"/>
            <a:ext cx="1314450" cy="106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2DE8-66F6-570F-1751-8A54DC5A7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Conditions Imposed on High-Risk Subgrantees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9A4A6-66EC-47FE-CBFE-86F9DBA7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DB76D-BB6E-7776-E062-E2FDBDE4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5C32E4-6309-9B97-CFC1-21A5E5389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</a:rPr>
              <a:t>Per 2 CFR 200.207 (b), high-risk grantees may have additional conditions imposed on their grant award up to and including: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r>
              <a:rPr lang="en-US" sz="4000" dirty="0"/>
              <a:t>Requiring submission of accounting ledger with every request for funds for state agency review.			</a:t>
            </a:r>
          </a:p>
          <a:p>
            <a:r>
              <a:rPr lang="en-US" sz="4000" dirty="0"/>
              <a:t>Requiring additional program compliance monitoring.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/>
              <a:t>SEA may establish additional prior approvals (e.g., prior approval of expenditures).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State Agency staff may perform a desk audit of the financial activity of the sub-recipient.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grant recipient is required to obtain technical or management assistance.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PDE may not fund the subsequent year	.</a:t>
            </a:r>
            <a:r>
              <a:rPr lang="en-US" sz="4000" dirty="0"/>
              <a:t>	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2673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FAB41-612A-2C2B-A13C-84912E38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Risk Assessments?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A3F9C-5B7A-C150-B1A1-2AFAD6597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Identify potential risks </a:t>
            </a:r>
          </a:p>
          <a:p>
            <a:r>
              <a:rPr lang="en-US" dirty="0"/>
              <a:t>Provide appropriate monitoring to mitigate that risk</a:t>
            </a:r>
          </a:p>
          <a:p>
            <a:r>
              <a:rPr lang="en-US" dirty="0"/>
              <a:t>Impose special conditions</a:t>
            </a:r>
          </a:p>
          <a:p>
            <a:r>
              <a:rPr lang="en-US" dirty="0"/>
              <a:t>Safeguard funding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4EC3B-ACC2-CCFD-A492-9E80B83A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2EA2A-A8BF-824F-6954-85605204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65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12D3A-69A0-A4BA-4B84-7694BEC85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0999"/>
            <a:ext cx="8229600" cy="989013"/>
          </a:xfrm>
        </p:spPr>
        <p:txBody>
          <a:bodyPr>
            <a:normAutofit/>
          </a:bodyPr>
          <a:lstStyle/>
          <a:p>
            <a:r>
              <a:rPr lang="en-US" sz="2800" dirty="0"/>
              <a:t>How does PDE use the Risk Assessment Tool?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5F250-62D6-A7B5-6945-323B0B5A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Determines funding for subsequent years</a:t>
            </a:r>
          </a:p>
          <a:p>
            <a:r>
              <a:rPr lang="en-US" dirty="0"/>
              <a:t>Awarding future grants</a:t>
            </a:r>
          </a:p>
          <a:p>
            <a:r>
              <a:rPr lang="en-US" dirty="0"/>
              <a:t>Training and Technical Assistance</a:t>
            </a:r>
          </a:p>
          <a:p>
            <a:r>
              <a:rPr lang="en-US" dirty="0"/>
              <a:t>Planning, research, data collection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7D372-69E4-7951-667B-CC573B78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D31F4-B397-7BC9-DE64-1E943117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8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B9204ED-2DC1-8BBC-57A9-83A5251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56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400" b="1" dirty="0">
                <a:solidFill>
                  <a:srgbClr val="000000"/>
                </a:solidFill>
                <a:ea typeface="Verdana" pitchFamily="34" charset="0"/>
              </a:rPr>
              <a:t>21</a:t>
            </a:r>
            <a:r>
              <a:rPr lang="en-US" altLang="en-US" sz="1400" b="1" baseline="30000" dirty="0">
                <a:solidFill>
                  <a:srgbClr val="000000"/>
                </a:solidFill>
                <a:ea typeface="Verdana" pitchFamily="34" charset="0"/>
              </a:rPr>
              <a:t>st</a:t>
            </a:r>
            <a:r>
              <a:rPr lang="en-US" altLang="en-US" sz="1400" b="1" dirty="0">
                <a:solidFill>
                  <a:srgbClr val="000000"/>
                </a:solidFill>
                <a:ea typeface="Verdana" pitchFamily="34" charset="0"/>
              </a:rPr>
              <a:t> CCLC Program Staff</a:t>
            </a:r>
          </a:p>
          <a:p>
            <a:pPr marL="0" indent="0" algn="ctr">
              <a:buNone/>
            </a:pPr>
            <a:endParaRPr lang="en-US" altLang="en-US" sz="1400" b="1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21st CCLC Chief-Carmen Medina  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  <a:hlinkClick r:id="rId2"/>
              </a:rPr>
              <a:t>cmedina@pa.gov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717-783-6464</a:t>
            </a:r>
          </a:p>
          <a:p>
            <a:pPr marL="0" indent="0" algn="just"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21</a:t>
            </a:r>
            <a:r>
              <a:rPr lang="en-US" altLang="en-US" sz="1200" baseline="30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CCLC Program Supervisor-WaTanya Ney  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  <a:hlinkClick r:id="rId3"/>
              </a:rPr>
              <a:t>wney@pa.gov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717-214-7314</a:t>
            </a:r>
          </a:p>
          <a:p>
            <a:pPr marL="0" indent="0" algn="just">
              <a:buNone/>
            </a:pP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21</a:t>
            </a:r>
            <a:r>
              <a:rPr lang="en-US" altLang="en-US" sz="1200" baseline="30000" dirty="0">
                <a:solidFill>
                  <a:srgbClr val="000000"/>
                </a:solidFill>
                <a:ea typeface="Verdana" pitchFamily="34" charset="0"/>
              </a:rPr>
              <a:t>st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CCLC Program Coordinator-Tracey Darden 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  <a:hlinkClick r:id="rId4"/>
              </a:rPr>
              <a:t>tdarden@pa.gov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717-783-9530</a:t>
            </a:r>
          </a:p>
          <a:p>
            <a:pPr marL="0" indent="0" algn="just">
              <a:buNone/>
            </a:pP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21</a:t>
            </a:r>
            <a:r>
              <a:rPr lang="en-US" altLang="en-US" sz="1200" baseline="30000" dirty="0">
                <a:solidFill>
                  <a:srgbClr val="000000"/>
                </a:solidFill>
                <a:ea typeface="Verdana" pitchFamily="34" charset="0"/>
              </a:rPr>
              <a:t>st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CCLC Management Technician-Jenell Walters 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  <a:hlinkClick r:id="rId5"/>
              </a:rPr>
              <a:t>jenewalter@pa.gov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717-783-2358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sz="1400" b="1" dirty="0">
                <a:solidFill>
                  <a:srgbClr val="000000"/>
                </a:solidFill>
                <a:ea typeface="Verdana" pitchFamily="34" charset="0"/>
              </a:rPr>
              <a:t>21</a:t>
            </a:r>
            <a:r>
              <a:rPr lang="en-US" altLang="en-US" sz="1400" b="1" baseline="30000" dirty="0">
                <a:solidFill>
                  <a:srgbClr val="000000"/>
                </a:solidFill>
                <a:ea typeface="Verdana" pitchFamily="34" charset="0"/>
              </a:rPr>
              <a:t>st</a:t>
            </a:r>
            <a:r>
              <a:rPr lang="en-US" altLang="en-US" sz="1400" b="1" dirty="0">
                <a:solidFill>
                  <a:srgbClr val="000000"/>
                </a:solidFill>
                <a:ea typeface="Verdana" pitchFamily="34" charset="0"/>
              </a:rPr>
              <a:t> CCLC Program Officers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Dorothy Davis 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  <a:hlinkClick r:id="rId6"/>
              </a:rPr>
              <a:t>ddavis@pa.gov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717-783-4173</a:t>
            </a:r>
          </a:p>
          <a:p>
            <a:pPr marL="0" indent="0" algn="ctr"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John Murray 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  <a:hlinkClick r:id="rId7"/>
              </a:rPr>
              <a:t>jgmurray@pa.gov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717-783-5741</a:t>
            </a:r>
          </a:p>
          <a:p>
            <a:pPr marL="0" indent="0" algn="ctr">
              <a:buNone/>
            </a:pP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Clarisa Rosario 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  <a:hlinkClick r:id="rId8"/>
              </a:rPr>
              <a:t>crosariode@pa.gov</a:t>
            </a:r>
            <a:r>
              <a:rPr lang="en-US" altLang="en-US" sz="1200" dirty="0">
                <a:solidFill>
                  <a:srgbClr val="000000"/>
                </a:solidFill>
                <a:ea typeface="Verdana" pitchFamily="34" charset="0"/>
              </a:rPr>
              <a:t> 717-346-8039</a:t>
            </a: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12/16/2024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9527"/>
            <a:ext cx="8229600" cy="1143000"/>
          </a:xfrm>
        </p:spPr>
        <p:txBody>
          <a:bodyPr/>
          <a:lstStyle/>
          <a:p>
            <a:r>
              <a:rPr lang="en-US" dirty="0"/>
              <a:t>Federal Law [2 CFR 200.331(b)]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Federal Statues</a:t>
            </a:r>
          </a:p>
          <a:p>
            <a:r>
              <a:rPr lang="en-US" dirty="0"/>
              <a:t>Regulations set forth by the state</a:t>
            </a:r>
          </a:p>
          <a:p>
            <a:r>
              <a:rPr lang="en-US" dirty="0"/>
              <a:t>Terms and conditions of sub-award followed</a:t>
            </a:r>
          </a:p>
          <a:p>
            <a:r>
              <a:rPr lang="en-US" dirty="0"/>
              <a:t>Monitoring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12/16/2024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2598-9F43-744F-02BD-8AEE6BD4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Programmatic Areas of Noncompliance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16CF8-1738-6D61-DBF8-3C8EDD009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 turnover</a:t>
            </a:r>
          </a:p>
          <a:p>
            <a:r>
              <a:rPr lang="en-US" dirty="0"/>
              <a:t>Attendance to mandatory training</a:t>
            </a:r>
          </a:p>
          <a:p>
            <a:r>
              <a:rPr lang="en-US" dirty="0"/>
              <a:t>Adhering to the approved grant application</a:t>
            </a:r>
          </a:p>
          <a:p>
            <a:r>
              <a:rPr lang="en-US" dirty="0"/>
              <a:t>Local Evaluation Reports</a:t>
            </a:r>
          </a:p>
          <a:p>
            <a:r>
              <a:rPr lang="en-US" dirty="0"/>
              <a:t>Data submitted accurately and on time</a:t>
            </a:r>
          </a:p>
          <a:p>
            <a:r>
              <a:rPr lang="en-US" dirty="0"/>
              <a:t>Previous non-compliance area(s)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E44BD-59CC-9F30-F400-65EAE25B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007D5-17E4-93D1-6936-41875B0AB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70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B07E4-C12F-0117-0A81-E3228C92C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6CF6-5B5E-FD68-746B-4D14E185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89013"/>
          </a:xfrm>
        </p:spPr>
        <p:txBody>
          <a:bodyPr>
            <a:norm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Programmatic Areas of Noncompliance-Continued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23215-16E0-B5D6-830A-750FD147A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attendance requirements</a:t>
            </a:r>
          </a:p>
          <a:p>
            <a:r>
              <a:rPr lang="en-US" dirty="0"/>
              <a:t>Program documents submitted accurately and on time</a:t>
            </a:r>
          </a:p>
          <a:p>
            <a:r>
              <a:rPr lang="en-US" dirty="0"/>
              <a:t>Operating within the scope of the approved program and budget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Submits 21 APR data accurately and on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F1F24-D04B-2F46-C04A-62C7208E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21287-6E0B-90EA-A2DA-9672D7C5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9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4FF42-C7BD-5C1D-B695-EE495192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Areas of Noncompliance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2A42-B135-2D7B-988E-FCECF130D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Staff Turnover</a:t>
            </a:r>
          </a:p>
          <a:p>
            <a:r>
              <a:rPr lang="en-US" sz="3000" dirty="0"/>
              <a:t>Timely Communication</a:t>
            </a:r>
          </a:p>
          <a:p>
            <a:r>
              <a:rPr lang="en-US" sz="3000" dirty="0"/>
              <a:t>Liquidation of Funds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000" dirty="0"/>
              <a:t>Monthly reports submitted accurately and on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Outstanding Audits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 allocation reduced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2D678-B7DC-4878-DD72-4659EB75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C4973A-403F-DC42-DB32-A8DFE5C6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BE8-AED0-4960-4994-105CBA0F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Assessment Rating Scale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77A9C53-3C1B-D95F-9B31-E50B7CABF2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548544"/>
              </p:ext>
            </p:extLst>
          </p:nvPr>
        </p:nvGraphicFramePr>
        <p:xfrm>
          <a:off x="762000" y="1600200"/>
          <a:ext cx="70104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0400">
                  <a:extLst>
                    <a:ext uri="{9D8B030D-6E8A-4147-A177-3AD203B41FA5}">
                      <a16:colId xmlns:a16="http://schemas.microsoft.com/office/drawing/2014/main" val="2585650411"/>
                    </a:ext>
                  </a:extLst>
                </a:gridCol>
              </a:tblGrid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ASSESSMENT RATINGS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292193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RISK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0-21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001975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RISK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21-40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669847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RISK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41+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40741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061B2-B16E-A0BA-BE9B-0FC19542A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0641E-8E3B-725E-603A-9245E3C9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3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B886B-F6F0-3CD5-049C-82E4ABDAC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F9B-8014-6A07-436D-86A149BB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Risk Assessment Ratings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08354-1358-C69A-F637-6F6EF1ED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99976-7C82-272F-2F44-A8B9CD3F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168CE59-502A-4687-4600-DA0AFD1BB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93348"/>
              </p:ext>
            </p:extLst>
          </p:nvPr>
        </p:nvGraphicFramePr>
        <p:xfrm>
          <a:off x="990600" y="1752600"/>
          <a:ext cx="76962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301259511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431454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RISK 0-20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Low-risk grantees have stable personnel with grant experience. There are no new onsite review findings or compliance issues.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use of grant funds is within contract compliance. With few exceptions, all reports are submitted timely and accurately.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79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531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F1CA1-93B4-FF03-29B4-122523E9D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F07F-FBBE-33A9-502D-3C7D75CD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Risk Assessment Ratings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F624E-511D-8703-8459-333AEC07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4072A-4EE3-B5E0-F22B-F38796C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55D4653-F6AC-DC94-41D2-FF49F2D543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782717"/>
              </p:ext>
            </p:extLst>
          </p:nvPr>
        </p:nvGraphicFramePr>
        <p:xfrm>
          <a:off x="457200" y="1752600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1259511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431454609"/>
                    </a:ext>
                  </a:extLst>
                </a:gridCol>
              </a:tblGrid>
              <a:tr h="47701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MEDIUM RISK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21-40 POINTS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 risk grantees have some turnover of key grant individuals. There may be a few on-site review findings with either acceptable management responses or quick resolution of the issues.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Previous contract compliance issues, which showed a few items of concern, have all been resolved.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grantee returned a small percentage of funds.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Reports are submitted mostly on time and are typically accurate.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79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83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14A19-014D-15F1-4DB9-D04F92F59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D55F-9204-B5FB-7F7A-C006490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Risk Assessment Ratings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72D1A-D05B-49D3-E5E3-003A3E8E4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12/16/2024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7A348-A599-E826-FAFB-B54A259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5E8AB06-9DE3-F81F-7152-F2DB781CE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68151"/>
              </p:ext>
            </p:extLst>
          </p:nvPr>
        </p:nvGraphicFramePr>
        <p:xfrm>
          <a:off x="422564" y="1482436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1259511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431454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 RISK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41+ POINTS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risk grantees have an unstable work force with high turnover in key grant positions. There have been numerous program issues revealed through on-site review with no resolution or acceptable responses.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Previous compliance reviews showed both program and fiscal issues of concern that have not been resolved. The grantee returned a considerable amount of funding. Reports are submitted late and with errors.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79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30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DE PowerPoint Template - ADA Accessible  -  version 1.0: 7/21/23 10:12 AM  -  Read-Only" id="{B60E4BA7-3D23-914F-9F78-57D86BC0AAA8}" vid="{7552D814-C380-D742-A299-4A10415536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8732BA1DA0FD429E90BF33985FD1A9" ma:contentTypeVersion="4" ma:contentTypeDescription="Create a new document." ma:contentTypeScope="" ma:versionID="9e936c4ce2f3d32b713e0021b1977f26">
  <xsd:schema xmlns:xsd="http://www.w3.org/2001/XMLSchema" xmlns:xs="http://www.w3.org/2001/XMLSchema" xmlns:p="http://schemas.microsoft.com/office/2006/metadata/properties" xmlns:ns2="a4d6b4e1-a671-4dd6-b6f1-ff96368bd6b7" targetNamespace="http://schemas.microsoft.com/office/2006/metadata/properties" ma:root="true" ma:fieldsID="953601f88537edf52b67e06d35aa3275" ns2:_="">
    <xsd:import namespace="a4d6b4e1-a671-4dd6-b6f1-ff96368bd6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6b4e1-a671-4dd6-b6f1-ff96368bd6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7AC5CC-108F-40D2-BB57-DC3FE849D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d6b4e1-a671-4dd6-b6f1-ff96368bd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45E959-B139-4928-B6C0-4290FBE61FC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3213682c-4f9e-4663-bc64-712dd7ba0278"/>
    <ds:schemaRef ds:uri="http://schemas.microsoft.com/office/2006/documentManagement/types"/>
    <ds:schemaRef ds:uri="342dd3fb-a6df-412b-a44c-ee47df77da92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691</Words>
  <Application>Microsoft Office PowerPoint</Application>
  <PresentationFormat>On-screen Show (4:3)</PresentationFormat>
  <Paragraphs>129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Office Theme</vt:lpstr>
      <vt:lpstr>21st CCLC Risk Assessment Tool</vt:lpstr>
      <vt:lpstr>Federal Law [2 CFR 200.331(b)] </vt:lpstr>
      <vt:lpstr>Programmatic Areas of Noncompliance</vt:lpstr>
      <vt:lpstr>Programmatic Areas of Noncompliance-Continued</vt:lpstr>
      <vt:lpstr>Fiscal Areas of Noncompliance</vt:lpstr>
      <vt:lpstr>Risk Assessment Rating Scale</vt:lpstr>
      <vt:lpstr>Low Risk Assessment Ratings</vt:lpstr>
      <vt:lpstr>Medium Risk Assessment Ratings</vt:lpstr>
      <vt:lpstr>High Risk Assessment Ratings</vt:lpstr>
      <vt:lpstr>Conditions Imposed on High-Risk Subgrantees</vt:lpstr>
      <vt:lpstr>Why Risk Assessments?</vt:lpstr>
      <vt:lpstr>How does PDE use the Risk Assessment Tool?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Ney, WaTanya</cp:lastModifiedBy>
  <cp:revision>17</cp:revision>
  <dcterms:created xsi:type="dcterms:W3CDTF">2017-02-01T18:23:33Z</dcterms:created>
  <dcterms:modified xsi:type="dcterms:W3CDTF">2024-12-16T20:44:55Z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0x0101007E8732BA1DA0FD429E90BF33985FD1A9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