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61"/>
  </p:notesMasterIdLst>
  <p:sldIdLst>
    <p:sldId id="257" r:id="rId6"/>
    <p:sldId id="342" r:id="rId7"/>
    <p:sldId id="258" r:id="rId8"/>
    <p:sldId id="259" r:id="rId9"/>
    <p:sldId id="261" r:id="rId10"/>
    <p:sldId id="337" r:id="rId11"/>
    <p:sldId id="262" r:id="rId12"/>
    <p:sldId id="263" r:id="rId13"/>
    <p:sldId id="264" r:id="rId14"/>
    <p:sldId id="309" r:id="rId15"/>
    <p:sldId id="311" r:id="rId16"/>
    <p:sldId id="266" r:id="rId17"/>
    <p:sldId id="330" r:id="rId18"/>
    <p:sldId id="348" r:id="rId19"/>
    <p:sldId id="312" r:id="rId20"/>
    <p:sldId id="313" r:id="rId21"/>
    <p:sldId id="356" r:id="rId22"/>
    <p:sldId id="357" r:id="rId23"/>
    <p:sldId id="359" r:id="rId24"/>
    <p:sldId id="319" r:id="rId25"/>
    <p:sldId id="360" r:id="rId26"/>
    <p:sldId id="361" r:id="rId27"/>
    <p:sldId id="363" r:id="rId28"/>
    <p:sldId id="364" r:id="rId29"/>
    <p:sldId id="365" r:id="rId30"/>
    <p:sldId id="367" r:id="rId31"/>
    <p:sldId id="366" r:id="rId32"/>
    <p:sldId id="368" r:id="rId33"/>
    <p:sldId id="369" r:id="rId34"/>
    <p:sldId id="370" r:id="rId35"/>
    <p:sldId id="371" r:id="rId36"/>
    <p:sldId id="372" r:id="rId37"/>
    <p:sldId id="373" r:id="rId38"/>
    <p:sldId id="374" r:id="rId39"/>
    <p:sldId id="375" r:id="rId40"/>
    <p:sldId id="378" r:id="rId41"/>
    <p:sldId id="376" r:id="rId42"/>
    <p:sldId id="379" r:id="rId43"/>
    <p:sldId id="380" r:id="rId44"/>
    <p:sldId id="381" r:id="rId45"/>
    <p:sldId id="382" r:id="rId46"/>
    <p:sldId id="383" r:id="rId47"/>
    <p:sldId id="384" r:id="rId48"/>
    <p:sldId id="377" r:id="rId49"/>
    <p:sldId id="332" r:id="rId50"/>
    <p:sldId id="297" r:id="rId51"/>
    <p:sldId id="299" r:id="rId52"/>
    <p:sldId id="335" r:id="rId53"/>
    <p:sldId id="305" r:id="rId54"/>
    <p:sldId id="339" r:id="rId55"/>
    <p:sldId id="340" r:id="rId56"/>
    <p:sldId id="280" r:id="rId57"/>
    <p:sldId id="306" r:id="rId58"/>
    <p:sldId id="303" r:id="rId59"/>
    <p:sldId id="307"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00C69E-A2ED-8BC7-727A-ADBC3F604A5D}" name="Donohoe, Erin" initials="DE" userId="S::edonohoe@pa.gov::b7e6f578-9ea7-4a87-88ab-cba39ad3477d" providerId="AD"/>
  <p188:author id="{757331E3-F8BC-2757-E4C2-B9B0EEAC3C01}" name="Smith, Casey" initials="SC" userId="S::casesmith@pa.gov::d6575a36-4f85-4c43-9702-530081c18c9a" providerId="AD"/>
  <p188:author id="{2A1FE0ED-40CA-C398-2A78-16F7596CCC1A}" name="Smith, Sherri" initials="SS" userId="S::ssherri@pa.gov::67185b68-a419-4472-86ad-8d77f9296e7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70C1DB-1023-4F6A-A47F-E6EE4700C7D5}" v="887" dt="2023-10-05T11:30:32.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5" autoAdjust="0"/>
  </p:normalViewPr>
  <p:slideViewPr>
    <p:cSldViewPr snapToGrid="0">
      <p:cViewPr varScale="1">
        <p:scale>
          <a:sx n="71" d="100"/>
          <a:sy n="71" d="100"/>
        </p:scale>
        <p:origin x="163" y="48"/>
      </p:cViewPr>
      <p:guideLst/>
    </p:cSldViewPr>
  </p:slideViewPr>
  <p:outlineViewPr>
    <p:cViewPr>
      <p:scale>
        <a:sx n="33" d="100"/>
        <a:sy n="33" d="100"/>
      </p:scale>
      <p:origin x="0" y="-79050"/>
    </p:cViewPr>
  </p:outlineViewPr>
  <p:notesTextViewPr>
    <p:cViewPr>
      <p:scale>
        <a:sx n="3" d="2"/>
        <a:sy n="3" d="2"/>
      </p:scale>
      <p:origin x="0" y="0"/>
    </p:cViewPr>
  </p:notesTextViewPr>
  <p:sorterViewPr>
    <p:cViewPr>
      <p:scale>
        <a:sx n="100" d="100"/>
        <a:sy n="100" d="100"/>
      </p:scale>
      <p:origin x="0" y="-5592"/>
    </p:cViewPr>
  </p:sorter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microsoft.com/office/2018/10/relationships/authors" Targe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8D8716-35D3-45DC-8DD8-0C1086E62871}"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5D1955-B7FD-4C80-843D-9B3D9C749484}" type="slidenum">
              <a:rPr lang="en-US" smtClean="0"/>
              <a:t>‹#›</a:t>
            </a:fld>
            <a:endParaRPr lang="en-US"/>
          </a:p>
        </p:txBody>
      </p:sp>
    </p:spTree>
    <p:extLst>
      <p:ext uri="{BB962C8B-B14F-4D97-AF65-F5344CB8AC3E}">
        <p14:creationId xmlns:p14="http://schemas.microsoft.com/office/powerpoint/2010/main" val="4095601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5D1955-B7FD-4C80-843D-9B3D9C749484}" type="slidenum">
              <a:rPr lang="en-US" smtClean="0"/>
              <a:t>1</a:t>
            </a:fld>
            <a:endParaRPr lang="en-US"/>
          </a:p>
        </p:txBody>
      </p:sp>
    </p:spTree>
    <p:extLst>
      <p:ext uri="{BB962C8B-B14F-4D97-AF65-F5344CB8AC3E}">
        <p14:creationId xmlns:p14="http://schemas.microsoft.com/office/powerpoint/2010/main" val="2341431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6438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12121"/>
              </a:solidFill>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96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3437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0334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0155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319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10932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6975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6821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800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5D1955-B7FD-4C80-843D-9B3D9C749484}" type="slidenum">
              <a:rPr lang="en-US" smtClean="0"/>
              <a:t>2</a:t>
            </a:fld>
            <a:endParaRPr lang="en-US"/>
          </a:p>
        </p:txBody>
      </p:sp>
    </p:spTree>
    <p:extLst>
      <p:ext uri="{BB962C8B-B14F-4D97-AF65-F5344CB8AC3E}">
        <p14:creationId xmlns:p14="http://schemas.microsoft.com/office/powerpoint/2010/main" val="968431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5253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0443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8628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4522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0828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3255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0112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4240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89039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8833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5D1955-B7FD-4C80-843D-9B3D9C749484}" type="slidenum">
              <a:rPr lang="en-US" smtClean="0"/>
              <a:t>3</a:t>
            </a:fld>
            <a:endParaRPr lang="en-US"/>
          </a:p>
        </p:txBody>
      </p:sp>
    </p:spTree>
    <p:extLst>
      <p:ext uri="{BB962C8B-B14F-4D97-AF65-F5344CB8AC3E}">
        <p14:creationId xmlns:p14="http://schemas.microsoft.com/office/powerpoint/2010/main" val="25895396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6336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94219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34126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4670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74688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80549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68508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8735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49333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1134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86636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37385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61243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97790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01138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marR="0" lvl="0" indent="0" algn="l" defTabSz="914400" rtl="0" eaLnBrk="1" fontAlgn="auto" latinLnBrk="0" hangingPunct="1">
              <a:lnSpc>
                <a:spcPct val="100000"/>
              </a:lnSpc>
              <a:spcBef>
                <a:spcPts val="0"/>
              </a:spcBef>
              <a:spcAft>
                <a:spcPts val="300"/>
              </a:spcAft>
              <a:buClrTx/>
              <a:buSzTx/>
              <a:buFontTx/>
              <a:buNone/>
              <a:tabLst/>
              <a:defRPr/>
            </a:pPr>
            <a:r>
              <a:rPr lang="en-US" sz="1200" b="0" i="0" u="none" strike="noStrike" baseline="0" dirty="0">
                <a:solidFill>
                  <a:srgbClr val="000000"/>
                </a:solidFill>
                <a:latin typeface="Calibri" panose="020F0502020204030204" pitchFamily="34" charset="0"/>
              </a:rPr>
              <a:t>GPRA measures are the performance elements reported to Congress to</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3228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marR="0">
              <a:spcBef>
                <a:spcPts val="0"/>
              </a:spcBef>
              <a:spcAft>
                <a:spcPts val="30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64774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600"/>
              </a:spcAft>
              <a:buFont typeface="+mj-lt"/>
              <a:buNone/>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05D1955-B7FD-4C80-843D-9B3D9C749484}" type="slidenum">
              <a:rPr lang="en-US" smtClean="0"/>
              <a:t>46</a:t>
            </a:fld>
            <a:endParaRPr lang="en-US"/>
          </a:p>
        </p:txBody>
      </p:sp>
    </p:spTree>
    <p:extLst>
      <p:ext uri="{BB962C8B-B14F-4D97-AF65-F5344CB8AC3E}">
        <p14:creationId xmlns:p14="http://schemas.microsoft.com/office/powerpoint/2010/main" val="42036294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900"/>
              </a:spcAft>
              <a:buClr>
                <a:srgbClr val="000000"/>
              </a:buClr>
              <a:buSzPts val="1100"/>
              <a:buFont typeface="Arial" panose="020B0604020202020204" pitchFamily="34" charset="0"/>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05D1955-B7FD-4C80-843D-9B3D9C749484}" type="slidenum">
              <a:rPr lang="en-US" smtClean="0"/>
              <a:t>47</a:t>
            </a:fld>
            <a:endParaRPr lang="en-US"/>
          </a:p>
        </p:txBody>
      </p:sp>
    </p:spTree>
    <p:extLst>
      <p:ext uri="{BB962C8B-B14F-4D97-AF65-F5344CB8AC3E}">
        <p14:creationId xmlns:p14="http://schemas.microsoft.com/office/powerpoint/2010/main" val="35223797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5D1955-B7FD-4C80-843D-9B3D9C7494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08114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5D1955-B7FD-4C80-843D-9B3D9C749484}" type="slidenum">
              <a:rPr lang="en-US" smtClean="0"/>
              <a:t>49</a:t>
            </a:fld>
            <a:endParaRPr lang="en-US"/>
          </a:p>
        </p:txBody>
      </p:sp>
    </p:spTree>
    <p:extLst>
      <p:ext uri="{BB962C8B-B14F-4D97-AF65-F5344CB8AC3E}">
        <p14:creationId xmlns:p14="http://schemas.microsoft.com/office/powerpoint/2010/main" val="3676481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49549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5D1955-B7FD-4C80-843D-9B3D9C749484}" type="slidenum">
              <a:rPr lang="en-US" smtClean="0"/>
              <a:t>50</a:t>
            </a:fld>
            <a:endParaRPr lang="en-US"/>
          </a:p>
        </p:txBody>
      </p:sp>
    </p:spTree>
    <p:extLst>
      <p:ext uri="{BB962C8B-B14F-4D97-AF65-F5344CB8AC3E}">
        <p14:creationId xmlns:p14="http://schemas.microsoft.com/office/powerpoint/2010/main" val="35787434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5D1955-B7FD-4C80-843D-9B3D9C749484}" type="slidenum">
              <a:rPr lang="en-US" smtClean="0"/>
              <a:t>51</a:t>
            </a:fld>
            <a:endParaRPr lang="en-US"/>
          </a:p>
        </p:txBody>
      </p:sp>
    </p:spTree>
    <p:extLst>
      <p:ext uri="{BB962C8B-B14F-4D97-AF65-F5344CB8AC3E}">
        <p14:creationId xmlns:p14="http://schemas.microsoft.com/office/powerpoint/2010/main" val="42111982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3"/>
          <p:cNvSpPr>
            <a:spLocks noGrp="1"/>
          </p:cNvSpPr>
          <p:nvPr>
            <p:ph type="sldNum" sz="quarter" idx="5"/>
          </p:nvPr>
        </p:nvSpPr>
        <p:spPr/>
        <p:txBody>
          <a:bodyPr/>
          <a:lstStyle/>
          <a:p>
            <a:fld id="{505D1955-B7FD-4C80-843D-9B3D9C749484}" type="slidenum">
              <a:rPr lang="en-US" smtClean="0"/>
              <a:t>52</a:t>
            </a:fld>
            <a:endParaRPr lang="en-US"/>
          </a:p>
        </p:txBody>
      </p:sp>
    </p:spTree>
    <p:extLst>
      <p:ext uri="{BB962C8B-B14F-4D97-AF65-F5344CB8AC3E}">
        <p14:creationId xmlns:p14="http://schemas.microsoft.com/office/powerpoint/2010/main" val="73057237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05D1955-B7FD-4C80-843D-9B3D9C749484}" type="slidenum">
              <a:rPr lang="en-US" smtClean="0"/>
              <a:t>53</a:t>
            </a:fld>
            <a:endParaRPr lang="en-US"/>
          </a:p>
        </p:txBody>
      </p:sp>
      <p:sp>
        <p:nvSpPr>
          <p:cNvPr id="6" name="Notes Placeholder 5">
            <a:extLst>
              <a:ext uri="{FF2B5EF4-FFF2-40B4-BE49-F238E27FC236}">
                <a16:creationId xmlns:a16="http://schemas.microsoft.com/office/drawing/2014/main" id="{746B7B13-C04D-E206-38D1-F8401F382D2A}"/>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5831854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5D1955-B7FD-4C80-843D-9B3D9C7494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40422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5D1955-B7FD-4C80-843D-9B3D9C749484}" type="slidenum">
              <a:rPr lang="en-US" smtClean="0"/>
              <a:t>55</a:t>
            </a:fld>
            <a:endParaRPr lang="en-US"/>
          </a:p>
        </p:txBody>
      </p:sp>
    </p:spTree>
    <p:extLst>
      <p:ext uri="{BB962C8B-B14F-4D97-AF65-F5344CB8AC3E}">
        <p14:creationId xmlns:p14="http://schemas.microsoft.com/office/powerpoint/2010/main" val="409074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621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196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317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B8537B-2BB0-4D97-B594-8D5703824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4807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35357" y="2352866"/>
            <a:ext cx="9121287" cy="492443"/>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dt" sz="half" idx="6"/>
          </p:nvPr>
        </p:nvSpPr>
        <p:spPr>
          <a:xfrm>
            <a:off x="4693919" y="6463729"/>
            <a:ext cx="2804160" cy="276999"/>
          </a:xfrm>
          <a:prstGeom prst="rect">
            <a:avLst/>
          </a:prstGeom>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255927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 name="Holder 3"/>
          <p:cNvSpPr>
            <a:spLocks noGrp="1"/>
          </p:cNvSpPr>
          <p:nvPr>
            <p:ph type="dt" sz="half" idx="6"/>
          </p:nvPr>
        </p:nvSpPr>
        <p:spPr>
          <a:xfrm>
            <a:off x="609600" y="6318212"/>
            <a:ext cx="1930400" cy="276999"/>
          </a:xfrm>
        </p:spPr>
        <p:txBody>
          <a:bodyPr lIns="0" tIns="0" rIns="0" bIns="0"/>
          <a:lstStyle>
            <a:lvl1pPr algn="l">
              <a:defRPr>
                <a:solidFill>
                  <a:schemeClr val="tx1">
                    <a:tint val="75000"/>
                  </a:schemeClr>
                </a:solidFill>
              </a:defRPr>
            </a:lvl1pPr>
          </a:lstStyle>
          <a:p>
            <a:r>
              <a:rPr lang="en-US"/>
              <a:t>12/21/2021 </a:t>
            </a:r>
            <a:endParaRPr lang="en-US" dirty="0"/>
          </a:p>
        </p:txBody>
      </p:sp>
      <p:sp>
        <p:nvSpPr>
          <p:cNvPr id="4" name="Holder 4"/>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228622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714588" y="6463729"/>
            <a:ext cx="918633"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a:t>12/03/2021</a:t>
            </a:r>
            <a:endParaRPr lang="en-US" dirty="0"/>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391102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sz="half" idx="2"/>
          </p:nvPr>
        </p:nvSpPr>
        <p:spPr>
          <a:xfrm>
            <a:off x="714587" y="1522490"/>
            <a:ext cx="4533900" cy="369332"/>
          </a:xfrm>
          <a:prstGeom prst="rect">
            <a:avLst/>
          </a:prstGeom>
        </p:spPr>
        <p:txBody>
          <a:bodyPr wrap="square" lIns="0" tIns="0" rIns="0" bIns="0">
            <a:spAutoFit/>
          </a:bodyPr>
          <a:lstStyle>
            <a:lvl1pPr>
              <a:defRPr sz="2400" b="0" i="0">
                <a:solidFill>
                  <a:schemeClr val="tx1"/>
                </a:solidFill>
                <a:latin typeface="Arial"/>
                <a:cs typeface="Arial"/>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714587" y="6463728"/>
            <a:ext cx="1215813"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a:t>12</a:t>
            </a:r>
            <a:r>
              <a:rPr lang="en-US" spc="5"/>
              <a:t>/03/</a:t>
            </a:r>
            <a:r>
              <a:rPr lang="en-US"/>
              <a:t>2021</a:t>
            </a:r>
            <a:endParaRPr lang="en-US" dirty="0"/>
          </a:p>
        </p:txBody>
      </p:sp>
      <p:sp>
        <p:nvSpPr>
          <p:cNvPr id="7" name="Holder 7"/>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10205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ftr" sz="quarter" idx="5"/>
          </p:nvPr>
        </p:nvSpPr>
        <p:spPr>
          <a:xfrm>
            <a:off x="714588" y="6463729"/>
            <a:ext cx="918633"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a:t>12/03/2021</a:t>
            </a:r>
            <a:endParaRPr lang="en-US" dirty="0"/>
          </a:p>
        </p:txBody>
      </p:sp>
      <p:sp>
        <p:nvSpPr>
          <p:cNvPr id="5" name="Holder 5"/>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245541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714587" y="6463728"/>
            <a:ext cx="1317413"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a:t>12</a:t>
            </a:r>
            <a:r>
              <a:rPr lang="en-US" spc="5"/>
              <a:t>/</a:t>
            </a:r>
            <a:r>
              <a:rPr lang="en-US"/>
              <a:t>03</a:t>
            </a:r>
            <a:r>
              <a:rPr lang="en-US" spc="5"/>
              <a:t>/</a:t>
            </a:r>
            <a:r>
              <a:rPr lang="en-US"/>
              <a:t>2021</a:t>
            </a:r>
            <a:endParaRPr lang="en-US" dirty="0"/>
          </a:p>
        </p:txBody>
      </p:sp>
      <p:sp>
        <p:nvSpPr>
          <p:cNvPr id="4" name="Holder 4"/>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226178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35357" y="2352866"/>
            <a:ext cx="9121287" cy="492443"/>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dt" sz="half" idx="6"/>
          </p:nvPr>
        </p:nvSpPr>
        <p:spPr>
          <a:xfrm>
            <a:off x="1016000" y="6325228"/>
            <a:ext cx="1727200" cy="276999"/>
          </a:xfrm>
        </p:spPr>
        <p:txBody>
          <a:bodyPr lIns="0" tIns="0" rIns="0" bIns="0"/>
          <a:lstStyle>
            <a:lvl1pPr algn="l">
              <a:defRPr>
                <a:solidFill>
                  <a:schemeClr val="tx1">
                    <a:tint val="75000"/>
                  </a:schemeClr>
                </a:solidFill>
              </a:defRPr>
            </a:lvl1pPr>
          </a:lstStyle>
          <a:p>
            <a:r>
              <a:rPr lang="en-US"/>
              <a:t>12/21/2021 </a:t>
            </a:r>
            <a:endParaRPr lang="en-US" dirty="0"/>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421718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r>
              <a:rPr lang="en-US"/>
              <a:t>12/21/2021 </a:t>
            </a:r>
            <a:endParaRPr lang="en-US" dirty="0"/>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410571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sz="half" idx="2"/>
          </p:nvPr>
        </p:nvSpPr>
        <p:spPr>
          <a:xfrm>
            <a:off x="714587" y="1522490"/>
            <a:ext cx="4533900" cy="369332"/>
          </a:xfrm>
          <a:prstGeom prst="rect">
            <a:avLst/>
          </a:prstGeom>
        </p:spPr>
        <p:txBody>
          <a:bodyPr wrap="square" lIns="0" tIns="0" rIns="0" bIns="0">
            <a:spAutoFit/>
          </a:bodyPr>
          <a:lstStyle>
            <a:lvl1pPr>
              <a:defRPr sz="2400" b="0" i="0">
                <a:solidFill>
                  <a:schemeClr val="tx1"/>
                </a:solidFill>
                <a:latin typeface="Arial"/>
                <a:cs typeface="Arial"/>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6" name="Holder 6"/>
          <p:cNvSpPr>
            <a:spLocks noGrp="1"/>
          </p:cNvSpPr>
          <p:nvPr>
            <p:ph type="dt" sz="half" idx="6"/>
          </p:nvPr>
        </p:nvSpPr>
        <p:spPr>
          <a:xfrm>
            <a:off x="714587" y="6338807"/>
            <a:ext cx="2333413" cy="276999"/>
          </a:xfrm>
        </p:spPr>
        <p:txBody>
          <a:bodyPr lIns="0" tIns="0" rIns="0" bIns="0"/>
          <a:lstStyle>
            <a:lvl1pPr algn="l">
              <a:defRPr>
                <a:solidFill>
                  <a:schemeClr val="tx1">
                    <a:tint val="75000"/>
                  </a:schemeClr>
                </a:solidFill>
              </a:defRPr>
            </a:lvl1pPr>
          </a:lstStyle>
          <a:p>
            <a:r>
              <a:rPr lang="en-US"/>
              <a:t>12/21/2021 </a:t>
            </a:r>
            <a:endParaRPr lang="en-US" dirty="0"/>
          </a:p>
        </p:txBody>
      </p:sp>
      <p:sp>
        <p:nvSpPr>
          <p:cNvPr id="7" name="Holder 7"/>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1923109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4" name="Holder 4"/>
          <p:cNvSpPr>
            <a:spLocks noGrp="1"/>
          </p:cNvSpPr>
          <p:nvPr>
            <p:ph type="dt" sz="half" idx="6"/>
          </p:nvPr>
        </p:nvSpPr>
        <p:spPr>
          <a:xfrm>
            <a:off x="812800" y="6364530"/>
            <a:ext cx="1727200" cy="276999"/>
          </a:xfrm>
        </p:spPr>
        <p:txBody>
          <a:bodyPr lIns="0" tIns="0" rIns="0" bIns="0"/>
          <a:lstStyle>
            <a:lvl1pPr algn="l">
              <a:defRPr>
                <a:solidFill>
                  <a:schemeClr val="tx1">
                    <a:tint val="75000"/>
                  </a:schemeClr>
                </a:solidFill>
              </a:defRPr>
            </a:lvl1pPr>
          </a:lstStyle>
          <a:p>
            <a:r>
              <a:rPr lang="en-US"/>
              <a:t>12/21/2021 </a:t>
            </a:r>
            <a:endParaRPr lang="en-US" dirty="0"/>
          </a:p>
        </p:txBody>
      </p:sp>
      <p:sp>
        <p:nvSpPr>
          <p:cNvPr id="5" name="Holder 5"/>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spTree>
    <p:extLst>
      <p:ext uri="{BB962C8B-B14F-4D97-AF65-F5344CB8AC3E}">
        <p14:creationId xmlns:p14="http://schemas.microsoft.com/office/powerpoint/2010/main" val="391334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k object 17">
            <a:extLst>
              <a:ext uri="{C183D7F6-B498-43B3-948B-1728B52AA6E4}">
                <adec:decorative xmlns:adec="http://schemas.microsoft.com/office/drawing/2017/decorative" val="1"/>
              </a:ext>
            </a:extLst>
          </p:cNvPr>
          <p:cNvSpPr/>
          <p:nvPr/>
        </p:nvSpPr>
        <p:spPr>
          <a:xfrm>
            <a:off x="609601" y="609601"/>
            <a:ext cx="10972799" cy="725423"/>
          </a:xfrm>
          <a:prstGeom prst="rect">
            <a:avLst/>
          </a:prstGeom>
          <a:blipFill>
            <a:blip r:embed="rId7" cstate="print"/>
            <a:stretch>
              <a:fillRect/>
            </a:stretch>
          </a:blipFill>
        </p:spPr>
        <p:txBody>
          <a:bodyPr wrap="square" lIns="0" tIns="0" rIns="0" bIns="0" rtlCol="0"/>
          <a:lstStyle/>
          <a:p>
            <a:endParaRPr sz="1800"/>
          </a:p>
        </p:txBody>
      </p:sp>
      <p:sp>
        <p:nvSpPr>
          <p:cNvPr id="2" name="Holder 2"/>
          <p:cNvSpPr>
            <a:spLocks noGrp="1"/>
          </p:cNvSpPr>
          <p:nvPr>
            <p:ph type="title"/>
          </p:nvPr>
        </p:nvSpPr>
        <p:spPr>
          <a:xfrm>
            <a:off x="946236" y="607569"/>
            <a:ext cx="10299529" cy="492443"/>
          </a:xfrm>
          <a:prstGeom prst="rect">
            <a:avLst/>
          </a:prstGeom>
        </p:spPr>
        <p:txBody>
          <a:bodyPr wrap="square" lIns="0" tIns="0" rIns="0" bIns="0">
            <a:spAutoFit/>
          </a:bodyPr>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a:xfrm>
            <a:off x="735712" y="3132777"/>
            <a:ext cx="1072057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714587" y="6463728"/>
            <a:ext cx="1317413" cy="156068"/>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12700">
              <a:lnSpc>
                <a:spcPts val="1240"/>
              </a:lnSpc>
            </a:pPr>
            <a:r>
              <a:rPr lang="en-US" spc="5"/>
              <a:t>12/03/</a:t>
            </a:r>
            <a:r>
              <a:rPr lang="en-US"/>
              <a:t>2021</a:t>
            </a:r>
            <a:endParaRPr lang="en-US" dirty="0"/>
          </a:p>
        </p:txBody>
      </p:sp>
      <p:sp>
        <p:nvSpPr>
          <p:cNvPr id="6" name="Holder 6"/>
          <p:cNvSpPr>
            <a:spLocks noGrp="1"/>
          </p:cNvSpPr>
          <p:nvPr>
            <p:ph type="sldNum" sz="quarter" idx="7"/>
          </p:nvPr>
        </p:nvSpPr>
        <p:spPr>
          <a:xfrm>
            <a:off x="11217318" y="6463728"/>
            <a:ext cx="275167" cy="156068"/>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pic>
        <p:nvPicPr>
          <p:cNvPr id="7" name="Picture 6" descr="PDE Logo">
            <a:extLst>
              <a:ext uri="{FF2B5EF4-FFF2-40B4-BE49-F238E27FC236}">
                <a16:creationId xmlns:a16="http://schemas.microsoft.com/office/drawing/2014/main" id="{0DA09167-BBB4-4859-6CFF-63C943500CDA}"/>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429750" y="5777928"/>
            <a:ext cx="2062735" cy="486216"/>
          </a:xfrm>
          <a:prstGeom prst="rect">
            <a:avLst/>
          </a:prstGeom>
        </p:spPr>
      </p:pic>
    </p:spTree>
    <p:extLst>
      <p:ext uri="{BB962C8B-B14F-4D97-AF65-F5344CB8AC3E}">
        <p14:creationId xmlns:p14="http://schemas.microsoft.com/office/powerpoint/2010/main" val="3277909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k object 17">
            <a:extLst>
              <a:ext uri="{C183D7F6-B498-43B3-948B-1728B52AA6E4}">
                <adec:decorative xmlns:adec="http://schemas.microsoft.com/office/drawing/2017/decorative" val="1"/>
              </a:ext>
            </a:extLst>
          </p:cNvPr>
          <p:cNvSpPr/>
          <p:nvPr/>
        </p:nvSpPr>
        <p:spPr>
          <a:xfrm>
            <a:off x="609601" y="609601"/>
            <a:ext cx="10972799" cy="725423"/>
          </a:xfrm>
          <a:prstGeom prst="rect">
            <a:avLst/>
          </a:prstGeom>
          <a:blipFill>
            <a:blip r:embed="rId7" cstate="print"/>
            <a:stretch>
              <a:fillRect/>
            </a:stretch>
          </a:blipFill>
        </p:spPr>
        <p:txBody>
          <a:bodyPr wrap="square" lIns="0" tIns="0" rIns="0" bIns="0" rtlCol="0"/>
          <a:lstStyle/>
          <a:p>
            <a:endParaRPr sz="1800"/>
          </a:p>
        </p:txBody>
      </p:sp>
      <p:sp>
        <p:nvSpPr>
          <p:cNvPr id="2" name="Holder 2"/>
          <p:cNvSpPr>
            <a:spLocks noGrp="1"/>
          </p:cNvSpPr>
          <p:nvPr>
            <p:ph type="title"/>
          </p:nvPr>
        </p:nvSpPr>
        <p:spPr>
          <a:xfrm>
            <a:off x="946236" y="607569"/>
            <a:ext cx="10299529" cy="492443"/>
          </a:xfrm>
          <a:prstGeom prst="rect">
            <a:avLst/>
          </a:prstGeom>
        </p:spPr>
        <p:txBody>
          <a:bodyPr wrap="square" lIns="0" tIns="0" rIns="0" bIns="0">
            <a:spAutoFit/>
          </a:bodyPr>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a:xfrm>
            <a:off x="735712" y="3132777"/>
            <a:ext cx="1072057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714588" y="6463728"/>
            <a:ext cx="918633" cy="156068"/>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12700">
              <a:lnSpc>
                <a:spcPts val="1240"/>
              </a:lnSpc>
            </a:pPr>
            <a:endParaRPr lang="en-US" dirty="0"/>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r>
              <a:rPr lang="en-US"/>
              <a:t>12/21/2021 </a:t>
            </a:r>
          </a:p>
        </p:txBody>
      </p:sp>
      <p:sp>
        <p:nvSpPr>
          <p:cNvPr id="6" name="Holder 6"/>
          <p:cNvSpPr>
            <a:spLocks noGrp="1"/>
          </p:cNvSpPr>
          <p:nvPr>
            <p:ph type="sldNum" sz="quarter" idx="7"/>
          </p:nvPr>
        </p:nvSpPr>
        <p:spPr>
          <a:xfrm>
            <a:off x="11217318" y="6463728"/>
            <a:ext cx="275167" cy="156068"/>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25400">
              <a:lnSpc>
                <a:spcPts val="1240"/>
              </a:lnSpc>
            </a:pPr>
            <a:fld id="{81D60167-4931-47E6-BA6A-407CBD079E47}" type="slidenum">
              <a:rPr lang="en-US" smtClean="0"/>
              <a:pPr marL="25400">
                <a:lnSpc>
                  <a:spcPts val="1240"/>
                </a:lnSpc>
              </a:pPr>
              <a:t>‹#›</a:t>
            </a:fld>
            <a:endParaRPr lang="en-US" dirty="0"/>
          </a:p>
        </p:txBody>
      </p:sp>
      <p:pic>
        <p:nvPicPr>
          <p:cNvPr id="9" name="Picture 8" descr="PDE Logo">
            <a:extLst>
              <a:ext uri="{FF2B5EF4-FFF2-40B4-BE49-F238E27FC236}">
                <a16:creationId xmlns:a16="http://schemas.microsoft.com/office/drawing/2014/main" id="{CDF71656-CB9B-8309-B8D2-E27C28BA81C2}"/>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429750" y="5777928"/>
            <a:ext cx="2062735" cy="486216"/>
          </a:xfrm>
          <a:prstGeom prst="rect">
            <a:avLst/>
          </a:prstGeom>
        </p:spPr>
      </p:pic>
    </p:spTree>
    <p:extLst>
      <p:ext uri="{BB962C8B-B14F-4D97-AF65-F5344CB8AC3E}">
        <p14:creationId xmlns:p14="http://schemas.microsoft.com/office/powerpoint/2010/main" val="186771789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hf hdr="0" ft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RA-21stCCLC@p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edna.pa.gov/Screens/wfHome.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education.pa.gov/K-12/21st%20Century%20Community%20Learning%20Centers/cohort/Cohort12/Pages/default.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46.xml"/><Relationship Id="rId3" Type="http://schemas.openxmlformats.org/officeDocument/2006/relationships/slide" Target="slide4.xml"/><Relationship Id="rId7" Type="http://schemas.openxmlformats.org/officeDocument/2006/relationships/slide" Target="slide4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55.xml"/><Relationship Id="rId5" Type="http://schemas.openxmlformats.org/officeDocument/2006/relationships/slide" Target="slide9.xml"/><Relationship Id="rId10" Type="http://schemas.openxmlformats.org/officeDocument/2006/relationships/slide" Target="slide52.xml"/><Relationship Id="rId4" Type="http://schemas.openxmlformats.org/officeDocument/2006/relationships/slide" Target="slide5.xml"/><Relationship Id="rId9" Type="http://schemas.openxmlformats.org/officeDocument/2006/relationships/slide" Target="slide4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A-21stCCLC@pa.gov"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education.pa.gov/K-12/21st%20Century%20Community%20Learning%20Centers/cohort/Pages/default.asp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hyperlink" Target="mailto:nscot@pa.gov" TargetMode="External"/><Relationship Id="rId2" Type="http://schemas.openxmlformats.org/officeDocument/2006/relationships/notesSlide" Target="../notesSlides/notesSlide55.xml"/><Relationship Id="rId1" Type="http://schemas.openxmlformats.org/officeDocument/2006/relationships/slideLayout" Target="../slideLayouts/slideLayout9.xml"/><Relationship Id="rId6" Type="http://schemas.openxmlformats.org/officeDocument/2006/relationships/hyperlink" Target="http://www.education.pa.gov/" TargetMode="External"/><Relationship Id="rId5" Type="http://schemas.openxmlformats.org/officeDocument/2006/relationships/hyperlink" Target="mailto:wney@pa.gov" TargetMode="External"/><Relationship Id="rId4" Type="http://schemas.openxmlformats.org/officeDocument/2006/relationships/hyperlink" Target="mailto:cmedina@pa.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535355" y="1703997"/>
            <a:ext cx="9121287" cy="875240"/>
          </a:xfrm>
          <a:prstGeom prst="rect">
            <a:avLst/>
          </a:prstGeom>
        </p:spPr>
        <p:txBody>
          <a:bodyPr vert="horz" wrap="square" lIns="0" tIns="13335" rIns="0" bIns="0" rtlCol="0">
            <a:spAutoFit/>
          </a:bodyPr>
          <a:lstStyle/>
          <a:p>
            <a:pPr marL="174625" marR="5080" algn="ctr">
              <a:spcBef>
                <a:spcPts val="105"/>
              </a:spcBef>
            </a:pPr>
            <a:r>
              <a:rPr lang="en-US" sz="2800" b="1" dirty="0"/>
              <a:t>Nita M. Lowey 21</a:t>
            </a:r>
            <a:r>
              <a:rPr lang="en-US" sz="2800" b="1" baseline="30000" dirty="0"/>
              <a:t>st</a:t>
            </a:r>
            <a:r>
              <a:rPr lang="en-US" sz="2800" b="1" dirty="0"/>
              <a:t> Century Learning Centers </a:t>
            </a:r>
            <a:br>
              <a:rPr lang="en-US" sz="2800" b="1" dirty="0"/>
            </a:br>
            <a:r>
              <a:rPr lang="en-US" sz="2800" b="1" dirty="0"/>
              <a:t>Grant Writing Workshop</a:t>
            </a:r>
          </a:p>
        </p:txBody>
      </p:sp>
      <p:sp>
        <p:nvSpPr>
          <p:cNvPr id="4" name="Subtitle 3">
            <a:extLst>
              <a:ext uri="{FF2B5EF4-FFF2-40B4-BE49-F238E27FC236}">
                <a16:creationId xmlns:a16="http://schemas.microsoft.com/office/drawing/2014/main" id="{5A640FA6-56ED-987E-25A0-DFD47516AC93}"/>
              </a:ext>
            </a:extLst>
          </p:cNvPr>
          <p:cNvSpPr>
            <a:spLocks noGrp="1"/>
          </p:cNvSpPr>
          <p:nvPr>
            <p:ph type="subTitle" idx="4"/>
          </p:nvPr>
        </p:nvSpPr>
        <p:spPr>
          <a:xfrm>
            <a:off x="1828798" y="2913554"/>
            <a:ext cx="8534400" cy="1661993"/>
          </a:xfrm>
        </p:spPr>
        <p:txBody>
          <a:bodyPr/>
          <a:lstStyle/>
          <a:p>
            <a:pPr algn="ctr"/>
            <a:r>
              <a:rPr lang="en-US" dirty="0"/>
              <a:t>Thursday, September 28, 2023 - LEA’s</a:t>
            </a:r>
          </a:p>
          <a:p>
            <a:pPr algn="ctr"/>
            <a:r>
              <a:rPr lang="en-US" dirty="0"/>
              <a:t>Friday, September 29, 2023 - Non-LEA’s</a:t>
            </a:r>
          </a:p>
          <a:p>
            <a:pPr algn="ctr"/>
            <a:endParaRPr lang="en-US" dirty="0"/>
          </a:p>
          <a:p>
            <a:pPr algn="ctr"/>
            <a:r>
              <a:rPr lang="en-US" b="1" dirty="0"/>
              <a:t>Today we will cover many Request for Proposal (RFP) items-but not all- and provide technical assistance on how to respond to the RFP. Applicants are responsible for reading and complying with all the RFP requirements.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a:pPr marL="25400">
                <a:lnSpc>
                  <a:spcPts val="1240"/>
                </a:lnSpc>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dirty="0"/>
              <a:t>21</a:t>
            </a:r>
            <a:r>
              <a:rPr baseline="30000" dirty="0"/>
              <a:t>st</a:t>
            </a:r>
            <a:r>
              <a:rPr lang="en-US" dirty="0"/>
              <a:t> </a:t>
            </a:r>
            <a:r>
              <a:rPr dirty="0"/>
              <a:t>CCLC Program Conditions</a:t>
            </a:r>
            <a:r>
              <a:rPr lang="en-US" dirty="0"/>
              <a:t> (2)</a:t>
            </a:r>
            <a:endParaRPr dirty="0"/>
          </a:p>
        </p:txBody>
      </p:sp>
      <p:sp>
        <p:nvSpPr>
          <p:cNvPr id="4" name="Text Placeholder 3">
            <a:extLst>
              <a:ext uri="{FF2B5EF4-FFF2-40B4-BE49-F238E27FC236}">
                <a16:creationId xmlns:a16="http://schemas.microsoft.com/office/drawing/2014/main" id="{B8AB87DF-296D-AF5B-5722-F90358EA4A51}"/>
              </a:ext>
            </a:extLst>
          </p:cNvPr>
          <p:cNvSpPr>
            <a:spLocks noGrp="1"/>
          </p:cNvSpPr>
          <p:nvPr>
            <p:ph type="body" idx="1"/>
          </p:nvPr>
        </p:nvSpPr>
        <p:spPr>
          <a:xfrm>
            <a:off x="613185" y="1498174"/>
            <a:ext cx="10972800" cy="3354765"/>
          </a:xfrm>
        </p:spPr>
        <p:txBody>
          <a:bodyPr/>
          <a:lstStyle/>
          <a:p>
            <a:pPr marL="31750" algn="l">
              <a:spcAft>
                <a:spcPts val="1200"/>
              </a:spcAft>
            </a:pPr>
            <a:r>
              <a:rPr lang="en-US" sz="2800" b="1" spc="-5" dirty="0">
                <a:solidFill>
                  <a:prstClr val="black"/>
                </a:solidFill>
                <a:latin typeface="Arial"/>
                <a:cs typeface="Arial"/>
              </a:rPr>
              <a:t>Evidence-Based</a:t>
            </a:r>
            <a:r>
              <a:rPr lang="en-US" sz="2800" b="1" spc="35" dirty="0">
                <a:solidFill>
                  <a:prstClr val="black"/>
                </a:solidFill>
                <a:latin typeface="Arial"/>
                <a:cs typeface="Arial"/>
              </a:rPr>
              <a:t> </a:t>
            </a:r>
            <a:r>
              <a:rPr lang="en-US" sz="2800" b="1" spc="-5" dirty="0">
                <a:solidFill>
                  <a:prstClr val="black"/>
                </a:solidFill>
                <a:latin typeface="Arial"/>
                <a:cs typeface="Arial"/>
              </a:rPr>
              <a:t>Programs</a:t>
            </a:r>
            <a:endParaRPr lang="en-US" sz="2800" b="1" dirty="0">
              <a:solidFill>
                <a:prstClr val="black"/>
              </a:solidFill>
              <a:latin typeface="Arial"/>
              <a:cs typeface="Arial"/>
            </a:endParaRPr>
          </a:p>
          <a:p>
            <a:pPr marL="755650" marR="5080" lvl="1" indent="-285750">
              <a:spcAft>
                <a:spcPts val="1200"/>
              </a:spcAft>
              <a:buFont typeface="Arial" panose="020B0604020202020204" pitchFamily="34" charset="0"/>
              <a:buChar char="•"/>
              <a:tabLst>
                <a:tab pos="354965" algn="l"/>
                <a:tab pos="355600" algn="l"/>
              </a:tabLst>
            </a:pPr>
            <a:r>
              <a:rPr lang="en-US" sz="2000" dirty="0">
                <a:solidFill>
                  <a:prstClr val="black"/>
                </a:solidFill>
                <a:latin typeface="Arial"/>
                <a:cs typeface="Arial"/>
              </a:rPr>
              <a:t>Engage </a:t>
            </a:r>
            <a:r>
              <a:rPr lang="en-US" sz="2000" spc="-5" dirty="0">
                <a:solidFill>
                  <a:prstClr val="black"/>
                </a:solidFill>
                <a:latin typeface="Arial"/>
                <a:cs typeface="Arial"/>
              </a:rPr>
              <a:t>in timely </a:t>
            </a:r>
            <a:r>
              <a:rPr lang="en-US" sz="2000" dirty="0">
                <a:solidFill>
                  <a:prstClr val="black"/>
                </a:solidFill>
                <a:latin typeface="Arial"/>
                <a:cs typeface="Arial"/>
              </a:rPr>
              <a:t>and meaningful consultation </a:t>
            </a:r>
            <a:r>
              <a:rPr lang="en-US" sz="2000" spc="-5" dirty="0">
                <a:solidFill>
                  <a:prstClr val="black"/>
                </a:solidFill>
                <a:latin typeface="Arial"/>
                <a:cs typeface="Arial"/>
              </a:rPr>
              <a:t>with </a:t>
            </a:r>
            <a:r>
              <a:rPr lang="en-US" sz="2000" dirty="0">
                <a:solidFill>
                  <a:prstClr val="black"/>
                </a:solidFill>
                <a:latin typeface="Arial"/>
                <a:cs typeface="Arial"/>
              </a:rPr>
              <a:t>a broad range</a:t>
            </a:r>
            <a:r>
              <a:rPr lang="en-US" sz="2000" spc="-185" dirty="0">
                <a:solidFill>
                  <a:prstClr val="black"/>
                </a:solidFill>
                <a:latin typeface="Arial"/>
                <a:cs typeface="Arial"/>
              </a:rPr>
              <a:t> </a:t>
            </a:r>
            <a:r>
              <a:rPr lang="en-US" sz="2000" dirty="0">
                <a:solidFill>
                  <a:prstClr val="black"/>
                </a:solidFill>
                <a:latin typeface="Arial"/>
                <a:cs typeface="Arial"/>
              </a:rPr>
              <a:t>of stakeholders</a:t>
            </a:r>
          </a:p>
          <a:p>
            <a:pPr marL="755650" marR="5080" lvl="1" indent="-285750">
              <a:spcAft>
                <a:spcPts val="1200"/>
              </a:spcAft>
              <a:buFont typeface="Arial" panose="020B0604020202020204" pitchFamily="34" charset="0"/>
              <a:buChar char="•"/>
              <a:tabLst>
                <a:tab pos="354965" algn="l"/>
                <a:tab pos="355600" algn="l"/>
              </a:tabLst>
            </a:pPr>
            <a:r>
              <a:rPr lang="en-US" sz="2000" spc="-5" dirty="0">
                <a:solidFill>
                  <a:prstClr val="black"/>
                </a:solidFill>
                <a:latin typeface="Arial"/>
                <a:cs typeface="Arial"/>
              </a:rPr>
              <a:t>Examine relevant</a:t>
            </a:r>
            <a:r>
              <a:rPr lang="en-US" sz="2000" spc="-40" dirty="0">
                <a:solidFill>
                  <a:prstClr val="black"/>
                </a:solidFill>
                <a:latin typeface="Arial"/>
                <a:cs typeface="Arial"/>
              </a:rPr>
              <a:t> </a:t>
            </a:r>
            <a:r>
              <a:rPr lang="en-US" sz="2000" spc="-5" dirty="0">
                <a:solidFill>
                  <a:prstClr val="black"/>
                </a:solidFill>
                <a:latin typeface="Arial"/>
                <a:cs typeface="Arial"/>
              </a:rPr>
              <a:t>data</a:t>
            </a:r>
          </a:p>
          <a:p>
            <a:pPr marL="755650" marR="5080" lvl="1" indent="-285750">
              <a:spcAft>
                <a:spcPts val="1200"/>
              </a:spcAft>
              <a:buFont typeface="Arial" panose="020B0604020202020204" pitchFamily="34" charset="0"/>
              <a:buChar char="•"/>
              <a:tabLst>
                <a:tab pos="354965" algn="l"/>
                <a:tab pos="355600" algn="l"/>
              </a:tabLst>
            </a:pPr>
            <a:r>
              <a:rPr lang="en-US" sz="2000" dirty="0">
                <a:solidFill>
                  <a:prstClr val="black"/>
                </a:solidFill>
                <a:latin typeface="Arial"/>
                <a:cs typeface="Arial"/>
              </a:rPr>
              <a:t>Determine </a:t>
            </a:r>
            <a:r>
              <a:rPr lang="en-US" sz="2000" spc="-5" dirty="0">
                <a:solidFill>
                  <a:prstClr val="black"/>
                </a:solidFill>
                <a:latin typeface="Arial"/>
                <a:cs typeface="Arial"/>
              </a:rPr>
              <a:t>the </a:t>
            </a:r>
            <a:r>
              <a:rPr lang="en-US" sz="2000" dirty="0">
                <a:solidFill>
                  <a:prstClr val="black"/>
                </a:solidFill>
                <a:latin typeface="Arial"/>
                <a:cs typeface="Arial"/>
              </a:rPr>
              <a:t>most pressing needs of students, schools,</a:t>
            </a:r>
            <a:r>
              <a:rPr lang="en-US" sz="2000" spc="-265" dirty="0">
                <a:solidFill>
                  <a:prstClr val="black"/>
                </a:solidFill>
                <a:latin typeface="Arial"/>
                <a:cs typeface="Arial"/>
              </a:rPr>
              <a:t> </a:t>
            </a:r>
            <a:r>
              <a:rPr lang="en-US" sz="2000" dirty="0">
                <a:solidFill>
                  <a:prstClr val="black"/>
                </a:solidFill>
                <a:latin typeface="Arial"/>
                <a:cs typeface="Arial"/>
              </a:rPr>
              <a:t>and/or educators and the </a:t>
            </a:r>
            <a:r>
              <a:rPr lang="en-US" sz="2000" spc="-5" dirty="0">
                <a:solidFill>
                  <a:prstClr val="black"/>
                </a:solidFill>
                <a:latin typeface="Arial"/>
                <a:cs typeface="Arial"/>
              </a:rPr>
              <a:t>potential </a:t>
            </a:r>
            <a:r>
              <a:rPr lang="en-US" sz="2000" dirty="0">
                <a:solidFill>
                  <a:prstClr val="black"/>
                </a:solidFill>
                <a:latin typeface="Arial"/>
                <a:cs typeface="Arial"/>
              </a:rPr>
              <a:t>root causes of those</a:t>
            </a:r>
            <a:r>
              <a:rPr lang="en-US" sz="2000" spc="-204" dirty="0">
                <a:solidFill>
                  <a:prstClr val="black"/>
                </a:solidFill>
                <a:latin typeface="Arial"/>
                <a:cs typeface="Arial"/>
              </a:rPr>
              <a:t> </a:t>
            </a:r>
            <a:r>
              <a:rPr lang="en-US" sz="2000" dirty="0">
                <a:solidFill>
                  <a:prstClr val="black"/>
                </a:solidFill>
                <a:latin typeface="Arial"/>
                <a:cs typeface="Arial"/>
              </a:rPr>
              <a:t>needs</a:t>
            </a:r>
          </a:p>
          <a:p>
            <a:pPr marL="755650" marR="5080" lvl="1" indent="-285750">
              <a:spcAft>
                <a:spcPts val="1200"/>
              </a:spcAft>
              <a:buFont typeface="Arial" panose="020B0604020202020204" pitchFamily="34" charset="0"/>
              <a:buChar char="•"/>
              <a:tabLst>
                <a:tab pos="354965" algn="l"/>
                <a:tab pos="355600" algn="l"/>
              </a:tabLst>
            </a:pPr>
            <a:r>
              <a:rPr lang="en-US" sz="2000" dirty="0">
                <a:solidFill>
                  <a:prstClr val="black"/>
                </a:solidFill>
                <a:latin typeface="Arial"/>
                <a:cs typeface="Arial"/>
              </a:rPr>
              <a:t>Select </a:t>
            </a:r>
            <a:r>
              <a:rPr lang="en-US" sz="2000" spc="-5" dirty="0">
                <a:solidFill>
                  <a:prstClr val="black"/>
                </a:solidFill>
                <a:latin typeface="Arial"/>
                <a:cs typeface="Arial"/>
              </a:rPr>
              <a:t>afterschool interventions </a:t>
            </a:r>
            <a:r>
              <a:rPr lang="en-US" sz="2000" dirty="0">
                <a:solidFill>
                  <a:prstClr val="black"/>
                </a:solidFill>
                <a:latin typeface="Arial"/>
                <a:cs typeface="Arial"/>
              </a:rPr>
              <a:t>supported by higher </a:t>
            </a:r>
            <a:r>
              <a:rPr lang="en-US" sz="2000" spc="-5" dirty="0">
                <a:solidFill>
                  <a:prstClr val="black"/>
                </a:solidFill>
                <a:latin typeface="Arial"/>
                <a:cs typeface="Arial"/>
              </a:rPr>
              <a:t>levels </a:t>
            </a:r>
            <a:r>
              <a:rPr lang="en-US" sz="2000" dirty="0">
                <a:solidFill>
                  <a:prstClr val="black"/>
                </a:solidFill>
                <a:latin typeface="Arial"/>
                <a:cs typeface="Arial"/>
              </a:rPr>
              <a:t>of evidence as these </a:t>
            </a:r>
            <a:r>
              <a:rPr lang="en-US" sz="2000" spc="-5" dirty="0">
                <a:solidFill>
                  <a:prstClr val="black"/>
                </a:solidFill>
                <a:latin typeface="Arial"/>
                <a:cs typeface="Arial"/>
              </a:rPr>
              <a:t>methods </a:t>
            </a:r>
            <a:r>
              <a:rPr lang="en-US" sz="2000" dirty="0">
                <a:solidFill>
                  <a:prstClr val="black"/>
                </a:solidFill>
                <a:latin typeface="Arial"/>
                <a:cs typeface="Arial"/>
              </a:rPr>
              <a:t>are more </a:t>
            </a:r>
            <a:r>
              <a:rPr lang="en-US" sz="2000" spc="-5" dirty="0">
                <a:solidFill>
                  <a:prstClr val="black"/>
                </a:solidFill>
                <a:latin typeface="Arial"/>
                <a:cs typeface="Arial"/>
              </a:rPr>
              <a:t>likely to </a:t>
            </a:r>
            <a:r>
              <a:rPr lang="en-US" sz="2000" dirty="0">
                <a:solidFill>
                  <a:prstClr val="black"/>
                </a:solidFill>
                <a:latin typeface="Arial"/>
                <a:cs typeface="Arial"/>
              </a:rPr>
              <a:t>produce the</a:t>
            </a:r>
            <a:r>
              <a:rPr lang="en-US" sz="2000" spc="-185" dirty="0">
                <a:solidFill>
                  <a:prstClr val="black"/>
                </a:solidFill>
                <a:latin typeface="Arial"/>
                <a:cs typeface="Arial"/>
              </a:rPr>
              <a:t> </a:t>
            </a:r>
            <a:r>
              <a:rPr lang="en-US" sz="2000" dirty="0">
                <a:solidFill>
                  <a:prstClr val="black"/>
                </a:solidFill>
                <a:latin typeface="Arial"/>
                <a:cs typeface="Arial"/>
              </a:rPr>
              <a:t>desired  student</a:t>
            </a:r>
            <a:r>
              <a:rPr lang="en-US" sz="2000" spc="-40" dirty="0">
                <a:solidFill>
                  <a:prstClr val="black"/>
                </a:solidFill>
                <a:latin typeface="Arial"/>
                <a:cs typeface="Arial"/>
              </a:rPr>
              <a:t> </a:t>
            </a:r>
            <a:r>
              <a:rPr lang="en-US" sz="2000" dirty="0">
                <a:solidFill>
                  <a:prstClr val="black"/>
                </a:solidFill>
                <a:latin typeface="Arial"/>
                <a:cs typeface="Arial"/>
              </a:rPr>
              <a:t>outcomes</a:t>
            </a:r>
          </a:p>
          <a:p>
            <a:pPr marL="755650" marR="5080" lvl="1" indent="-285750">
              <a:spcAft>
                <a:spcPts val="1200"/>
              </a:spcAft>
              <a:buFont typeface="Arial" panose="020B0604020202020204" pitchFamily="34" charset="0"/>
              <a:buChar char="•"/>
              <a:tabLst>
                <a:tab pos="354965" algn="l"/>
                <a:tab pos="355600" algn="l"/>
              </a:tabLst>
            </a:pPr>
            <a:r>
              <a:rPr lang="en-US" sz="2000" dirty="0">
                <a:solidFill>
                  <a:prstClr val="black"/>
                </a:solidFill>
                <a:latin typeface="Arial"/>
                <a:cs typeface="Arial"/>
              </a:rPr>
              <a:t>Activities must enhance and connect to school day academics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10</a:t>
            </a:fld>
            <a:endParaRPr dirty="0"/>
          </a:p>
        </p:txBody>
      </p:sp>
    </p:spTree>
    <p:extLst>
      <p:ext uri="{BB962C8B-B14F-4D97-AF65-F5344CB8AC3E}">
        <p14:creationId xmlns:p14="http://schemas.microsoft.com/office/powerpoint/2010/main" val="902647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dirty="0"/>
              <a:t>21</a:t>
            </a:r>
            <a:r>
              <a:rPr baseline="30000" dirty="0"/>
              <a:t>st</a:t>
            </a:r>
            <a:r>
              <a:rPr lang="en-US" dirty="0"/>
              <a:t> </a:t>
            </a:r>
            <a:r>
              <a:rPr dirty="0"/>
              <a:t>CCLC Program Conditions</a:t>
            </a:r>
            <a:r>
              <a:rPr lang="en-US" dirty="0"/>
              <a:t> (3)</a:t>
            </a:r>
            <a:endParaRPr dirty="0"/>
          </a:p>
        </p:txBody>
      </p:sp>
      <p:sp>
        <p:nvSpPr>
          <p:cNvPr id="4" name="Text Placeholder 3">
            <a:extLst>
              <a:ext uri="{FF2B5EF4-FFF2-40B4-BE49-F238E27FC236}">
                <a16:creationId xmlns:a16="http://schemas.microsoft.com/office/drawing/2014/main" id="{FBFFB221-7EAF-7997-5859-CD7C5BEB52A6}"/>
              </a:ext>
            </a:extLst>
          </p:cNvPr>
          <p:cNvSpPr>
            <a:spLocks noGrp="1"/>
          </p:cNvSpPr>
          <p:nvPr>
            <p:ph type="body" idx="1"/>
          </p:nvPr>
        </p:nvSpPr>
        <p:spPr>
          <a:xfrm>
            <a:off x="735711" y="1416711"/>
            <a:ext cx="10972800" cy="4572000"/>
          </a:xfrm>
        </p:spPr>
        <p:txBody>
          <a:bodyPr/>
          <a:lstStyle/>
          <a:p>
            <a:pPr marL="36195" algn="l">
              <a:spcBef>
                <a:spcPts val="100"/>
              </a:spcBef>
              <a:spcAft>
                <a:spcPts val="1200"/>
              </a:spcAft>
            </a:pPr>
            <a:r>
              <a:rPr lang="en-US" sz="2800" b="1" spc="-5" dirty="0">
                <a:solidFill>
                  <a:prstClr val="black"/>
                </a:solidFill>
                <a:latin typeface="Arial"/>
                <a:cs typeface="Arial"/>
              </a:rPr>
              <a:t>Partnerships</a:t>
            </a:r>
          </a:p>
          <a:p>
            <a:pPr marL="779145" lvl="1" indent="-285750" algn="l">
              <a:spcBef>
                <a:spcPts val="100"/>
              </a:spcBef>
              <a:spcAft>
                <a:spcPts val="1200"/>
              </a:spcAft>
              <a:buFont typeface="Arial" panose="020B0604020202020204" pitchFamily="34" charset="0"/>
              <a:buChar char="•"/>
            </a:pPr>
            <a:r>
              <a:rPr lang="en-US" dirty="0"/>
              <a:t>A </a:t>
            </a:r>
            <a:r>
              <a:rPr lang="en-US" dirty="0">
                <a:latin typeface="Arial" panose="020B0604020202020204" pitchFamily="34" charset="0"/>
                <a:cs typeface="Arial" panose="020B0604020202020204" pitchFamily="34" charset="0"/>
              </a:rPr>
              <a:t>partnership signifies meaningful involvement in planning, as well as specific individual or joint responsibilities for program implementation. The application must contain signed Letters of Agreement with each partnering agency that describes the partners’ significant involvement in planning and program implementation over the full five-year term of the grant. </a:t>
            </a:r>
          </a:p>
          <a:p>
            <a:pPr marL="779145" lvl="1" indent="-285750" algn="l">
              <a:spcBef>
                <a:spcPts val="100"/>
              </a:spcBef>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Applicants must clearly detail their focus on student academic  improvement and high-quality resiliency-based programming that  involves strong public and private sector collaboration and  partnerships.</a:t>
            </a:r>
          </a:p>
          <a:p>
            <a:pPr marL="779145" lvl="1" indent="-285750" algn="l">
              <a:spcBef>
                <a:spcPts val="100"/>
              </a:spcBef>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Regardless of which type of entity holds the grant, it is essential for grantees to establish a strong partnership with the 21st CCLC students’ school district for appropriate grant implementation and access to student data for required </a:t>
            </a:r>
            <a:r>
              <a:rPr lang="en-US" dirty="0"/>
              <a:t>federal and state reporting</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dirty="0"/>
              <a:t>21</a:t>
            </a:r>
            <a:r>
              <a:rPr baseline="30000" dirty="0"/>
              <a:t>st</a:t>
            </a:r>
            <a:r>
              <a:rPr lang="en-US" dirty="0"/>
              <a:t> </a:t>
            </a:r>
            <a:r>
              <a:rPr dirty="0"/>
              <a:t>CCLC Program Conditions</a:t>
            </a:r>
            <a:r>
              <a:rPr lang="en-US" dirty="0"/>
              <a:t> (4)</a:t>
            </a:r>
            <a:endParaRPr dirty="0"/>
          </a:p>
        </p:txBody>
      </p:sp>
      <p:sp>
        <p:nvSpPr>
          <p:cNvPr id="4" name="Text Placeholder 3">
            <a:extLst>
              <a:ext uri="{FF2B5EF4-FFF2-40B4-BE49-F238E27FC236}">
                <a16:creationId xmlns:a16="http://schemas.microsoft.com/office/drawing/2014/main" id="{CDBE1B05-E11C-48DF-50FC-7A30AB34B6BB}"/>
              </a:ext>
            </a:extLst>
          </p:cNvPr>
          <p:cNvSpPr>
            <a:spLocks noGrp="1"/>
          </p:cNvSpPr>
          <p:nvPr>
            <p:ph type="body" idx="1"/>
          </p:nvPr>
        </p:nvSpPr>
        <p:spPr>
          <a:xfrm>
            <a:off x="634323" y="1348801"/>
            <a:ext cx="10972800" cy="3919022"/>
          </a:xfrm>
        </p:spPr>
        <p:txBody>
          <a:bodyPr/>
          <a:lstStyle/>
          <a:p>
            <a:pPr marL="36195" algn="l">
              <a:spcBef>
                <a:spcPts val="1050"/>
              </a:spcBef>
            </a:pPr>
            <a:r>
              <a:rPr lang="en-US" sz="2800" b="1" spc="-5" dirty="0">
                <a:solidFill>
                  <a:prstClr val="black"/>
                </a:solidFill>
                <a:latin typeface="Arial"/>
                <a:cs typeface="Arial"/>
              </a:rPr>
              <a:t>Family</a:t>
            </a:r>
            <a:r>
              <a:rPr lang="en-US" sz="2800" b="1" spc="10" dirty="0">
                <a:solidFill>
                  <a:prstClr val="black"/>
                </a:solidFill>
                <a:latin typeface="Arial"/>
                <a:cs typeface="Arial"/>
              </a:rPr>
              <a:t> </a:t>
            </a:r>
            <a:r>
              <a:rPr lang="en-US" sz="2800" b="1" spc="-5" dirty="0">
                <a:solidFill>
                  <a:prstClr val="black"/>
                </a:solidFill>
                <a:latin typeface="Arial"/>
                <a:cs typeface="Arial"/>
              </a:rPr>
              <a:t>Engagement</a:t>
            </a:r>
            <a:endParaRPr lang="en-US" sz="2800" b="1" dirty="0">
              <a:solidFill>
                <a:prstClr val="black"/>
              </a:solidFill>
              <a:latin typeface="Arial"/>
              <a:cs typeface="Arial"/>
            </a:endParaRPr>
          </a:p>
          <a:p>
            <a:pPr marL="12700" marR="567055">
              <a:spcBef>
                <a:spcPts val="800"/>
              </a:spcBef>
              <a:tabLst>
                <a:tab pos="354965" algn="l"/>
                <a:tab pos="355600" algn="l"/>
              </a:tabLst>
            </a:pPr>
            <a:r>
              <a:rPr lang="en-US" sz="2000" dirty="0">
                <a:solidFill>
                  <a:prstClr val="black"/>
                </a:solidFill>
                <a:latin typeface="Arial"/>
                <a:cs typeface="Arial"/>
              </a:rPr>
              <a:t>Strong programs require </a:t>
            </a:r>
            <a:r>
              <a:rPr lang="en-US" sz="2000" spc="-5" dirty="0">
                <a:solidFill>
                  <a:prstClr val="black"/>
                </a:solidFill>
                <a:latin typeface="Arial"/>
                <a:cs typeface="Arial"/>
              </a:rPr>
              <a:t>opportunities for </a:t>
            </a:r>
            <a:r>
              <a:rPr lang="en-US" sz="2000" dirty="0">
                <a:solidFill>
                  <a:prstClr val="black"/>
                </a:solidFill>
                <a:latin typeface="Arial"/>
                <a:cs typeface="Arial"/>
              </a:rPr>
              <a:t>parental </a:t>
            </a:r>
            <a:r>
              <a:rPr lang="en-US" sz="2000" spc="-5" dirty="0">
                <a:solidFill>
                  <a:prstClr val="black"/>
                </a:solidFill>
                <a:latin typeface="Arial"/>
                <a:cs typeface="Arial"/>
              </a:rPr>
              <a:t>involvement </a:t>
            </a:r>
            <a:r>
              <a:rPr lang="en-US" sz="2000" dirty="0">
                <a:solidFill>
                  <a:prstClr val="black"/>
                </a:solidFill>
                <a:latin typeface="Arial"/>
                <a:cs typeface="Arial"/>
              </a:rPr>
              <a:t>and </a:t>
            </a:r>
            <a:r>
              <a:rPr lang="en-US" sz="2000" spc="-5" dirty="0">
                <a:solidFill>
                  <a:prstClr val="black"/>
                </a:solidFill>
                <a:latin typeface="Arial"/>
                <a:cs typeface="Arial"/>
              </a:rPr>
              <a:t>family </a:t>
            </a:r>
            <a:r>
              <a:rPr lang="en-US" sz="2000" dirty="0">
                <a:solidFill>
                  <a:prstClr val="black"/>
                </a:solidFill>
                <a:latin typeface="Arial"/>
                <a:cs typeface="Arial"/>
              </a:rPr>
              <a:t>engagement</a:t>
            </a:r>
            <a:r>
              <a:rPr lang="en-US" sz="2000" spc="-50" dirty="0">
                <a:solidFill>
                  <a:prstClr val="black"/>
                </a:solidFill>
                <a:latin typeface="Arial"/>
                <a:cs typeface="Arial"/>
              </a:rPr>
              <a:t> </a:t>
            </a:r>
            <a:r>
              <a:rPr lang="en-US" sz="2000" spc="-5" dirty="0">
                <a:solidFill>
                  <a:prstClr val="black"/>
                </a:solidFill>
                <a:latin typeface="Arial"/>
                <a:cs typeface="Arial"/>
              </a:rPr>
              <a:t>activities of participating students that incorporate </a:t>
            </a:r>
            <a:r>
              <a:rPr lang="en-US" sz="2000" dirty="0">
                <a:solidFill>
                  <a:prstClr val="black"/>
                </a:solidFill>
                <a:latin typeface="Arial"/>
                <a:cs typeface="Arial"/>
              </a:rPr>
              <a:t>parent leadership, </a:t>
            </a:r>
            <a:r>
              <a:rPr lang="en-US" sz="2000" spc="-5" dirty="0">
                <a:solidFill>
                  <a:prstClr val="black"/>
                </a:solidFill>
                <a:latin typeface="Arial"/>
                <a:cs typeface="Arial"/>
              </a:rPr>
              <a:t>family </a:t>
            </a:r>
            <a:r>
              <a:rPr lang="en-US" sz="2000" spc="-20" dirty="0">
                <a:solidFill>
                  <a:prstClr val="black"/>
                </a:solidFill>
                <a:latin typeface="Arial"/>
                <a:cs typeface="Arial"/>
              </a:rPr>
              <a:t>literacy, fiscal literacy </a:t>
            </a:r>
            <a:r>
              <a:rPr lang="en-US" sz="2000" dirty="0">
                <a:solidFill>
                  <a:prstClr val="black"/>
                </a:solidFill>
                <a:latin typeface="Arial"/>
                <a:cs typeface="Arial"/>
              </a:rPr>
              <a:t>and parent education programs.</a:t>
            </a:r>
          </a:p>
          <a:p>
            <a:pPr marL="12700" marR="567055">
              <a:spcBef>
                <a:spcPts val="800"/>
              </a:spcBef>
              <a:tabLst>
                <a:tab pos="354965" algn="l"/>
                <a:tab pos="355600" algn="l"/>
              </a:tabLst>
            </a:pPr>
            <a:r>
              <a:rPr lang="en-US" sz="2000" dirty="0">
                <a:solidFill>
                  <a:prstClr val="black"/>
                </a:solidFill>
                <a:latin typeface="Arial"/>
                <a:cs typeface="Arial"/>
              </a:rPr>
              <a:t>Some examples are:</a:t>
            </a:r>
          </a:p>
          <a:p>
            <a:pPr marL="812800" marR="567055" lvl="1" indent="-342900">
              <a:spcBef>
                <a:spcPts val="800"/>
              </a:spcBef>
              <a:buFont typeface="Arial" panose="020B0604020202020204" pitchFamily="34" charset="0"/>
              <a:buChar char="•"/>
              <a:tabLst>
                <a:tab pos="354965" algn="l"/>
                <a:tab pos="355600" algn="l"/>
              </a:tabLst>
            </a:pPr>
            <a:r>
              <a:rPr lang="en-US" sz="2000" dirty="0">
                <a:solidFill>
                  <a:prstClr val="black"/>
                </a:solidFill>
                <a:latin typeface="Arial"/>
                <a:cs typeface="Arial"/>
              </a:rPr>
              <a:t>language development for </a:t>
            </a: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English Learners, </a:t>
            </a:r>
          </a:p>
          <a:p>
            <a:pPr marL="812800" marR="567055" lvl="1" indent="-342900">
              <a:spcBef>
                <a:spcPts val="800"/>
              </a:spcBef>
              <a:buFont typeface="Arial" panose="020B0604020202020204" pitchFamily="34" charset="0"/>
              <a:buChar char="•"/>
              <a:tabLst>
                <a:tab pos="354965" algn="l"/>
                <a:tab pos="355600" algn="l"/>
              </a:tabLst>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computer training, </a:t>
            </a:r>
          </a:p>
          <a:p>
            <a:pPr marL="812800" marR="567055" lvl="1" indent="-342900">
              <a:spcBef>
                <a:spcPts val="800"/>
              </a:spcBef>
              <a:buFont typeface="Arial" panose="020B0604020202020204" pitchFamily="34" charset="0"/>
              <a:buChar char="•"/>
              <a:tabLst>
                <a:tab pos="354965" algn="l"/>
                <a:tab pos="355600" algn="l"/>
              </a:tabLst>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general educational development (GED) classes, </a:t>
            </a:r>
          </a:p>
          <a:p>
            <a:pPr marL="812800" marR="567055" lvl="1" indent="-342900">
              <a:spcBef>
                <a:spcPts val="800"/>
              </a:spcBef>
              <a:buFont typeface="Arial" panose="020B0604020202020204" pitchFamily="34" charset="0"/>
              <a:buChar char="•"/>
              <a:tabLst>
                <a:tab pos="354965" algn="l"/>
                <a:tab pos="355600" algn="l"/>
              </a:tabLst>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classes on how to develop a resume, or </a:t>
            </a:r>
          </a:p>
          <a:p>
            <a:pPr marL="812800" marR="567055" lvl="1" indent="-342900">
              <a:spcBef>
                <a:spcPts val="800"/>
              </a:spcBef>
              <a:buFont typeface="Arial" panose="020B0604020202020204" pitchFamily="34" charset="0"/>
              <a:buChar char="•"/>
              <a:tabLst>
                <a:tab pos="354965" algn="l"/>
                <a:tab pos="355600" algn="l"/>
              </a:tabLst>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a programming series on effective parenting strategies. </a:t>
            </a:r>
            <a:endParaRPr lang="en-US" sz="2000" dirty="0">
              <a:solidFill>
                <a:prstClr val="black"/>
              </a:solidFill>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09093D05-7AAF-F6F8-427B-CFFC9620EB87}"/>
              </a:ext>
            </a:extLst>
          </p:cNvPr>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lang="en-US" dirty="0"/>
              <a:t>Completing e-Grants Application (1)</a:t>
            </a:r>
            <a:endParaRPr dirty="0"/>
          </a:p>
        </p:txBody>
      </p:sp>
      <p:sp>
        <p:nvSpPr>
          <p:cNvPr id="2" name="Text Placeholder 1">
            <a:extLst>
              <a:ext uri="{FF2B5EF4-FFF2-40B4-BE49-F238E27FC236}">
                <a16:creationId xmlns:a16="http://schemas.microsoft.com/office/drawing/2014/main" id="{3E780DED-53B7-3D77-8109-799C73A72F4C}"/>
              </a:ext>
            </a:extLst>
          </p:cNvPr>
          <p:cNvSpPr>
            <a:spLocks noGrp="1"/>
          </p:cNvSpPr>
          <p:nvPr>
            <p:ph type="body" idx="1"/>
          </p:nvPr>
        </p:nvSpPr>
        <p:spPr>
          <a:xfrm>
            <a:off x="606620" y="1379900"/>
            <a:ext cx="8644956" cy="5239896"/>
          </a:xfrm>
        </p:spPr>
        <p:txBody>
          <a:bodyPr/>
          <a:lstStyle/>
          <a:p>
            <a:pPr algn="l">
              <a:spcAft>
                <a:spcPts val="600"/>
              </a:spcAft>
              <a:tabLst>
                <a:tab pos="285750" algn="l"/>
                <a:tab pos="457200" algn="l"/>
              </a:tabLst>
            </a:pPr>
            <a:r>
              <a:rPr lang="en-US" sz="2800" b="1" spc="-5" dirty="0">
                <a:solidFill>
                  <a:prstClr val="black"/>
                </a:solidFill>
                <a:latin typeface="Arial" panose="020B0604020202020204" pitchFamily="34" charset="0"/>
                <a:cs typeface="Arial" panose="020B0604020202020204" pitchFamily="34" charset="0"/>
              </a:rPr>
              <a:t>Notice of Intent</a:t>
            </a:r>
            <a:endParaRPr lang="en-US" sz="2800" b="1" dirty="0">
              <a:solidFill>
                <a:prstClr val="black"/>
              </a:solidFill>
              <a:latin typeface="Arial" panose="020B0604020202020204" pitchFamily="34" charset="0"/>
              <a:cs typeface="Arial" panose="020B0604020202020204" pitchFamily="34" charset="0"/>
            </a:endParaRPr>
          </a:p>
          <a:p>
            <a:pPr marR="0" lvl="0">
              <a:spcBef>
                <a:spcPts val="0"/>
              </a:spcBef>
              <a:spcAft>
                <a:spcPts val="600"/>
              </a:spcAft>
              <a:tabLst>
                <a:tab pos="285750" algn="l"/>
                <a:tab pos="457200" algn="l"/>
              </a:tabLst>
            </a:pPr>
            <a:r>
              <a:rPr lang="en-US" dirty="0"/>
              <a:t>A Notice of Intent to apply must be received at the 21</a:t>
            </a:r>
            <a:r>
              <a:rPr lang="en-US" baseline="30000" dirty="0"/>
              <a:t>st</a:t>
            </a:r>
            <a:r>
              <a:rPr lang="en-US" dirty="0"/>
              <a:t> CCLC office by Monday, October 16, 2023, through the official account </a:t>
            </a:r>
            <a:r>
              <a:rPr lang="en-US" dirty="0">
                <a:hlinkClick r:id="rId3"/>
              </a:rPr>
              <a:t>RA-21stCCLC@pa.gov</a:t>
            </a:r>
            <a:r>
              <a:rPr lang="en-US" dirty="0"/>
              <a:t>.</a:t>
            </a:r>
          </a:p>
          <a:p>
            <a:pPr marL="342900" marR="0" lvl="0" indent="-342900">
              <a:spcBef>
                <a:spcPts val="0"/>
              </a:spcBef>
              <a:spcAft>
                <a:spcPts val="300"/>
              </a:spcAft>
              <a:buAutoNum type="arabicPeriod"/>
            </a:pPr>
            <a:r>
              <a:rPr lang="en-US" b="1" dirty="0">
                <a:effectLst/>
                <a:latin typeface="Arial" panose="020B0604020202020204" pitchFamily="34" charset="0"/>
                <a:ea typeface="Times New Roman" panose="02020603050405020304" pitchFamily="18" charset="0"/>
                <a:cs typeface="Arial" panose="020B0604020202020204" pitchFamily="34" charset="0"/>
              </a:rPr>
              <a:t>Why submit a Notice of Intent with a Pre-Screening Checklist?</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685800" lvl="1" indent="-228600">
              <a:spcAft>
                <a:spcPts val="300"/>
              </a:spcAft>
              <a:buFont typeface="+mj-lt"/>
              <a:buAutoNum type="alpha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To upload your application, you must have access to the eGrants system.</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685800" lvl="1" indent="-228600">
              <a:spcAft>
                <a:spcPts val="300"/>
              </a:spcAft>
              <a:buFont typeface="+mj-lt"/>
              <a:buAutoNum type="alpha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From your notice of intention to apply, we will create your entity account which will grant access to the Division of Student Services grants.</a:t>
            </a:r>
          </a:p>
          <a:p>
            <a:pPr marL="685800" lvl="1" indent="-228600">
              <a:spcAft>
                <a:spcPts val="300"/>
              </a:spcAft>
              <a:buFont typeface="+mj-lt"/>
              <a:buAutoNum type="alpha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Completing a pre-screening checklist helps an applicant determine if their fiscal/program management systems and experience can provide a quality program under the Nita M. Lowey 21</a:t>
            </a:r>
            <a:r>
              <a:rPr lang="en-US" sz="1600" baseline="30000" dirty="0">
                <a:effectLst/>
                <a:latin typeface="Arial" panose="020B0604020202020204" pitchFamily="34" charset="0"/>
                <a:ea typeface="Times New Roman" panose="02020603050405020304" pitchFamily="18" charset="0"/>
                <a:cs typeface="Arial" panose="020B0604020202020204" pitchFamily="34" charset="0"/>
              </a:rPr>
              <a:t>st</a:t>
            </a:r>
            <a:r>
              <a:rPr lang="en-US" sz="1600" dirty="0">
                <a:effectLst/>
                <a:latin typeface="Arial" panose="020B0604020202020204" pitchFamily="34" charset="0"/>
                <a:ea typeface="Times New Roman" panose="02020603050405020304" pitchFamily="18" charset="0"/>
                <a:cs typeface="Arial" panose="020B0604020202020204" pitchFamily="34" charset="0"/>
              </a:rPr>
              <a:t> Century Community Learning Center (21</a:t>
            </a:r>
            <a:r>
              <a:rPr lang="en-US" sz="1600" baseline="30000" dirty="0">
                <a:effectLst/>
                <a:latin typeface="Arial" panose="020B0604020202020204" pitchFamily="34" charset="0"/>
                <a:ea typeface="Times New Roman" panose="02020603050405020304" pitchFamily="18" charset="0"/>
                <a:cs typeface="Arial" panose="020B0604020202020204" pitchFamily="34" charset="0"/>
              </a:rPr>
              <a:t>st</a:t>
            </a:r>
            <a:r>
              <a:rPr lang="en-US" sz="1600" dirty="0">
                <a:effectLst/>
                <a:latin typeface="Arial" panose="020B0604020202020204" pitchFamily="34" charset="0"/>
                <a:ea typeface="Times New Roman" panose="02020603050405020304" pitchFamily="18" charset="0"/>
                <a:cs typeface="Arial" panose="020B0604020202020204" pitchFamily="34" charset="0"/>
              </a:rPr>
              <a:t> CCLC).</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mj-lt"/>
              <a:buAutoNum type="arabicPeriod"/>
            </a:pPr>
            <a:r>
              <a:rPr lang="en-US" b="1" dirty="0">
                <a:effectLst/>
                <a:latin typeface="Arial" panose="020B0604020202020204" pitchFamily="34" charset="0"/>
                <a:ea typeface="Times New Roman" panose="02020603050405020304" pitchFamily="18" charset="0"/>
                <a:cs typeface="Arial" panose="020B0604020202020204" pitchFamily="34" charset="0"/>
              </a:rPr>
              <a:t>What information is needed to open an eGrants account?</a:t>
            </a:r>
            <a:br>
              <a:rPr lang="en-US" sz="1400" b="1" dirty="0">
                <a:effectLst/>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your letter of intent please include the following information:</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marR="0" lvl="1" indent="-342900">
              <a:spcBef>
                <a:spcPts val="0"/>
              </a:spcBef>
              <a:spcAft>
                <a:spcPts val="300"/>
              </a:spcAft>
              <a:buFont typeface="+mj-lt"/>
              <a:buAutoNum type="alphaLcPeriod"/>
            </a:pPr>
            <a:r>
              <a:rPr lang="en-US" sz="1600" dirty="0">
                <a:effectLst/>
                <a:latin typeface="Arial" panose="020B0604020202020204" pitchFamily="34" charset="0"/>
                <a:ea typeface="Calibri" panose="020F0502020204030204" pitchFamily="34" charset="0"/>
                <a:cs typeface="Arial" panose="020B0604020202020204" pitchFamily="34" charset="0"/>
              </a:rPr>
              <a:t>The legal name of entity</a:t>
            </a: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800100" marR="0" lvl="1" indent="-342900">
              <a:spcBef>
                <a:spcPts val="0"/>
              </a:spcBef>
              <a:spcAft>
                <a:spcPts val="300"/>
              </a:spcAft>
              <a:buFont typeface="+mj-lt"/>
              <a:buAutoNum type="alphaLcPeriod"/>
            </a:pPr>
            <a:r>
              <a:rPr lang="en-US" sz="1600" dirty="0">
                <a:effectLst/>
                <a:latin typeface="Arial" panose="020B0604020202020204" pitchFamily="34" charset="0"/>
                <a:ea typeface="Calibri" panose="020F0502020204030204" pitchFamily="34" charset="0"/>
                <a:cs typeface="Arial" panose="020B0604020202020204" pitchFamily="34" charset="0"/>
              </a:rPr>
              <a:t>The Administrative Unit Number (AUN) and vendor number for the lead organization (to find you AUN visit the </a:t>
            </a:r>
            <a:r>
              <a:rPr lang="en-US" sz="16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4"/>
              </a:rPr>
              <a:t>EDNA</a:t>
            </a:r>
            <a:r>
              <a:rPr lang="en-US" sz="1600" dirty="0">
                <a:effectLst/>
                <a:latin typeface="Arial" panose="020B0604020202020204" pitchFamily="34" charset="0"/>
                <a:ea typeface="Calibri" panose="020F0502020204030204" pitchFamily="34" charset="0"/>
                <a:cs typeface="Arial" panose="020B0604020202020204" pitchFamily="34" charset="0"/>
              </a:rPr>
              <a:t> website)</a:t>
            </a: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800100" marR="0" lvl="1" indent="-342900">
              <a:spcBef>
                <a:spcPts val="0"/>
              </a:spcBef>
              <a:spcAft>
                <a:spcPts val="300"/>
              </a:spcAft>
              <a:buFont typeface="+mj-lt"/>
              <a:buAutoNum type="alphaLcPeriod"/>
            </a:pPr>
            <a:r>
              <a:rPr lang="en-US" sz="1600" dirty="0">
                <a:effectLst/>
                <a:latin typeface="Arial" panose="020B0604020202020204" pitchFamily="34" charset="0"/>
                <a:ea typeface="Calibri" panose="020F0502020204030204" pitchFamily="34" charset="0"/>
                <a:cs typeface="Arial" panose="020B0604020202020204" pitchFamily="34" charset="0"/>
              </a:rPr>
              <a:t>The target population to be served by you program including grade levels, proposed site locations, district and school names, community-based organization partners </a:t>
            </a: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800100" marR="0" lvl="1" indent="-342900">
              <a:spcBef>
                <a:spcPts val="0"/>
              </a:spcBef>
              <a:spcAft>
                <a:spcPts val="300"/>
              </a:spcAft>
              <a:buFont typeface="+mj-lt"/>
              <a:buAutoNum type="alphaLcPeriod"/>
            </a:pPr>
            <a:r>
              <a:rPr lang="en-US" sz="1600" dirty="0">
                <a:effectLst/>
                <a:latin typeface="Arial" panose="020B0604020202020204" pitchFamily="34" charset="0"/>
                <a:ea typeface="Calibri" panose="020F0502020204030204" pitchFamily="34" charset="0"/>
                <a:cs typeface="Arial" panose="020B0604020202020204" pitchFamily="34" charset="0"/>
              </a:rPr>
              <a:t>The name of your Agency Administrator and any agency signatory authority</a:t>
            </a:r>
            <a:endParaRPr lang="en-US" sz="1600"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13</a:t>
            </a:fld>
            <a:endParaRPr dirty="0"/>
          </a:p>
        </p:txBody>
      </p:sp>
    </p:spTree>
    <p:extLst>
      <p:ext uri="{BB962C8B-B14F-4D97-AF65-F5344CB8AC3E}">
        <p14:creationId xmlns:p14="http://schemas.microsoft.com/office/powerpoint/2010/main" val="2147635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5BC9DAFC-B954-8A7C-DFFB-AA205FDD52AE}"/>
              </a:ext>
            </a:extLst>
          </p:cNvPr>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lang="en-US" dirty="0"/>
              <a:t>Completing e-Grants Application (2)</a:t>
            </a:r>
            <a:endParaRPr dirty="0"/>
          </a:p>
        </p:txBody>
      </p:sp>
      <p:sp>
        <p:nvSpPr>
          <p:cNvPr id="2" name="Text Placeholder 1">
            <a:extLst>
              <a:ext uri="{FF2B5EF4-FFF2-40B4-BE49-F238E27FC236}">
                <a16:creationId xmlns:a16="http://schemas.microsoft.com/office/drawing/2014/main" id="{696BB7E4-898B-1503-56A9-85D06F083183}"/>
              </a:ext>
            </a:extLst>
          </p:cNvPr>
          <p:cNvSpPr>
            <a:spLocks noGrp="1"/>
          </p:cNvSpPr>
          <p:nvPr>
            <p:ph type="body" idx="1"/>
          </p:nvPr>
        </p:nvSpPr>
        <p:spPr>
          <a:xfrm>
            <a:off x="634324" y="1371818"/>
            <a:ext cx="10720577" cy="3847207"/>
          </a:xfrm>
        </p:spPr>
        <p:txBody>
          <a:bodyPr/>
          <a:lstStyle/>
          <a:p>
            <a:pPr marL="0" marR="0" lvl="1">
              <a:spcBef>
                <a:spcPts val="0"/>
              </a:spcBef>
              <a:spcAft>
                <a:spcPts val="600"/>
              </a:spcAft>
              <a:buSzPct val="100000"/>
            </a:pPr>
            <a:r>
              <a:rPr lang="en-US" sz="2800" b="1" dirty="0">
                <a:latin typeface="Arial" panose="020B0604020202020204" pitchFamily="34" charset="0"/>
                <a:cs typeface="Arial" panose="020B0604020202020204" pitchFamily="34" charset="0"/>
              </a:rPr>
              <a:t>The Purpose of a Pre-screening Checklist</a:t>
            </a:r>
          </a:p>
          <a:p>
            <a:pPr marL="742950" lvl="2" indent="-285750">
              <a:spcAft>
                <a:spcPts val="1200"/>
              </a:spcAft>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As mentioned, the checklist helps an applicant determine if their fiscal/program management systems and experience can provide a quality program under the Nita M. Lowey 21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Century Community Learning Center (21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CCLC).</a:t>
            </a:r>
          </a:p>
          <a:p>
            <a:pPr marL="0" lvl="1">
              <a:spcAft>
                <a:spcPts val="600"/>
              </a:spcAft>
              <a:buSzPct val="100000"/>
            </a:pPr>
            <a:r>
              <a:rPr lang="en-US" dirty="0">
                <a:latin typeface="Arial" panose="020B0604020202020204" pitchFamily="34" charset="0"/>
                <a:cs typeface="Arial" panose="020B0604020202020204" pitchFamily="34" charset="0"/>
                <a:hlinkClick r:id="rId3"/>
              </a:rPr>
              <a:t>What is in a Pre-screening Checklist?</a:t>
            </a:r>
            <a:endParaRPr lang="en-US" dirty="0">
              <a:latin typeface="Arial" panose="020B0604020202020204" pitchFamily="34" charset="0"/>
              <a:cs typeface="Arial" panose="020B0604020202020204" pitchFamily="34" charset="0"/>
            </a:endParaRPr>
          </a:p>
          <a:p>
            <a:pPr marL="742950" lvl="3" indent="-285750">
              <a:spcAft>
                <a:spcPts val="1200"/>
              </a:spcAft>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Organization demographic information </a:t>
            </a:r>
          </a:p>
          <a:p>
            <a:pPr marL="742950" lvl="3" indent="-285750">
              <a:spcAft>
                <a:spcPts val="1200"/>
              </a:spcAft>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Accounting Systems information</a:t>
            </a:r>
          </a:p>
          <a:p>
            <a:pPr marL="742950" lvl="3" indent="-285750">
              <a:spcAft>
                <a:spcPts val="1200"/>
              </a:spcAft>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History of Grant performance</a:t>
            </a:r>
          </a:p>
          <a:p>
            <a:pPr marL="742950" lvl="3" indent="-285750">
              <a:spcAft>
                <a:spcPts val="1200"/>
              </a:spcAft>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Financial Audit Information</a:t>
            </a:r>
          </a:p>
          <a:p>
            <a:pPr marL="742950" lvl="3" indent="-285750">
              <a:spcAft>
                <a:spcPts val="1200"/>
              </a:spcAft>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Signatures from Applying Organization’s Official</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14</a:t>
            </a:fld>
            <a:endParaRPr lang="en-US" dirty="0"/>
          </a:p>
        </p:txBody>
      </p:sp>
    </p:spTree>
    <p:extLst>
      <p:ext uri="{BB962C8B-B14F-4D97-AF65-F5344CB8AC3E}">
        <p14:creationId xmlns:p14="http://schemas.microsoft.com/office/powerpoint/2010/main" val="3224694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lang="en-US" dirty="0"/>
              <a:t>Completing e-Grants Application (3)</a:t>
            </a:r>
            <a:endParaRPr dirty="0"/>
          </a:p>
        </p:txBody>
      </p:sp>
      <p:sp>
        <p:nvSpPr>
          <p:cNvPr id="8" name="Text Placeholder 7">
            <a:extLst>
              <a:ext uri="{FF2B5EF4-FFF2-40B4-BE49-F238E27FC236}">
                <a16:creationId xmlns:a16="http://schemas.microsoft.com/office/drawing/2014/main" id="{E4137630-5FCB-4E9A-BDCF-8EA3128BCA57}"/>
              </a:ext>
            </a:extLst>
          </p:cNvPr>
          <p:cNvSpPr>
            <a:spLocks noGrp="1"/>
          </p:cNvSpPr>
          <p:nvPr>
            <p:ph type="body" idx="1"/>
          </p:nvPr>
        </p:nvSpPr>
        <p:spPr>
          <a:xfrm>
            <a:off x="634324" y="1366897"/>
            <a:ext cx="10720577" cy="4955203"/>
          </a:xfrm>
        </p:spPr>
        <p:txBody>
          <a:bodyPr/>
          <a:lstStyle/>
          <a:p>
            <a:pPr algn="l"/>
            <a:r>
              <a:rPr lang="en-US" sz="2800" b="1" dirty="0"/>
              <a:t>Fillable On-line Forms</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Primary Applicant Information</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Pennsylvania Competitive Priority</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Proposal Abstract</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Contract Information</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Authorized Official</a:t>
            </a:r>
          </a:p>
          <a:p>
            <a:pPr marL="1200150" lvl="2"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Contact Person</a:t>
            </a:r>
          </a:p>
          <a:p>
            <a:pPr marL="1200150" lvl="2"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Project Director</a:t>
            </a:r>
          </a:p>
          <a:p>
            <a:pPr marL="1200150" lvl="2"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Fiscal Officer</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Collaborating Partner(s)</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Program Information</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Program Site Information</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Application Program Narrative</a:t>
            </a:r>
          </a:p>
          <a:p>
            <a:pPr marL="742950" lvl="1" indent="-285750" algn="l">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Federal Funding Accountability and Transparent Act Data Sheet (FFATA)</a:t>
            </a:r>
          </a:p>
        </p:txBody>
      </p:sp>
      <p:sp>
        <p:nvSpPr>
          <p:cNvPr id="6" name="Footer Placeholder 5">
            <a:extLst>
              <a:ext uri="{FF2B5EF4-FFF2-40B4-BE49-F238E27FC236}">
                <a16:creationId xmlns:a16="http://schemas.microsoft.com/office/drawing/2014/main" id="{168A1C82-6C21-49F1-8991-26BFEFE3962C}"/>
              </a:ext>
            </a:extLst>
          </p:cNvPr>
          <p:cNvSpPr>
            <a:spLocks noGrp="1"/>
          </p:cNvSpPr>
          <p:nvPr>
            <p:ph type="ftr" sz="quarter" idx="5"/>
          </p:nvPr>
        </p:nvSpPr>
        <p:spPr/>
        <p:txBody>
          <a:bodyPr/>
          <a:lstStyle/>
          <a:p>
            <a:pPr marL="12700">
              <a:lnSpc>
                <a:spcPts val="1240"/>
              </a:lnSpc>
            </a:pPr>
            <a:r>
              <a:rPr lang="en-US" dirty="0"/>
              <a:t>12/03/2021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15</a:t>
            </a:fld>
            <a:endParaRPr dirty="0"/>
          </a:p>
        </p:txBody>
      </p:sp>
    </p:spTree>
    <p:extLst>
      <p:ext uri="{BB962C8B-B14F-4D97-AF65-F5344CB8AC3E}">
        <p14:creationId xmlns:p14="http://schemas.microsoft.com/office/powerpoint/2010/main" val="2949883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lang="en-US" dirty="0"/>
              <a:t>Completing e-Grants Application (4)</a:t>
            </a:r>
            <a:endParaRPr dirty="0"/>
          </a:p>
        </p:txBody>
      </p:sp>
      <p:sp>
        <p:nvSpPr>
          <p:cNvPr id="9" name="Content Placeholder 8">
            <a:extLst>
              <a:ext uri="{FF2B5EF4-FFF2-40B4-BE49-F238E27FC236}">
                <a16:creationId xmlns:a16="http://schemas.microsoft.com/office/drawing/2014/main" id="{DA90BA7A-46AB-15B5-EA46-F00795E6487C}"/>
              </a:ext>
            </a:extLst>
          </p:cNvPr>
          <p:cNvSpPr>
            <a:spLocks noGrp="1"/>
          </p:cNvSpPr>
          <p:nvPr>
            <p:ph sz="half" idx="2"/>
          </p:nvPr>
        </p:nvSpPr>
        <p:spPr>
          <a:xfrm>
            <a:off x="714586" y="1522489"/>
            <a:ext cx="11272821" cy="4727941"/>
          </a:xfrm>
        </p:spPr>
        <p:txBody>
          <a:bodyPr numCol="2"/>
          <a:lstStyle/>
          <a:p>
            <a:pPr algn="l">
              <a:spcAft>
                <a:spcPts val="1200"/>
              </a:spcAft>
            </a:pPr>
            <a:r>
              <a:rPr lang="en-US" sz="2800" b="1" dirty="0">
                <a:latin typeface="Arial" panose="020B0604020202020204" pitchFamily="34" charset="0"/>
                <a:ea typeface="Times New Roman" panose="02020603050405020304" pitchFamily="18" charset="0"/>
                <a:cs typeface="Times New Roman" panose="02020603050405020304" pitchFamily="18" charset="0"/>
              </a:rPr>
              <a:t>Proposal Attachments</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Budget Narrative Form (dual purpose)</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Summary Budget Form (dual purpose)</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Letter(s) of Agreement for Partners and Vendors</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One Month Operating Schedule – site specific (applicant generated)</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Center Expectations LOA for Principals</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Advanced Payment Request Form </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Multi-Year Program Design &amp; Performance Form </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Certification Signature Page (page 84 RFP)</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Private School Consultation Form (RFP)</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Data Agreement (coming under review)</a:t>
            </a:r>
          </a:p>
          <a:p>
            <a:pPr marL="800100" lvl="1" indent="-342900">
              <a:spcAft>
                <a:spcPts val="600"/>
              </a:spcAft>
              <a:buSzPct val="100000"/>
              <a:buFont typeface="+mj-lt"/>
              <a:buAutoNum type="arabicPeriod"/>
            </a:pPr>
            <a:r>
              <a:rPr lang="en-US" dirty="0">
                <a:latin typeface="Arial" panose="020B0604020202020204" pitchFamily="34" charset="0"/>
                <a:cs typeface="Arial" panose="020B0604020202020204" pitchFamily="34" charset="0"/>
              </a:rPr>
              <a:t>Letter(s) of Agreement School Districts (coming, under review)</a:t>
            </a:r>
          </a:p>
          <a:p>
            <a:pPr marL="800100" lvl="1" indent="-342900">
              <a:spcAft>
                <a:spcPts val="600"/>
              </a:spcAft>
              <a:buSzPct val="100000"/>
              <a:buFont typeface="+mj-lt"/>
              <a:buAutoNum type="arabicPeriod"/>
              <a:tabLst>
                <a:tab pos="685800" algn="l"/>
              </a:tabLst>
            </a:pPr>
            <a:r>
              <a:rPr lang="en-US" dirty="0">
                <a:latin typeface="Arial" panose="020B0604020202020204" pitchFamily="34" charset="0"/>
                <a:cs typeface="Arial" panose="020B0604020202020204" pitchFamily="34" charset="0"/>
              </a:rPr>
              <a:t>Organizational Chart (applicant generated)</a:t>
            </a:r>
          </a:p>
          <a:p>
            <a:pPr marL="800100" lvl="1" indent="-342900">
              <a:spcAft>
                <a:spcPts val="600"/>
              </a:spcAft>
              <a:buSzPct val="100000"/>
              <a:buFont typeface="+mj-lt"/>
              <a:buAutoNum type="arabicPeriod"/>
              <a:tabLst>
                <a:tab pos="685800" algn="l"/>
              </a:tabLst>
            </a:pPr>
            <a:r>
              <a:rPr lang="en-US" dirty="0">
                <a:latin typeface="Arial" panose="020B0604020202020204" pitchFamily="34" charset="0"/>
                <a:cs typeface="Arial" panose="020B0604020202020204" pitchFamily="34" charset="0"/>
              </a:rPr>
              <a:t>Procurement Policy (applicant generated)</a:t>
            </a:r>
          </a:p>
          <a:p>
            <a:pPr marL="800100" lvl="1" indent="-342900">
              <a:spcAft>
                <a:spcPts val="600"/>
              </a:spcAft>
              <a:buSzPct val="100000"/>
              <a:buFont typeface="+mj-lt"/>
              <a:buAutoNum type="arabicPeriod"/>
              <a:tabLst>
                <a:tab pos="685800" algn="l"/>
              </a:tabLst>
            </a:pPr>
            <a:r>
              <a:rPr lang="en-US" dirty="0">
                <a:latin typeface="Arial" panose="020B0604020202020204" pitchFamily="34" charset="0"/>
                <a:cs typeface="Arial" panose="020B0604020202020204" pitchFamily="34" charset="0"/>
              </a:rPr>
              <a:t>Travel Policy (applicant generated)</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16</a:t>
            </a:fld>
            <a:endParaRPr dirty="0"/>
          </a:p>
        </p:txBody>
      </p:sp>
    </p:spTree>
    <p:extLst>
      <p:ext uri="{BB962C8B-B14F-4D97-AF65-F5344CB8AC3E}">
        <p14:creationId xmlns:p14="http://schemas.microsoft.com/office/powerpoint/2010/main" val="1296179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B49C3B0-2190-85F5-D81C-1B2DD2A54873}"/>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spc="-10" dirty="0"/>
              <a:t>Completing e-Grants Application (5)</a:t>
            </a:r>
            <a:endParaRPr spc="-10" dirty="0"/>
          </a:p>
        </p:txBody>
      </p:sp>
      <p:sp>
        <p:nvSpPr>
          <p:cNvPr id="3" name="Text Placeholder 2">
            <a:extLst>
              <a:ext uri="{FF2B5EF4-FFF2-40B4-BE49-F238E27FC236}">
                <a16:creationId xmlns:a16="http://schemas.microsoft.com/office/drawing/2014/main" id="{621623D4-31ED-BDA4-A192-583AED1F6438}"/>
              </a:ext>
            </a:extLst>
          </p:cNvPr>
          <p:cNvSpPr>
            <a:spLocks noGrp="1"/>
          </p:cNvSpPr>
          <p:nvPr>
            <p:ph type="body" idx="1"/>
          </p:nvPr>
        </p:nvSpPr>
        <p:spPr>
          <a:xfrm>
            <a:off x="735711" y="1504393"/>
            <a:ext cx="10720577" cy="3847207"/>
          </a:xfrm>
        </p:spPr>
        <p:txBody>
          <a:bodyPr/>
          <a:lstStyle/>
          <a:p>
            <a:pPr marL="342900" indent="-342900">
              <a:spcAft>
                <a:spcPts val="1200"/>
              </a:spcAft>
              <a:buSzPct val="1000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Compile and write all online entry information before attempting to add information to the system.</a:t>
            </a:r>
          </a:p>
          <a:p>
            <a:pPr marL="742950" lvl="1" indent="-285750">
              <a:spcAft>
                <a:spcPts val="1200"/>
              </a:spcAft>
              <a:buSzPct val="80000"/>
              <a:buFont typeface="Wingdings" panose="05000000000000000000" pitchFamily="2" charset="2"/>
              <a:buChar char="q"/>
            </a:pP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Composing information ahead of time will allow quicker entry and prevent system time outs (causing the loss of information). </a:t>
            </a:r>
          </a:p>
          <a:p>
            <a:pPr marL="742950" lvl="1" indent="-285750">
              <a:spcAft>
                <a:spcPts val="1200"/>
              </a:spcAft>
              <a:buSzPct val="80000"/>
              <a:buFont typeface="Wingdings" panose="05000000000000000000" pitchFamily="2" charset="2"/>
              <a:buChar char="q"/>
            </a:pP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Use the gathered information to complete all proposal attachments prior to submitting your application. </a:t>
            </a:r>
          </a:p>
          <a:p>
            <a:pPr marL="342900" indent="-342900">
              <a:spcAft>
                <a:spcPts val="1200"/>
              </a:spcAft>
              <a:buSzPct val="100000"/>
              <a:buFont typeface="Arial" panose="020B0604020202020204" pitchFamily="34" charset="0"/>
              <a:buChar char="•"/>
            </a:pPr>
            <a:r>
              <a:rPr lang="en-US" sz="2000" dirty="0">
                <a:latin typeface="Arial" panose="020B0604020202020204" pitchFamily="34" charset="0"/>
                <a:ea typeface="Times" panose="02020603050405020304" pitchFamily="18" charset="0"/>
                <a:cs typeface="Times New Roman" panose="02020603050405020304" pitchFamily="18" charset="0"/>
              </a:rPr>
              <a:t>Save you work frequently when entering your information into eGrants. </a:t>
            </a:r>
          </a:p>
          <a:p>
            <a:pPr marL="342900" indent="-342900">
              <a:spcAft>
                <a:spcPts val="1200"/>
              </a:spcAft>
              <a:buSzPct val="100000"/>
              <a:buFont typeface="Arial" panose="020B0604020202020204" pitchFamily="34" charset="0"/>
              <a:buChar char="•"/>
            </a:pPr>
            <a:r>
              <a:rPr lang="en-US" sz="2000" dirty="0">
                <a:latin typeface="Arial" panose="020B0604020202020204" pitchFamily="34" charset="0"/>
                <a:ea typeface="Times" panose="02020603050405020304" pitchFamily="18" charset="0"/>
                <a:cs typeface="Times New Roman" panose="02020603050405020304" pitchFamily="18" charset="0"/>
              </a:rPr>
              <a:t>Once all sections of the application have been entered, review your work thoroughly then hit the final submission.</a:t>
            </a:r>
          </a:p>
          <a:p>
            <a:pPr marL="342900" indent="-342900">
              <a:spcAft>
                <a:spcPts val="1200"/>
              </a:spcAft>
              <a:buSzPct val="100000"/>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Times New Roman" panose="02020603050405020304" pitchFamily="18" charset="0"/>
              </a:rPr>
              <a:t>See the logistic chart on the next slide for application sections and point attribution</a:t>
            </a:r>
            <a:endParaRPr lang="en-US" sz="2000" dirty="0"/>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17</a:t>
            </a:fld>
            <a:endParaRPr lang="en-US" dirty="0"/>
          </a:p>
        </p:txBody>
      </p:sp>
    </p:spTree>
    <p:extLst>
      <p:ext uri="{BB962C8B-B14F-4D97-AF65-F5344CB8AC3E}">
        <p14:creationId xmlns:p14="http://schemas.microsoft.com/office/powerpoint/2010/main" val="289123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06A7754-B30A-F5FB-7130-A74A29A2EDA8}"/>
              </a:ext>
            </a:extLst>
          </p:cNvPr>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lang="en-US" spc="-10" dirty="0"/>
              <a:t>Completing e-Grants Application (6)</a:t>
            </a:r>
            <a:endParaRPr spc="-10" dirty="0"/>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xfrm>
            <a:off x="2059940" y="6463728"/>
            <a:ext cx="835660" cy="156068"/>
          </a:xfrm>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18</a:t>
            </a:fld>
            <a:endParaRPr lang="en-US" dirty="0"/>
          </a:p>
        </p:txBody>
      </p:sp>
      <p:graphicFrame>
        <p:nvGraphicFramePr>
          <p:cNvPr id="14" name="Table 14">
            <a:extLst>
              <a:ext uri="{FF2B5EF4-FFF2-40B4-BE49-F238E27FC236}">
                <a16:creationId xmlns:a16="http://schemas.microsoft.com/office/drawing/2014/main" id="{D9A66537-8274-992B-44AD-42D6652A7BC2}"/>
              </a:ext>
            </a:extLst>
          </p:cNvPr>
          <p:cNvGraphicFramePr>
            <a:graphicFrameLocks noGrp="1"/>
          </p:cNvGraphicFramePr>
          <p:nvPr>
            <p:extLst>
              <p:ext uri="{D42A27DB-BD31-4B8C-83A1-F6EECF244321}">
                <p14:modId xmlns:p14="http://schemas.microsoft.com/office/powerpoint/2010/main" val="2554294739"/>
              </p:ext>
            </p:extLst>
          </p:nvPr>
        </p:nvGraphicFramePr>
        <p:xfrm>
          <a:off x="580913" y="1113477"/>
          <a:ext cx="10987347" cy="5748264"/>
        </p:xfrm>
        <a:graphic>
          <a:graphicData uri="http://schemas.openxmlformats.org/drawingml/2006/table">
            <a:tbl>
              <a:tblPr firstRow="1" bandRow="1">
                <a:tableStyleId>{5940675A-B579-460E-94D1-54222C63F5DA}</a:tableStyleId>
              </a:tblPr>
              <a:tblGrid>
                <a:gridCol w="2304491">
                  <a:extLst>
                    <a:ext uri="{9D8B030D-6E8A-4147-A177-3AD203B41FA5}">
                      <a16:colId xmlns:a16="http://schemas.microsoft.com/office/drawing/2014/main" val="4109472122"/>
                    </a:ext>
                  </a:extLst>
                </a:gridCol>
                <a:gridCol w="5570439">
                  <a:extLst>
                    <a:ext uri="{9D8B030D-6E8A-4147-A177-3AD203B41FA5}">
                      <a16:colId xmlns:a16="http://schemas.microsoft.com/office/drawing/2014/main" val="2783353049"/>
                    </a:ext>
                  </a:extLst>
                </a:gridCol>
                <a:gridCol w="3112417">
                  <a:extLst>
                    <a:ext uri="{9D8B030D-6E8A-4147-A177-3AD203B41FA5}">
                      <a16:colId xmlns:a16="http://schemas.microsoft.com/office/drawing/2014/main" val="1392396472"/>
                    </a:ext>
                  </a:extLst>
                </a:gridCol>
              </a:tblGrid>
              <a:tr h="233954">
                <a:tc>
                  <a:txBody>
                    <a:bodyPr/>
                    <a:lstStyle/>
                    <a:p>
                      <a:pPr marL="0" marR="0">
                        <a:lnSpc>
                          <a:spcPct val="107000"/>
                        </a:lnSpc>
                        <a:spcBef>
                          <a:spcPts val="0"/>
                        </a:spcBef>
                        <a:spcAft>
                          <a:spcPts val="300"/>
                        </a:spcAft>
                      </a:pPr>
                      <a:r>
                        <a:rPr lang="en-US" sz="1400" dirty="0">
                          <a:solidFill>
                            <a:srgbClr val="000000"/>
                          </a:solidFill>
                          <a:effectLst/>
                          <a:latin typeface="Arial" panose="020B0604020202020204" pitchFamily="34" charset="0"/>
                          <a:cs typeface="Arial" panose="020B0604020202020204" pitchFamily="34" charset="0"/>
                        </a:rPr>
                        <a:t>Mission Statement</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nSpc>
                          <a:spcPct val="107000"/>
                        </a:lnSpc>
                        <a:spcBef>
                          <a:spcPts val="0"/>
                        </a:spcBef>
                        <a:spcAft>
                          <a:spcPts val="300"/>
                        </a:spcAft>
                      </a:pP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gn="ctr">
                        <a:lnSpc>
                          <a:spcPct val="107000"/>
                        </a:lnSpc>
                        <a:spcBef>
                          <a:spcPts val="0"/>
                        </a:spcBef>
                        <a:spcAft>
                          <a:spcPts val="300"/>
                        </a:spcAft>
                      </a:pPr>
                      <a:r>
                        <a:rPr lang="en-US" sz="1600" dirty="0">
                          <a:solidFill>
                            <a:schemeClr val="tx1"/>
                          </a:solidFill>
                          <a:effectLst/>
                          <a:latin typeface="Arial" panose="020B0604020202020204" pitchFamily="34" charset="0"/>
                          <a:cs typeface="Arial" panose="020B0604020202020204" pitchFamily="34" charset="0"/>
                        </a:rPr>
                        <a:t>Max 10 pts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3382984730"/>
                  </a:ext>
                </a:extLst>
              </a:tr>
              <a:tr h="233954">
                <a:tc>
                  <a:txBody>
                    <a:bodyPr/>
                    <a:lstStyle/>
                    <a:p>
                      <a:pPr marL="0" marR="0">
                        <a:lnSpc>
                          <a:spcPct val="107000"/>
                        </a:lnSpc>
                        <a:spcBef>
                          <a:spcPts val="0"/>
                        </a:spcBef>
                        <a:spcAft>
                          <a:spcPts val="300"/>
                        </a:spcAft>
                      </a:pPr>
                      <a:r>
                        <a:rPr lang="en-US" sz="1400" dirty="0">
                          <a:solidFill>
                            <a:srgbClr val="000000"/>
                          </a:solidFill>
                          <a:effectLst/>
                          <a:latin typeface="Arial" panose="020B0604020202020204" pitchFamily="34" charset="0"/>
                          <a:cs typeface="Arial" panose="020B0604020202020204" pitchFamily="34" charset="0"/>
                        </a:rPr>
                        <a:t>Program Abstract</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nSpc>
                          <a:spcPct val="107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Concisely describe the proposed project</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gn="ctr">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Max 25 pts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3050607067"/>
                  </a:ext>
                </a:extLst>
              </a:tr>
              <a:tr h="1888793">
                <a:tc>
                  <a:txBody>
                    <a:bodyPr/>
                    <a:lstStyle/>
                    <a:p>
                      <a:pPr marL="0" marR="0">
                        <a:lnSpc>
                          <a:spcPct val="107000"/>
                        </a:lnSpc>
                        <a:spcBef>
                          <a:spcPts val="0"/>
                        </a:spcBef>
                        <a:spcAft>
                          <a:spcPts val="300"/>
                        </a:spcAft>
                      </a:pPr>
                      <a:r>
                        <a:rPr lang="en-US" sz="1400" dirty="0">
                          <a:solidFill>
                            <a:srgbClr val="000000"/>
                          </a:solidFill>
                          <a:effectLst/>
                          <a:latin typeface="Arial" panose="020B0604020202020204" pitchFamily="34" charset="0"/>
                          <a:cs typeface="Arial" panose="020B0604020202020204" pitchFamily="34" charset="0"/>
                        </a:rPr>
                        <a:t>Program Narrative Sections </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The program narrative is made up of the following sections:</a:t>
                      </a:r>
                    </a:p>
                    <a:p>
                      <a:pPr marL="233363" marR="0" lvl="0" indent="-233363">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Needs Statement (</a:t>
                      </a:r>
                      <a:r>
                        <a:rPr lang="en-US" sz="1400" b="1" dirty="0">
                          <a:solidFill>
                            <a:schemeClr val="tx1"/>
                          </a:solidFill>
                          <a:effectLst/>
                          <a:latin typeface="Arial" panose="020B0604020202020204" pitchFamily="34" charset="0"/>
                          <a:cs typeface="Arial" panose="020B0604020202020204" pitchFamily="34" charset="0"/>
                        </a:rPr>
                        <a:t>Total Max 115 points</a:t>
                      </a:r>
                      <a:r>
                        <a:rPr lang="en-US" sz="1400" dirty="0">
                          <a:solidFill>
                            <a:schemeClr val="tx1"/>
                          </a:solidFill>
                          <a:effectLst/>
                          <a:latin typeface="Arial" panose="020B0604020202020204" pitchFamily="34" charset="0"/>
                          <a:cs typeface="Arial" panose="020B0604020202020204" pitchFamily="34" charset="0"/>
                        </a:rPr>
                        <a:t>)</a:t>
                      </a:r>
                    </a:p>
                    <a:p>
                      <a:pPr marL="233363" marR="0" lvl="0" indent="-233363">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Program Design (</a:t>
                      </a:r>
                      <a:r>
                        <a:rPr lang="en-US" sz="1400" b="1" dirty="0">
                          <a:solidFill>
                            <a:schemeClr val="tx1"/>
                          </a:solidFill>
                          <a:effectLst/>
                          <a:latin typeface="Arial" panose="020B0604020202020204" pitchFamily="34" charset="0"/>
                          <a:cs typeface="Arial" panose="020B0604020202020204" pitchFamily="34" charset="0"/>
                        </a:rPr>
                        <a:t>Total Max 350 points</a:t>
                      </a:r>
                      <a:r>
                        <a:rPr lang="en-US" sz="1400" dirty="0">
                          <a:solidFill>
                            <a:schemeClr val="tx1"/>
                          </a:solidFill>
                          <a:effectLst/>
                          <a:latin typeface="Arial" panose="020B0604020202020204" pitchFamily="34" charset="0"/>
                          <a:cs typeface="Arial" panose="020B0604020202020204" pitchFamily="34" charset="0"/>
                        </a:rPr>
                        <a:t>)</a:t>
                      </a:r>
                    </a:p>
                    <a:p>
                      <a:pPr marL="401638" marR="0" lvl="1" indent="-174625">
                        <a:lnSpc>
                          <a:spcPct val="107000"/>
                        </a:lnSpc>
                        <a:spcBef>
                          <a:spcPts val="0"/>
                        </a:spcBef>
                        <a:spcAft>
                          <a:spcPts val="0"/>
                        </a:spcAft>
                        <a:buFont typeface="+mj-lt"/>
                        <a:buAutoNum type="alphaLcPeriod"/>
                      </a:pPr>
                      <a:r>
                        <a:rPr lang="en-US" sz="1400" dirty="0">
                          <a:solidFill>
                            <a:schemeClr val="tx1"/>
                          </a:solidFill>
                          <a:effectLst/>
                          <a:latin typeface="Arial" panose="020B0604020202020204" pitchFamily="34" charset="0"/>
                          <a:cs typeface="Arial" panose="020B0604020202020204" pitchFamily="34" charset="0"/>
                        </a:rPr>
                        <a:t>Performance goals and objectives (95 pts)</a:t>
                      </a:r>
                    </a:p>
                    <a:p>
                      <a:pPr marL="401638" marR="0" lvl="1" indent="-174625">
                        <a:lnSpc>
                          <a:spcPct val="107000"/>
                        </a:lnSpc>
                        <a:spcBef>
                          <a:spcPts val="0"/>
                        </a:spcBef>
                        <a:spcAft>
                          <a:spcPts val="0"/>
                        </a:spcAft>
                        <a:buFont typeface="+mj-lt"/>
                        <a:buAutoNum type="alphaLcPeriod"/>
                      </a:pPr>
                      <a:r>
                        <a:rPr lang="en-US" sz="1400" dirty="0">
                          <a:solidFill>
                            <a:schemeClr val="tx1"/>
                          </a:solidFill>
                          <a:effectLst/>
                          <a:latin typeface="Arial" panose="020B0604020202020204" pitchFamily="34" charset="0"/>
                          <a:cs typeface="Arial" panose="020B0604020202020204" pitchFamily="34" charset="0"/>
                        </a:rPr>
                        <a:t>Description of Strategies &amp; Activities (130 pts)</a:t>
                      </a:r>
                    </a:p>
                    <a:p>
                      <a:pPr marL="401638" marR="0" lvl="1" indent="-174625">
                        <a:lnSpc>
                          <a:spcPct val="107000"/>
                        </a:lnSpc>
                        <a:spcBef>
                          <a:spcPts val="0"/>
                        </a:spcBef>
                        <a:spcAft>
                          <a:spcPts val="0"/>
                        </a:spcAft>
                        <a:buFont typeface="+mj-lt"/>
                        <a:buAutoNum type="alphaLcPeriod"/>
                      </a:pPr>
                      <a:r>
                        <a:rPr lang="en-US" sz="1400" dirty="0">
                          <a:solidFill>
                            <a:schemeClr val="tx1"/>
                          </a:solidFill>
                          <a:effectLst/>
                          <a:latin typeface="Arial" panose="020B0604020202020204" pitchFamily="34" charset="0"/>
                          <a:cs typeface="Arial" panose="020B0604020202020204" pitchFamily="34" charset="0"/>
                        </a:rPr>
                        <a:t>Student and Family Support (50 pts)</a:t>
                      </a:r>
                    </a:p>
                    <a:p>
                      <a:pPr marL="401638" marR="0" lvl="1" indent="-174625">
                        <a:lnSpc>
                          <a:spcPct val="107000"/>
                        </a:lnSpc>
                        <a:spcBef>
                          <a:spcPts val="0"/>
                        </a:spcBef>
                        <a:spcAft>
                          <a:spcPts val="0"/>
                        </a:spcAft>
                        <a:buFont typeface="+mj-lt"/>
                        <a:buAutoNum type="alphaLcPeriod"/>
                      </a:pPr>
                      <a:r>
                        <a:rPr lang="en-US" sz="1400" dirty="0">
                          <a:solidFill>
                            <a:schemeClr val="tx1"/>
                          </a:solidFill>
                          <a:effectLst/>
                          <a:latin typeface="Arial" panose="020B0604020202020204" pitchFamily="34" charset="0"/>
                          <a:cs typeface="Arial" panose="020B0604020202020204" pitchFamily="34" charset="0"/>
                        </a:rPr>
                        <a:t>Evaluation Strategies (75 pts)</a:t>
                      </a:r>
                    </a:p>
                    <a:p>
                      <a:pPr marL="342900" marR="0" lvl="0" indent="-342900">
                        <a:lnSpc>
                          <a:spcPct val="107000"/>
                        </a:lnSpc>
                        <a:spcBef>
                          <a:spcPts val="0"/>
                        </a:spcBef>
                        <a:spcAft>
                          <a:spcPts val="0"/>
                        </a:spcAft>
                        <a:buFont typeface="+mj-lt"/>
                        <a:buAutoNum type="arabicPeriod" startAt="3"/>
                      </a:pPr>
                      <a:r>
                        <a:rPr lang="en-US" sz="1400" dirty="0">
                          <a:solidFill>
                            <a:schemeClr val="tx1"/>
                          </a:solidFill>
                          <a:effectLst/>
                          <a:latin typeface="Arial" panose="020B0604020202020204" pitchFamily="34" charset="0"/>
                          <a:cs typeface="Arial" panose="020B0604020202020204" pitchFamily="34" charset="0"/>
                        </a:rPr>
                        <a:t>Management Max (</a:t>
                      </a:r>
                      <a:r>
                        <a:rPr lang="en-US" sz="1400" b="1" dirty="0">
                          <a:solidFill>
                            <a:schemeClr val="tx1"/>
                          </a:solidFill>
                          <a:effectLst/>
                          <a:latin typeface="Arial" panose="020B0604020202020204" pitchFamily="34" charset="0"/>
                          <a:cs typeface="Arial" panose="020B0604020202020204" pitchFamily="34" charset="0"/>
                        </a:rPr>
                        <a:t>Total Max 130 points</a:t>
                      </a:r>
                      <a:r>
                        <a:rPr lang="en-US" sz="1400" dirty="0">
                          <a:solidFill>
                            <a:schemeClr val="tx1"/>
                          </a:solidFill>
                          <a:effectLst/>
                          <a:latin typeface="Arial" panose="020B060402020202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3"/>
                      </a:pPr>
                      <a:r>
                        <a:rPr lang="en-US" sz="1400" dirty="0">
                          <a:solidFill>
                            <a:schemeClr val="tx1"/>
                          </a:solidFill>
                          <a:effectLst/>
                          <a:latin typeface="Arial" panose="020B0604020202020204" pitchFamily="34" charset="0"/>
                          <a:cs typeface="Arial" panose="020B0604020202020204" pitchFamily="34" charset="0"/>
                        </a:rPr>
                        <a:t>Adequacy of Resources &amp; Sustainability (</a:t>
                      </a:r>
                      <a:r>
                        <a:rPr lang="en-US" sz="1400" b="1" dirty="0">
                          <a:solidFill>
                            <a:schemeClr val="tx1"/>
                          </a:solidFill>
                          <a:effectLst/>
                          <a:latin typeface="Arial" panose="020B0604020202020204" pitchFamily="34" charset="0"/>
                          <a:cs typeface="Arial" panose="020B0604020202020204" pitchFamily="34" charset="0"/>
                        </a:rPr>
                        <a:t>Total Max 100 pts)</a:t>
                      </a:r>
                      <a:endParaRPr lang="en-US" sz="14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1"/>
                    </a:solidFill>
                  </a:tcPr>
                </a:tc>
                <a:tc>
                  <a:txBody>
                    <a:bodyPr/>
                    <a:lstStyle/>
                    <a:p>
                      <a:pPr marL="0" marR="0" algn="ctr">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Max  695 pts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3288881859"/>
                  </a:ext>
                </a:extLst>
              </a:tr>
              <a:tr h="233954">
                <a:tc>
                  <a:txBody>
                    <a:bodyPr/>
                    <a:lstStyle/>
                    <a:p>
                      <a:pPr marL="0" marR="0">
                        <a:lnSpc>
                          <a:spcPct val="107000"/>
                        </a:lnSpc>
                        <a:spcBef>
                          <a:spcPts val="0"/>
                        </a:spcBef>
                        <a:spcAft>
                          <a:spcPts val="300"/>
                        </a:spcAft>
                      </a:pPr>
                      <a:r>
                        <a:rPr lang="en-US" sz="1400" dirty="0">
                          <a:solidFill>
                            <a:srgbClr val="000000"/>
                          </a:solidFill>
                          <a:effectLst/>
                          <a:latin typeface="Arial" panose="020B0604020202020204" pitchFamily="34" charset="0"/>
                          <a:cs typeface="Arial" panose="020B0604020202020204" pitchFamily="34" charset="0"/>
                        </a:rPr>
                        <a:t>Budget</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342900" marR="0" lvl="0" indent="-342900">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Budget – Narrative &amp; Summary (Max 100 pts)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gn="ctr">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Max 100 pts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1704703807"/>
                  </a:ext>
                </a:extLst>
              </a:tr>
              <a:tr h="2037905">
                <a:tc>
                  <a:txBody>
                    <a:bodyPr/>
                    <a:lstStyle/>
                    <a:p>
                      <a:pPr marL="0" marR="0">
                        <a:lnSpc>
                          <a:spcPct val="107000"/>
                        </a:lnSpc>
                        <a:spcBef>
                          <a:spcPts val="0"/>
                        </a:spcBef>
                        <a:spcAft>
                          <a:spcPts val="300"/>
                        </a:spcAft>
                      </a:pPr>
                      <a:r>
                        <a:rPr lang="en-US" sz="1400" dirty="0">
                          <a:solidFill>
                            <a:srgbClr val="000000"/>
                          </a:solidFill>
                          <a:effectLst/>
                          <a:latin typeface="Arial" panose="020B0604020202020204" pitchFamily="34" charset="0"/>
                          <a:cs typeface="Arial" panose="020B0604020202020204" pitchFamily="34" charset="0"/>
                        </a:rPr>
                        <a:t>Uploads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342900" marR="0" lvl="0" indent="-342900">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Advanced Payment Request Form </a:t>
                      </a:r>
                    </a:p>
                    <a:p>
                      <a:pPr marL="342900" marR="0" lvl="0" indent="-342900">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Certification Signature Page</a:t>
                      </a:r>
                    </a:p>
                    <a:p>
                      <a:pPr marL="342900" marR="0" lvl="0" indent="-342900">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Data Agreement </a:t>
                      </a:r>
                    </a:p>
                    <a:p>
                      <a:pPr marL="342900" marR="0" lvl="0" indent="-342900">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Indirect Cost Rate Agreement – Restricted/Non-restricted </a:t>
                      </a:r>
                    </a:p>
                    <a:p>
                      <a:pPr marL="342900" marR="0" lvl="0" indent="-342900">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Letter(s) of Agreement (as a single PDF) </a:t>
                      </a:r>
                    </a:p>
                    <a:p>
                      <a:pPr marL="342900" marR="0" lvl="0" indent="-342900">
                        <a:lnSpc>
                          <a:spcPct val="107000"/>
                        </a:lnSpc>
                        <a:spcBef>
                          <a:spcPts val="0"/>
                        </a:spcBef>
                        <a:spcAft>
                          <a:spcPts val="0"/>
                        </a:spcAft>
                        <a:buFont typeface="+mj-lt"/>
                        <a:buAutoNum type="arabicPeriod"/>
                      </a:pPr>
                      <a:r>
                        <a:rPr lang="en-US" sz="1400" dirty="0">
                          <a:solidFill>
                            <a:schemeClr val="tx1"/>
                          </a:solidFill>
                          <a:effectLst/>
                          <a:latin typeface="Arial" panose="020B0604020202020204" pitchFamily="34" charset="0"/>
                          <a:cs typeface="Arial" panose="020B0604020202020204" pitchFamily="34" charset="0"/>
                        </a:rPr>
                        <a:t>Multi-Year Program Design/Performance Form</a:t>
                      </a:r>
                    </a:p>
                    <a:p>
                      <a:pPr marL="342900" marR="0" lvl="0" indent="-342900">
                        <a:lnSpc>
                          <a:spcPct val="107000"/>
                        </a:lnSpc>
                        <a:spcBef>
                          <a:spcPts val="0"/>
                        </a:spcBef>
                        <a:spcAft>
                          <a:spcPts val="0"/>
                        </a:spcAft>
                        <a:buFont typeface="+mj-lt"/>
                        <a:buAutoNum type="arabicPeriod" startAt="7"/>
                      </a:pPr>
                      <a:r>
                        <a:rPr lang="en-US" sz="1400" dirty="0">
                          <a:solidFill>
                            <a:schemeClr val="tx1"/>
                          </a:solidFill>
                          <a:effectLst/>
                          <a:latin typeface="Arial" panose="020B0604020202020204" pitchFamily="34" charset="0"/>
                          <a:cs typeface="Arial" panose="020B0604020202020204" pitchFamily="34" charset="0"/>
                        </a:rPr>
                        <a:t>One Month Operating Schedule </a:t>
                      </a:r>
                    </a:p>
                    <a:p>
                      <a:pPr marL="342900" marR="0" lvl="0" indent="-342900">
                        <a:lnSpc>
                          <a:spcPct val="107000"/>
                        </a:lnSpc>
                        <a:spcBef>
                          <a:spcPts val="0"/>
                        </a:spcBef>
                        <a:spcAft>
                          <a:spcPts val="0"/>
                        </a:spcAft>
                        <a:buFont typeface="+mj-lt"/>
                        <a:buAutoNum type="arabicPeriod" startAt="7"/>
                      </a:pPr>
                      <a:r>
                        <a:rPr lang="en-US" sz="1400" dirty="0">
                          <a:solidFill>
                            <a:schemeClr val="tx1"/>
                          </a:solidFill>
                          <a:effectLst/>
                          <a:latin typeface="Arial" panose="020B0604020202020204" pitchFamily="34" charset="0"/>
                          <a:cs typeface="Arial" panose="020B0604020202020204" pitchFamily="34" charset="0"/>
                        </a:rPr>
                        <a:t>Organizational Chart </a:t>
                      </a:r>
                    </a:p>
                    <a:p>
                      <a:pPr marL="342900" marR="0" lvl="0" indent="-342900">
                        <a:lnSpc>
                          <a:spcPct val="107000"/>
                        </a:lnSpc>
                        <a:spcBef>
                          <a:spcPts val="0"/>
                        </a:spcBef>
                        <a:spcAft>
                          <a:spcPts val="0"/>
                        </a:spcAft>
                        <a:buFont typeface="+mj-lt"/>
                        <a:buAutoNum type="arabicPeriod" startAt="7"/>
                      </a:pPr>
                      <a:r>
                        <a:rPr lang="en-US" sz="1400" dirty="0">
                          <a:solidFill>
                            <a:schemeClr val="tx1"/>
                          </a:solidFill>
                          <a:effectLst/>
                          <a:latin typeface="Arial" panose="020B0604020202020204" pitchFamily="34" charset="0"/>
                          <a:cs typeface="Arial" panose="020B0604020202020204" pitchFamily="34" charset="0"/>
                        </a:rPr>
                        <a:t>Private School Consultation Form Procurement Policy </a:t>
                      </a:r>
                    </a:p>
                    <a:p>
                      <a:pPr marL="342900" marR="0" lvl="0" indent="-342900">
                        <a:lnSpc>
                          <a:spcPct val="107000"/>
                        </a:lnSpc>
                        <a:spcBef>
                          <a:spcPts val="0"/>
                        </a:spcBef>
                        <a:spcAft>
                          <a:spcPts val="0"/>
                        </a:spcAft>
                        <a:buFont typeface="+mj-lt"/>
                        <a:buAutoNum type="arabicPeriod" startAt="7"/>
                      </a:pPr>
                      <a:r>
                        <a:rPr lang="en-US" sz="1400" dirty="0">
                          <a:solidFill>
                            <a:schemeClr val="tx1"/>
                          </a:solidFill>
                          <a:effectLst/>
                          <a:latin typeface="Arial" panose="020B0604020202020204" pitchFamily="34" charset="0"/>
                          <a:cs typeface="Arial" panose="020B0604020202020204" pitchFamily="34" charset="0"/>
                        </a:rPr>
                        <a:t>Travel Policy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gn="ctr">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Must upload to complete application.</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3902841446"/>
                  </a:ext>
                </a:extLst>
              </a:tr>
              <a:tr h="272682">
                <a:tc>
                  <a:txBody>
                    <a:bodyPr/>
                    <a:lstStyle/>
                    <a:p>
                      <a:pPr marL="0" marR="0">
                        <a:lnSpc>
                          <a:spcPct val="107000"/>
                        </a:lnSpc>
                        <a:spcBef>
                          <a:spcPts val="0"/>
                        </a:spcBef>
                        <a:spcAft>
                          <a:spcPts val="300"/>
                        </a:spcAft>
                      </a:pPr>
                      <a:r>
                        <a:rPr lang="en-US" sz="1400" dirty="0">
                          <a:solidFill>
                            <a:srgbClr val="000000"/>
                          </a:solidFill>
                          <a:effectLst/>
                          <a:latin typeface="Arial" panose="020B0604020202020204" pitchFamily="34" charset="0"/>
                          <a:cs typeface="Arial" panose="020B0604020202020204" pitchFamily="34" charset="0"/>
                        </a:rPr>
                        <a:t>Subtotal</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 </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gn="ctr">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830 pts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2603313222"/>
                  </a:ext>
                </a:extLst>
              </a:tr>
              <a:tr h="0">
                <a:tc>
                  <a:txBody>
                    <a:bodyPr/>
                    <a:lstStyle/>
                    <a:p>
                      <a:pPr marL="0" marR="0">
                        <a:lnSpc>
                          <a:spcPct val="107000"/>
                        </a:lnSpc>
                        <a:spcBef>
                          <a:spcPts val="0"/>
                        </a:spcBef>
                        <a:spcAft>
                          <a:spcPts val="300"/>
                        </a:spcAft>
                      </a:pPr>
                      <a:r>
                        <a:rPr lang="en-US" sz="1400" dirty="0">
                          <a:solidFill>
                            <a:srgbClr val="000000"/>
                          </a:solidFill>
                          <a:effectLst/>
                          <a:latin typeface="Arial" panose="020B0604020202020204" pitchFamily="34" charset="0"/>
                          <a:cs typeface="Arial" panose="020B0604020202020204" pitchFamily="34" charset="0"/>
                        </a:rPr>
                        <a:t>Priority points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Possible: </a:t>
                      </a:r>
                      <a:r>
                        <a:rPr lang="en-US" sz="1400" b="1" dirty="0">
                          <a:solidFill>
                            <a:schemeClr val="tx1"/>
                          </a:solidFill>
                          <a:effectLst/>
                          <a:latin typeface="Arial" panose="020B0604020202020204" pitchFamily="34" charset="0"/>
                          <a:cs typeface="Arial" panose="020B0604020202020204" pitchFamily="34" charset="0"/>
                        </a:rPr>
                        <a:t>2</a:t>
                      </a:r>
                      <a:r>
                        <a:rPr lang="en-US" sz="1400" dirty="0">
                          <a:solidFill>
                            <a:schemeClr val="tx1"/>
                          </a:solidFill>
                          <a:effectLst/>
                          <a:latin typeface="Arial" panose="020B0604020202020204" pitchFamily="34" charset="0"/>
                          <a:cs typeface="Arial" panose="020B0604020202020204" pitchFamily="34" charset="0"/>
                        </a:rPr>
                        <a:t> Entity, </a:t>
                      </a:r>
                      <a:r>
                        <a:rPr lang="en-US" sz="1400" b="1" dirty="0">
                          <a:solidFill>
                            <a:schemeClr val="tx1"/>
                          </a:solidFill>
                          <a:effectLst/>
                          <a:latin typeface="Arial" panose="020B0604020202020204" pitchFamily="34" charset="0"/>
                          <a:cs typeface="Arial" panose="020B0604020202020204" pitchFamily="34" charset="0"/>
                        </a:rPr>
                        <a:t>1</a:t>
                      </a:r>
                      <a:r>
                        <a:rPr lang="en-US" sz="1400" dirty="0">
                          <a:solidFill>
                            <a:schemeClr val="tx1"/>
                          </a:solidFill>
                          <a:effectLst/>
                          <a:latin typeface="Arial" panose="020B0604020202020204" pitchFamily="34" charset="0"/>
                          <a:cs typeface="Arial" panose="020B0604020202020204" pitchFamily="34" charset="0"/>
                        </a:rPr>
                        <a:t> Program, </a:t>
                      </a:r>
                      <a:r>
                        <a:rPr lang="en-US" sz="1400" b="1" dirty="0">
                          <a:solidFill>
                            <a:schemeClr val="tx1"/>
                          </a:solidFill>
                          <a:effectLst/>
                          <a:latin typeface="Arial" panose="020B0604020202020204" pitchFamily="34" charset="0"/>
                          <a:cs typeface="Arial" panose="020B0604020202020204" pitchFamily="34" charset="0"/>
                        </a:rPr>
                        <a:t>1</a:t>
                      </a:r>
                      <a:r>
                        <a:rPr lang="en-US" sz="1400" dirty="0">
                          <a:solidFill>
                            <a:schemeClr val="tx1"/>
                          </a:solidFill>
                          <a:effectLst/>
                          <a:latin typeface="Arial" panose="020B0604020202020204" pitchFamily="34" charset="0"/>
                          <a:cs typeface="Arial" panose="020B0604020202020204" pitchFamily="34" charset="0"/>
                        </a:rPr>
                        <a:t> Best Practice Status pts.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gn="ctr">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250 pts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939289838"/>
                  </a:ext>
                </a:extLst>
              </a:tr>
              <a:tr h="0">
                <a:tc>
                  <a:txBody>
                    <a:bodyPr/>
                    <a:lstStyle/>
                    <a:p>
                      <a:pPr marL="0" marR="0">
                        <a:lnSpc>
                          <a:spcPct val="107000"/>
                        </a:lnSpc>
                        <a:spcBef>
                          <a:spcPts val="0"/>
                        </a:spcBef>
                        <a:spcAft>
                          <a:spcPts val="300"/>
                        </a:spcAft>
                      </a:pPr>
                      <a:r>
                        <a:rPr lang="en-US" sz="1400" dirty="0">
                          <a:solidFill>
                            <a:srgbClr val="000000"/>
                          </a:solidFill>
                          <a:effectLst/>
                          <a:latin typeface="Arial" panose="020B0604020202020204" pitchFamily="34" charset="0"/>
                          <a:cs typeface="Arial" panose="020B0604020202020204" pitchFamily="34" charset="0"/>
                        </a:rPr>
                        <a:t>Total</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Possible points awarded with PA priority points.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tc>
                  <a:txBody>
                    <a:bodyPr/>
                    <a:lstStyle/>
                    <a:p>
                      <a:pPr marL="0" marR="0" algn="ctr">
                        <a:lnSpc>
                          <a:spcPct val="107000"/>
                        </a:lnSpc>
                        <a:spcBef>
                          <a:spcPts val="0"/>
                        </a:spcBef>
                        <a:spcAft>
                          <a:spcPts val="300"/>
                        </a:spcAft>
                      </a:pPr>
                      <a:r>
                        <a:rPr lang="en-US" sz="1400" dirty="0">
                          <a:solidFill>
                            <a:schemeClr val="tx1"/>
                          </a:solidFill>
                          <a:effectLst/>
                          <a:latin typeface="Arial" panose="020B0604020202020204" pitchFamily="34" charset="0"/>
                          <a:cs typeface="Arial" panose="020B0604020202020204" pitchFamily="34" charset="0"/>
                        </a:rPr>
                        <a:t>1080 pts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564000023"/>
                  </a:ext>
                </a:extLst>
              </a:tr>
            </a:tbl>
          </a:graphicData>
        </a:graphic>
      </p:graphicFrame>
    </p:spTree>
    <p:extLst>
      <p:ext uri="{BB962C8B-B14F-4D97-AF65-F5344CB8AC3E}">
        <p14:creationId xmlns:p14="http://schemas.microsoft.com/office/powerpoint/2010/main" val="1639736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D7833BD3-DFC4-7894-FDCF-9A0E298EA6CB}"/>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(7)</a:t>
            </a:r>
            <a:endParaRPr dirty="0"/>
          </a:p>
        </p:txBody>
      </p:sp>
      <p:sp>
        <p:nvSpPr>
          <p:cNvPr id="2" name="Text Placeholder 1">
            <a:extLst>
              <a:ext uri="{FF2B5EF4-FFF2-40B4-BE49-F238E27FC236}">
                <a16:creationId xmlns:a16="http://schemas.microsoft.com/office/drawing/2014/main" id="{9768350D-27F8-DC77-A6F5-A531C3C3EE6A}"/>
              </a:ext>
            </a:extLst>
          </p:cNvPr>
          <p:cNvSpPr>
            <a:spLocks noGrp="1"/>
          </p:cNvSpPr>
          <p:nvPr>
            <p:ph type="body" idx="1"/>
          </p:nvPr>
        </p:nvSpPr>
        <p:spPr>
          <a:xfrm>
            <a:off x="771908" y="1441763"/>
            <a:ext cx="10720577" cy="3077766"/>
          </a:xfrm>
        </p:spPr>
        <p:txBody>
          <a:bodyPr/>
          <a:lstStyle/>
          <a:p>
            <a:pPr marL="288925" indent="-285750">
              <a:spcAft>
                <a:spcPts val="600"/>
              </a:spcAft>
              <a:buSzPct val="100000"/>
              <a:buFont typeface="Arial" panose="020B0604020202020204" pitchFamily="34" charset="0"/>
              <a:buChar char="•"/>
            </a:pPr>
            <a:r>
              <a:rPr lang="en-US" sz="2000" b="1" dirty="0">
                <a:latin typeface="Arial" panose="020B0604020202020204" pitchFamily="34" charset="0"/>
                <a:ea typeface="Times New Roman" panose="02020603050405020304" pitchFamily="18" charset="0"/>
                <a:cs typeface="Times New Roman" panose="02020603050405020304" pitchFamily="18" charset="0"/>
              </a:rPr>
              <a:t>Mission Statement – (online - maximum of 10 points)</a:t>
            </a:r>
          </a:p>
          <a:p>
            <a:pPr marL="460375" lvl="1">
              <a:spcAft>
                <a:spcPts val="1200"/>
              </a:spcAft>
              <a:buSzPct val="150000"/>
            </a:pPr>
            <a:r>
              <a:rPr lang="en-US" sz="2000" dirty="0">
                <a:latin typeface="Arial" panose="020B0604020202020204" pitchFamily="34" charset="0"/>
                <a:ea typeface="Times New Roman" panose="02020603050405020304" pitchFamily="18" charset="0"/>
                <a:cs typeface="Times New Roman" panose="02020603050405020304" pitchFamily="18" charset="0"/>
              </a:rPr>
              <a:t>What is the core value of your organization and how does it relate to the Nita M. Lowey 21</a:t>
            </a:r>
            <a:r>
              <a:rPr lang="en-US" sz="2000"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2000" dirty="0">
                <a:latin typeface="Arial" panose="020B0604020202020204" pitchFamily="34" charset="0"/>
                <a:ea typeface="Times New Roman" panose="02020603050405020304" pitchFamily="18" charset="0"/>
                <a:cs typeface="Times New Roman" panose="02020603050405020304" pitchFamily="18" charset="0"/>
              </a:rPr>
              <a:t> CCLC Program?</a:t>
            </a:r>
          </a:p>
          <a:p>
            <a:pPr marL="288925" indent="-285750">
              <a:spcAft>
                <a:spcPts val="600"/>
              </a:spcAft>
              <a:buSzPct val="100000"/>
              <a:buFont typeface="Arial" panose="020B0604020202020204" pitchFamily="34" charset="0"/>
              <a:buChar char="•"/>
            </a:pPr>
            <a:r>
              <a:rPr lang="en-US" sz="2000" b="1" dirty="0">
                <a:latin typeface="Arial" panose="020B0604020202020204" pitchFamily="34" charset="0"/>
                <a:ea typeface="Times New Roman" panose="02020603050405020304" pitchFamily="18" charset="0"/>
                <a:cs typeface="Times New Roman" panose="02020603050405020304" pitchFamily="18" charset="0"/>
              </a:rPr>
              <a:t>Proposal Abstract (online – maximum of 25 points)</a:t>
            </a:r>
          </a:p>
          <a:p>
            <a:pPr marL="460375" lvl="1">
              <a:spcAft>
                <a:spcPts val="600"/>
              </a:spcAft>
              <a:buSzPct val="150000"/>
            </a:pPr>
            <a:r>
              <a:rPr lang="en-US" sz="2000" dirty="0">
                <a:latin typeface="Arial" panose="020B0604020202020204" pitchFamily="34" charset="0"/>
                <a:ea typeface="Times New Roman" panose="02020603050405020304" pitchFamily="18" charset="0"/>
                <a:cs typeface="Arial" panose="020B0604020202020204" pitchFamily="34" charset="0"/>
              </a:rPr>
              <a:t>Concisely describe the proposed project, the number of students to be served, the LEA(s) in which you will host the project, the unique name of the project (if any), the primary applicant’s name, the amount of funds requested, and a list of the vendors/partners. Also, indicate any categories for which you are seeking competitive priority points. </a:t>
            </a:r>
            <a:r>
              <a:rPr lang="en-US" sz="2000" i="1" dirty="0">
                <a:latin typeface="Arial" panose="020B0604020202020204" pitchFamily="34" charset="0"/>
                <a:ea typeface="Times New Roman" panose="02020603050405020304" pitchFamily="18" charset="0"/>
                <a:cs typeface="Arial" panose="020B0604020202020204" pitchFamily="34" charset="0"/>
              </a:rPr>
              <a:t>Maximum 6000 characters (answer the questions provided).</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19</a:t>
            </a:fld>
            <a:endParaRPr lang="en-US" dirty="0"/>
          </a:p>
        </p:txBody>
      </p:sp>
    </p:spTree>
    <p:extLst>
      <p:ext uri="{BB962C8B-B14F-4D97-AF65-F5344CB8AC3E}">
        <p14:creationId xmlns:p14="http://schemas.microsoft.com/office/powerpoint/2010/main" val="421321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spc="-5" dirty="0"/>
              <a:t>Disclaimer</a:t>
            </a:r>
            <a:endParaRPr spc="-5" dirty="0"/>
          </a:p>
        </p:txBody>
      </p:sp>
      <p:sp>
        <p:nvSpPr>
          <p:cNvPr id="4" name="Text Placeholder 3">
            <a:extLst>
              <a:ext uri="{FF2B5EF4-FFF2-40B4-BE49-F238E27FC236}">
                <a16:creationId xmlns:a16="http://schemas.microsoft.com/office/drawing/2014/main" id="{724E8D9B-C5F2-9629-3701-F39A90F41792}"/>
              </a:ext>
            </a:extLst>
          </p:cNvPr>
          <p:cNvSpPr>
            <a:spLocks noGrp="1"/>
          </p:cNvSpPr>
          <p:nvPr>
            <p:ph type="body" idx="1"/>
          </p:nvPr>
        </p:nvSpPr>
        <p:spPr>
          <a:xfrm>
            <a:off x="735711" y="1475428"/>
            <a:ext cx="10720577" cy="2462213"/>
          </a:xfrm>
        </p:spPr>
        <p:txBody>
          <a:bodyPr/>
          <a:lstStyle/>
          <a:p>
            <a:r>
              <a:rPr lang="en-US" sz="2000" dirty="0">
                <a:solidFill>
                  <a:prstClr val="black"/>
                </a:solidFill>
                <a:latin typeface="Arial" panose="020B0604020202020204" pitchFamily="34" charset="0"/>
                <a:cs typeface="Arial" panose="020B0604020202020204" pitchFamily="34" charset="0"/>
              </a:rPr>
              <a:t>This PowerPoint addresses many, but not all, Request for Proposal (RFP) items and provides technical assistance on how to respond to the RFP. Applicants are responsible for reading and complying with all RFP requirements.</a:t>
            </a:r>
          </a:p>
          <a:p>
            <a:endParaRPr lang="en-US" sz="2000" dirty="0">
              <a:solidFill>
                <a:prstClr val="black"/>
              </a:solidFill>
              <a:latin typeface="Arial" panose="020B0604020202020204" pitchFamily="34" charset="0"/>
              <a:cs typeface="Arial" panose="020B0604020202020204" pitchFamily="34" charset="0"/>
            </a:endParaRPr>
          </a:p>
          <a:p>
            <a:r>
              <a:rPr lang="en-US" sz="2000" b="1" dirty="0">
                <a:solidFill>
                  <a:prstClr val="black"/>
                </a:solidFill>
                <a:latin typeface="Arial" panose="020B0604020202020204" pitchFamily="34" charset="0"/>
                <a:cs typeface="Arial" panose="020B0604020202020204" pitchFamily="34" charset="0"/>
              </a:rPr>
              <a:t>NOTE: </a:t>
            </a:r>
            <a:r>
              <a:rPr lang="en-US" sz="2000" dirty="0">
                <a:solidFill>
                  <a:srgbClr val="000000"/>
                </a:solidFill>
                <a:effectLst/>
                <a:latin typeface="Arial" panose="020B0604020202020204" pitchFamily="34" charset="0"/>
                <a:ea typeface="Calibri" panose="020F0502020204030204" pitchFamily="34" charset="0"/>
              </a:rPr>
              <a:t>Current cohort 10 and 11 grantees are eligible to apply but cannot duplicate services of their current grants or propose to provide services to the identical target population of students. Cohort 12 applicants selected for funding are not eligible to amend their target populations to include current cohort 11 grant students once funding for previously awarded grants have end.</a:t>
            </a:r>
            <a:endParaRPr lang="en-US" sz="2000" dirty="0">
              <a:solidFill>
                <a:prstClr val="black"/>
              </a:solidFill>
              <a:latin typeface="Arial" panose="020B0604020202020204" pitchFamily="34" charset="0"/>
              <a:cs typeface="Arial" panose="020B0604020202020204" pitchFamily="34" charset="0"/>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66D6181A-B6D6-18E0-A1D2-F1FB273E3D4F}"/>
              </a:ext>
            </a:extLst>
          </p:cNvPr>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lang="en-US" dirty="0"/>
              <a:t>Completing e-Grants Application (8)</a:t>
            </a:r>
            <a:endParaRPr dirty="0"/>
          </a:p>
        </p:txBody>
      </p:sp>
      <p:sp>
        <p:nvSpPr>
          <p:cNvPr id="4" name="Text Placeholder 3">
            <a:extLst>
              <a:ext uri="{FF2B5EF4-FFF2-40B4-BE49-F238E27FC236}">
                <a16:creationId xmlns:a16="http://schemas.microsoft.com/office/drawing/2014/main" id="{57421941-A01F-43E4-BC64-B39AD2EC6715}"/>
              </a:ext>
            </a:extLst>
          </p:cNvPr>
          <p:cNvSpPr>
            <a:spLocks noGrp="1"/>
          </p:cNvSpPr>
          <p:nvPr>
            <p:ph type="body" idx="1"/>
          </p:nvPr>
        </p:nvSpPr>
        <p:spPr>
          <a:xfrm>
            <a:off x="619124" y="1405888"/>
            <a:ext cx="10873361" cy="4308872"/>
          </a:xfrm>
        </p:spPr>
        <p:txBody>
          <a:bodyPr/>
          <a:lstStyle/>
          <a:p>
            <a:pPr algn="l"/>
            <a:r>
              <a:rPr lang="en-US" sz="2800" b="1" dirty="0">
                <a:effectLst/>
                <a:latin typeface="Arial" panose="020B0604020202020204" pitchFamily="34" charset="0"/>
                <a:ea typeface="Times New Roman" panose="02020603050405020304" pitchFamily="18" charset="0"/>
              </a:rPr>
              <a:t>Proposal Abstract</a:t>
            </a:r>
            <a:endParaRPr lang="en-US" dirty="0">
              <a:latin typeface="Arial" panose="020B0604020202020204" pitchFamily="34" charset="0"/>
              <a:ea typeface="Times New Roman" panose="02020603050405020304" pitchFamily="18" charset="0"/>
            </a:endParaRPr>
          </a:p>
          <a:p>
            <a:r>
              <a:rPr lang="en-US" sz="1800" dirty="0">
                <a:effectLst/>
                <a:latin typeface="Arial" panose="020B0604020202020204" pitchFamily="34" charset="0"/>
                <a:ea typeface="Times New Roman" panose="02020603050405020304" pitchFamily="18" charset="0"/>
              </a:rPr>
              <a:t>Applicant must </a:t>
            </a:r>
            <a:r>
              <a:rPr lang="en-US" dirty="0">
                <a:latin typeface="Arial" panose="020B0604020202020204" pitchFamily="34" charset="0"/>
                <a:ea typeface="Times New Roman" panose="02020603050405020304" pitchFamily="18" charset="0"/>
              </a:rPr>
              <a:t>include the following in the proposal abstract:</a:t>
            </a:r>
          </a:p>
          <a:p>
            <a:pPr marL="742950" lvl="1" indent="-285750">
              <a:buFont typeface="Arial" panose="020B0604020202020204" pitchFamily="34" charset="0"/>
              <a:buChar char="•"/>
            </a:pPr>
            <a:r>
              <a:rPr lang="en-US" dirty="0">
                <a:effectLst/>
                <a:latin typeface="Arial" panose="020B0604020202020204" pitchFamily="34" charset="0"/>
                <a:ea typeface="Times New Roman" panose="02020603050405020304" pitchFamily="18" charset="0"/>
              </a:rPr>
              <a:t>The number of students to be served</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The LEA(s) in which you will host the project</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The unique name of the project (if applicable)</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The primary applicant’s name </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The amount of funds requested </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A list of the vendors/partners</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Indicate any categories for which you are seeking competitive priority points. </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Identify the type(s) of program(s) being proposed</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Indicate the days of the week the program(s) will operate, the total hours per week, the total hours per day, the daily hours of operation</a:t>
            </a:r>
          </a:p>
          <a:p>
            <a:pPr marL="742950" lvl="1"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rPr>
              <a:t>The number of weeks the program will operate during the academic year including summer if applicable</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20</a:t>
            </a:fld>
            <a:endParaRPr dirty="0"/>
          </a:p>
        </p:txBody>
      </p:sp>
    </p:spTree>
    <p:extLst>
      <p:ext uri="{BB962C8B-B14F-4D97-AF65-F5344CB8AC3E}">
        <p14:creationId xmlns:p14="http://schemas.microsoft.com/office/powerpoint/2010/main" val="981603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C52E0450-DD0E-38A0-D55C-092E3411C3EA}"/>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(9)</a:t>
            </a:r>
            <a:endParaRPr dirty="0"/>
          </a:p>
        </p:txBody>
      </p:sp>
      <p:sp>
        <p:nvSpPr>
          <p:cNvPr id="2" name="Text Placeholder 1">
            <a:extLst>
              <a:ext uri="{FF2B5EF4-FFF2-40B4-BE49-F238E27FC236}">
                <a16:creationId xmlns:a16="http://schemas.microsoft.com/office/drawing/2014/main" id="{6A449F8C-82EB-F2AA-5C33-71E99E3062AA}"/>
              </a:ext>
            </a:extLst>
          </p:cNvPr>
          <p:cNvSpPr>
            <a:spLocks noGrp="1"/>
          </p:cNvSpPr>
          <p:nvPr>
            <p:ph type="body" idx="1"/>
          </p:nvPr>
        </p:nvSpPr>
        <p:spPr>
          <a:xfrm>
            <a:off x="591672" y="1333949"/>
            <a:ext cx="10844784" cy="4739759"/>
          </a:xfrm>
        </p:spPr>
        <p:txBody>
          <a:bodyPr/>
          <a:lstStyle/>
          <a:p>
            <a:pPr marL="3175">
              <a:buSzPct val="100000"/>
            </a:pPr>
            <a:r>
              <a:rPr lang="en-US" sz="2800" b="1" dirty="0">
                <a:latin typeface="Arial" panose="020B0604020202020204" pitchFamily="34" charset="0"/>
                <a:cs typeface="Arial" panose="020B0604020202020204" pitchFamily="34" charset="0"/>
              </a:rPr>
              <a:t>Preparations – Application Information (Narrative)</a:t>
            </a:r>
          </a:p>
          <a:p>
            <a:pPr marL="346075" indent="-342900">
              <a:buSzPct val="100000"/>
              <a:buFont typeface="+mj-lt"/>
              <a:buAutoNum type="arabicPeriod"/>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Needs Statement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115 </a:t>
            </a:r>
            <a:r>
              <a:rPr lang="en-US" dirty="0">
                <a:latin typeface="Arial" panose="020B0604020202020204" pitchFamily="34" charset="0"/>
                <a:ea typeface="Times New Roman" panose="02020603050405020304" pitchFamily="18" charset="0"/>
                <a:cs typeface="Times New Roman" panose="02020603050405020304" pitchFamily="18" charset="0"/>
              </a:rPr>
              <a:t>(</a:t>
            </a:r>
            <a:r>
              <a:rPr lang="en-US" i="1" dirty="0">
                <a:latin typeface="Arial" panose="020B0604020202020204" pitchFamily="34" charset="0"/>
                <a:ea typeface="Times New Roman" panose="02020603050405020304" pitchFamily="18" charset="0"/>
                <a:cs typeface="Times New Roman" panose="02020603050405020304" pitchFamily="18" charset="0"/>
              </a:rPr>
              <a:t>see RFP guiding questions</a:t>
            </a:r>
            <a:r>
              <a:rPr lang="en-US"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a:pPr>
            <a:r>
              <a:rPr lang="en-US" dirty="0">
                <a:latin typeface="Arial" panose="020B0604020202020204" pitchFamily="34" charset="0"/>
                <a:ea typeface="Calibri" panose="020F0502020204030204" pitchFamily="34" charset="0"/>
                <a:cs typeface="Times New Roman" panose="02020603050405020304" pitchFamily="18" charset="0"/>
              </a:rPr>
              <a:t>The needs statement section is a statement of the need or problem (f</a:t>
            </a:r>
            <a:r>
              <a:rPr lang="en-US" i="1" dirty="0">
                <a:latin typeface="Arial" panose="020B0604020202020204" pitchFamily="34" charset="0"/>
                <a:ea typeface="Calibri" panose="020F0502020204030204" pitchFamily="34" charset="0"/>
                <a:cs typeface="Times New Roman" panose="02020603050405020304" pitchFamily="18" charset="0"/>
              </a:rPr>
              <a:t>or example, </a:t>
            </a:r>
            <a:r>
              <a:rPr lang="en-US" i="1" dirty="0">
                <a:latin typeface="Arial" panose="020B0604020202020204" pitchFamily="34" charset="0"/>
                <a:ea typeface="Times New Roman" panose="02020603050405020304" pitchFamily="18" charset="0"/>
                <a:cs typeface="Times New Roman" panose="02020603050405020304" pitchFamily="18" charset="0"/>
              </a:rPr>
              <a:t>who is affected, what caused the need or problem</a:t>
            </a:r>
            <a:r>
              <a:rPr lang="en-US" dirty="0">
                <a:latin typeface="Arial" panose="020B0604020202020204" pitchFamily="34" charset="0"/>
                <a:ea typeface="Times New Roman" panose="02020603050405020304" pitchFamily="18" charset="0"/>
                <a:cs typeface="Times New Roman" panose="02020603050405020304" pitchFamily="18" charset="0"/>
              </a:rPr>
              <a:t>)</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03325" lvl="2" indent="-285750">
              <a:buSzPct val="100000"/>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The needs statement section fits with the purpose of the funding opportunity. </a:t>
            </a:r>
          </a:p>
          <a:p>
            <a:pPr marL="1203325" lvl="2" indent="-28575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This section presents the case for the project</a:t>
            </a:r>
            <a:r>
              <a:rPr lang="en-US" dirty="0">
                <a:latin typeface="Arial" panose="020B0604020202020204" pitchFamily="34" charset="0"/>
                <a:ea typeface="Times New Roman" panose="02020603050405020304" pitchFamily="18" charset="0"/>
                <a:cs typeface="Times New Roman" panose="02020603050405020304" pitchFamily="18" charset="0"/>
              </a:rPr>
              <a:t> </a:t>
            </a:r>
          </a:p>
          <a:p>
            <a:pPr marL="1660525" lvl="3" indent="-285750">
              <a:buSzPct val="100000"/>
              <a:buFont typeface="Arial" panose="020B0604020202020204" pitchFamily="34" charset="0"/>
              <a:buChar char="-"/>
            </a:pPr>
            <a:r>
              <a:rPr lang="en-US" dirty="0">
                <a:latin typeface="Arial" panose="020B0604020202020204" pitchFamily="34" charset="0"/>
                <a:ea typeface="Times New Roman" panose="02020603050405020304" pitchFamily="18" charset="0"/>
                <a:cs typeface="Times New Roman" panose="02020603050405020304" pitchFamily="18" charset="0"/>
              </a:rPr>
              <a:t>who is affected, </a:t>
            </a:r>
          </a:p>
          <a:p>
            <a:pPr marL="1660525" lvl="3" indent="-285750">
              <a:buSzPct val="100000"/>
              <a:buFont typeface="Arial" panose="020B0604020202020204" pitchFamily="34" charset="0"/>
              <a:buChar char="-"/>
            </a:pPr>
            <a:r>
              <a:rPr lang="en-US" dirty="0">
                <a:latin typeface="Arial" panose="020B0604020202020204" pitchFamily="34" charset="0"/>
                <a:ea typeface="Times New Roman" panose="02020603050405020304" pitchFamily="18" charset="0"/>
                <a:cs typeface="Times New Roman" panose="02020603050405020304" pitchFamily="18" charset="0"/>
              </a:rPr>
              <a:t>what caused the need or problem(s), and </a:t>
            </a:r>
          </a:p>
          <a:p>
            <a:pPr marL="1660525" lvl="3" indent="-285750">
              <a:spcAft>
                <a:spcPts val="600"/>
              </a:spcAft>
              <a:buSzPct val="100000"/>
              <a:buFont typeface="Arial" panose="020B0604020202020204" pitchFamily="34" charset="0"/>
              <a:buChar char="-"/>
            </a:pPr>
            <a:r>
              <a:rPr lang="en-US" dirty="0">
                <a:latin typeface="Arial" panose="020B0604020202020204" pitchFamily="34" charset="0"/>
                <a:ea typeface="Times New Roman" panose="02020603050405020304" pitchFamily="18" charset="0"/>
                <a:cs typeface="Times New Roman" panose="02020603050405020304" pitchFamily="18" charset="0"/>
              </a:rPr>
              <a:t>what will happen if the need is not addressed, or the problem is not resolved. </a:t>
            </a:r>
          </a:p>
          <a:p>
            <a:pPr marL="803275" lvl="1" indent="-342900">
              <a:spcAft>
                <a:spcPts val="300"/>
              </a:spcAft>
              <a:buSzPct val="100000"/>
              <a:buFont typeface="+mj-lt"/>
              <a:buAutoNum type="alphaLcPeriod"/>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statement should make a persuasive case that students need the program (</a:t>
            </a:r>
            <a:r>
              <a:rPr lang="en-US"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establishes a basis for appropriate performance indicators and targets</a:t>
            </a: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marL="1260475" lvl="2"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applicant should conduct a needs assessment in:</a:t>
            </a:r>
          </a:p>
          <a:p>
            <a:pPr marL="1717675" lvl="3"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core subjects - particularly reading and math) </a:t>
            </a:r>
          </a:p>
          <a:p>
            <a:pPr marL="1717675" lvl="3"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school attendance</a:t>
            </a:r>
          </a:p>
          <a:p>
            <a:pPr marL="1717675" lvl="3"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behavior during the school day </a:t>
            </a:r>
          </a:p>
          <a:p>
            <a:pPr marL="1717675" lvl="3"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family literacy</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21</a:t>
            </a:fld>
            <a:endParaRPr lang="en-US" dirty="0"/>
          </a:p>
        </p:txBody>
      </p:sp>
    </p:spTree>
    <p:extLst>
      <p:ext uri="{BB962C8B-B14F-4D97-AF65-F5344CB8AC3E}">
        <p14:creationId xmlns:p14="http://schemas.microsoft.com/office/powerpoint/2010/main" val="1692089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BA378CF9-D9B7-3851-6A6C-E277FAD86752}"/>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(10)</a:t>
            </a:r>
            <a:endParaRPr dirty="0"/>
          </a:p>
        </p:txBody>
      </p:sp>
      <p:sp>
        <p:nvSpPr>
          <p:cNvPr id="2" name="Text Placeholder 1">
            <a:extLst>
              <a:ext uri="{FF2B5EF4-FFF2-40B4-BE49-F238E27FC236}">
                <a16:creationId xmlns:a16="http://schemas.microsoft.com/office/drawing/2014/main" id="{41413C3C-0CA7-089B-709E-4DCCCBE418FA}"/>
              </a:ext>
            </a:extLst>
          </p:cNvPr>
          <p:cNvSpPr>
            <a:spLocks noGrp="1"/>
          </p:cNvSpPr>
          <p:nvPr>
            <p:ph type="body" idx="1"/>
          </p:nvPr>
        </p:nvSpPr>
        <p:spPr>
          <a:xfrm>
            <a:off x="613186" y="1323191"/>
            <a:ext cx="10843104" cy="4434840"/>
          </a:xfrm>
        </p:spPr>
        <p:txBody>
          <a:bodyPr/>
          <a:lstStyle/>
          <a:p>
            <a:pPr marL="61913" lvl="1">
              <a:buSzPct val="100000"/>
            </a:pPr>
            <a:r>
              <a:rPr lang="en-US" sz="2800" b="1" spc="-5" dirty="0">
                <a:solidFill>
                  <a:prstClr val="black"/>
                </a:solidFill>
                <a:latin typeface="Arial"/>
                <a:cs typeface="Arial"/>
              </a:rPr>
              <a:t>Preparations – Application Information (Narrative)</a:t>
            </a:r>
            <a:endPar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803275" lvl="1" indent="-342900">
              <a:buSzPct val="100000"/>
              <a:buFont typeface="+mj-lt"/>
              <a:buAutoNum type="alphaLcPeriod" startAt="3"/>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statement explains the needs assessment process and its findings. It addresses: </a:t>
            </a:r>
          </a:p>
          <a:p>
            <a:pPr marL="1260475" lvl="2"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involvement of partners in the needs assessment process</a:t>
            </a:r>
          </a:p>
          <a:p>
            <a:pPr marL="1260475" lvl="2"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needs of the community</a:t>
            </a:r>
          </a:p>
          <a:p>
            <a:pPr marL="1260475" lvl="2"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needs of the school(s)</a:t>
            </a:r>
          </a:p>
          <a:p>
            <a:pPr marL="1260475" lvl="2"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needs of students to be served (</a:t>
            </a:r>
            <a:r>
              <a:rPr lang="en-US"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including any specific student data</a:t>
            </a: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marL="1260475" lvl="2" indent="-342900">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needs of students’ families to be served</a:t>
            </a:r>
          </a:p>
          <a:p>
            <a:pPr marL="1260475" lvl="2" indent="-342900">
              <a:spcAft>
                <a:spcPts val="300"/>
              </a:spcAft>
              <a:buSzPct val="1000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needs that relate to summer programming</a:t>
            </a:r>
          </a:p>
          <a:p>
            <a:pPr marL="803275" lvl="1" indent="-342900">
              <a:spcAft>
                <a:spcPts val="300"/>
              </a:spcAft>
              <a:buSzPct val="100000"/>
              <a:buFont typeface="+mj-lt"/>
              <a:buAutoNum type="alphaLcPeriod" startAt="4"/>
            </a:pPr>
            <a:r>
              <a:rPr lang="en-US" dirty="0">
                <a:latin typeface="Arial" panose="020B0604020202020204" pitchFamily="34" charset="0"/>
                <a:ea typeface="Times New Roman" panose="02020603050405020304" pitchFamily="18" charset="0"/>
                <a:cs typeface="Times New Roman" panose="02020603050405020304" pitchFamily="18" charset="0"/>
              </a:rPr>
              <a:t>The statement describes current programs operating at the proposed site (</a:t>
            </a:r>
            <a:r>
              <a:rPr lang="en-US" i="1" dirty="0">
                <a:latin typeface="Arial" panose="020B0604020202020204" pitchFamily="34" charset="0"/>
                <a:ea typeface="Times New Roman" panose="02020603050405020304" pitchFamily="18" charset="0"/>
                <a:cs typeface="Times New Roman" panose="02020603050405020304" pitchFamily="18" charset="0"/>
              </a:rPr>
              <a:t>including the number of students being served, the number of paid staff, the source of funding, and how many days/hours per week the existing program is operating</a:t>
            </a:r>
            <a:r>
              <a:rPr lang="en-US"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buSzPct val="100000"/>
              <a:buFont typeface="+mj-lt"/>
              <a:buAutoNum type="alphaLcPeriod" startAt="4"/>
            </a:pPr>
            <a:r>
              <a:rPr lang="en-US" dirty="0">
                <a:latin typeface="Arial" panose="020B0604020202020204" pitchFamily="34" charset="0"/>
                <a:ea typeface="Times New Roman" panose="02020603050405020304" pitchFamily="18" charset="0"/>
                <a:cs typeface="Times New Roman" panose="02020603050405020304" pitchFamily="18" charset="0"/>
              </a:rPr>
              <a:t>The statement explains how the proposed 21</a:t>
            </a:r>
            <a:r>
              <a:rPr lang="en-US"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dirty="0">
                <a:latin typeface="Arial" panose="020B0604020202020204" pitchFamily="34" charset="0"/>
                <a:ea typeface="Times New Roman" panose="02020603050405020304" pitchFamily="18" charset="0"/>
                <a:cs typeface="Times New Roman" panose="02020603050405020304" pitchFamily="18" charset="0"/>
              </a:rPr>
              <a:t> CCLC will operate separately from the existing programs. </a:t>
            </a:r>
          </a:p>
          <a:p>
            <a:pPr marL="460375" lvl="1">
              <a:buSzPct val="100000"/>
            </a:pP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460375" lvl="1">
              <a:buSzPct val="100000"/>
            </a:pPr>
            <a:r>
              <a:rPr lang="en-US" b="1" dirty="0">
                <a:latin typeface="Arial" panose="020B0604020202020204" pitchFamily="34" charset="0"/>
                <a:ea typeface="Times New Roman" panose="02020603050405020304" pitchFamily="18" charset="0"/>
                <a:cs typeface="Times New Roman" panose="02020603050405020304" pitchFamily="18" charset="0"/>
              </a:rPr>
              <a:t>NOTE:</a:t>
            </a:r>
            <a:r>
              <a:rPr lang="en-US" dirty="0">
                <a:latin typeface="Arial" panose="020B0604020202020204" pitchFamily="34" charset="0"/>
                <a:ea typeface="Times New Roman" panose="02020603050405020304" pitchFamily="18" charset="0"/>
                <a:cs typeface="Times New Roman" panose="02020603050405020304" pitchFamily="18" charset="0"/>
              </a:rPr>
              <a:t> Sites with existing programs must not supplant.</a:t>
            </a:r>
            <a:endParaRPr lang="en-US" dirty="0"/>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22</a:t>
            </a:fld>
            <a:endParaRPr lang="en-US" dirty="0"/>
          </a:p>
        </p:txBody>
      </p:sp>
    </p:spTree>
    <p:extLst>
      <p:ext uri="{BB962C8B-B14F-4D97-AF65-F5344CB8AC3E}">
        <p14:creationId xmlns:p14="http://schemas.microsoft.com/office/powerpoint/2010/main" val="2638433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43C36AE5-9ACF-B018-E57F-B6BDA9AB648D}"/>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(11)</a:t>
            </a:r>
            <a:endParaRPr dirty="0"/>
          </a:p>
        </p:txBody>
      </p:sp>
      <p:sp>
        <p:nvSpPr>
          <p:cNvPr id="2" name="Text Placeholder 1">
            <a:extLst>
              <a:ext uri="{FF2B5EF4-FFF2-40B4-BE49-F238E27FC236}">
                <a16:creationId xmlns:a16="http://schemas.microsoft.com/office/drawing/2014/main" id="{5EBAE987-2BCB-A209-9E91-149071ED8002}"/>
              </a:ext>
            </a:extLst>
          </p:cNvPr>
          <p:cNvSpPr>
            <a:spLocks noGrp="1"/>
          </p:cNvSpPr>
          <p:nvPr>
            <p:ph type="body" idx="1"/>
          </p:nvPr>
        </p:nvSpPr>
        <p:spPr>
          <a:xfrm>
            <a:off x="735712" y="1354081"/>
            <a:ext cx="10720577" cy="4455066"/>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a:pPr>
            <a:r>
              <a:rPr lang="en-US" b="1" dirty="0">
                <a:latin typeface="Arial" panose="020B0604020202020204" pitchFamily="34" charset="0"/>
                <a:ea typeface="Times New Roman" panose="02020603050405020304" pitchFamily="18" charset="0"/>
                <a:cs typeface="Times New Roman" panose="02020603050405020304" pitchFamily="18" charset="0"/>
              </a:rPr>
              <a:t>Performance goals and objectives </a:t>
            </a:r>
            <a:r>
              <a:rPr lang="en-US" dirty="0">
                <a:latin typeface="Arial" panose="020B0604020202020204" pitchFamily="34" charset="0"/>
                <a:ea typeface="Times New Roman" panose="02020603050405020304" pitchFamily="18" charset="0"/>
                <a:cs typeface="Times New Roman" panose="02020603050405020304" pitchFamily="18" charset="0"/>
              </a:rPr>
              <a:t>(Maximum of 95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buSzPct val="100000"/>
              <a:buFont typeface="+mj-lt"/>
              <a:buAutoNum type="arabicParenR"/>
            </a:pPr>
            <a:r>
              <a:rPr lang="en-US" dirty="0">
                <a:latin typeface="Arial" panose="020B0604020202020204" pitchFamily="34" charset="0"/>
                <a:ea typeface="Times New Roman" panose="02020603050405020304" pitchFamily="18" charset="0"/>
                <a:cs typeface="Times New Roman" panose="02020603050405020304" pitchFamily="18" charset="0"/>
              </a:rPr>
              <a:t>Applicants must describe the </a:t>
            </a:r>
          </a:p>
          <a:p>
            <a:pPr marL="1660525" lvl="3" indent="-285750">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goal(s), </a:t>
            </a:r>
          </a:p>
          <a:p>
            <a:pPr marL="1660525" lvl="3" indent="-285750">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objectives, </a:t>
            </a:r>
          </a:p>
          <a:p>
            <a:pPr marL="1660525" lvl="3" indent="-285750">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services, and </a:t>
            </a:r>
          </a:p>
          <a:p>
            <a:pPr marL="1660525" lvl="3" indent="-285750">
              <a:spcAft>
                <a:spcPts val="6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explain how the proposed services will address the needs of students (public and private) and the needs of their working families.</a:t>
            </a:r>
            <a:r>
              <a:rPr lang="en-US" sz="1600"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Proposed services must be closely aligned with identified needs.</a:t>
            </a:r>
          </a:p>
          <a:p>
            <a:pPr marL="1260475" lvl="2" indent="-342900">
              <a:spcAft>
                <a:spcPts val="600"/>
              </a:spcAft>
              <a:buSzPct val="100000"/>
              <a:buFont typeface="+mj-lt"/>
              <a:buAutoNum type="arabicParenR"/>
            </a:pPr>
            <a:r>
              <a:rPr lang="en-US" dirty="0">
                <a:latin typeface="Arial" panose="020B0604020202020204" pitchFamily="34" charset="0"/>
                <a:ea typeface="Times New Roman" panose="02020603050405020304" pitchFamily="18" charset="0"/>
                <a:cs typeface="Times New Roman" panose="02020603050405020304" pitchFamily="18" charset="0"/>
              </a:rPr>
              <a:t>Applicants </a:t>
            </a:r>
            <a:r>
              <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must use the Multi-Year Program Design and Performance Form template to:</a:t>
            </a:r>
          </a:p>
          <a:p>
            <a:pPr marL="1660525" lvl="3" indent="-285750">
              <a:buSzPct val="100000"/>
              <a:buFont typeface="Arial" panose="020B0604020202020204" pitchFamily="34" charset="0"/>
              <a:buChar char="-"/>
            </a:pPr>
            <a:r>
              <a:rPr lang="en-U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develop a matrix that reflects the project design </a:t>
            </a:r>
          </a:p>
          <a:p>
            <a:pPr marL="1660525" lvl="3" indent="-285750">
              <a:buSzPct val="100000"/>
              <a:buFont typeface="Arial" panose="020B0604020202020204" pitchFamily="34" charset="0"/>
              <a:buChar char="-"/>
            </a:pPr>
            <a:r>
              <a:rPr lang="en-U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The template is available as a download from the PDE website 21</a:t>
            </a:r>
            <a:r>
              <a:rPr lang="en-US" sz="1600" baseline="30000" dirty="0">
                <a:solidFill>
                  <a:srgbClr val="000000"/>
                </a:solidFill>
                <a:latin typeface="Arial" panose="020B0604020202020204" pitchFamily="34" charset="0"/>
                <a:ea typeface="Calibri" panose="020F0502020204030204" pitchFamily="34" charset="0"/>
                <a:cs typeface="Times New Roman" panose="02020603050405020304" pitchFamily="18" charset="0"/>
              </a:rPr>
              <a:t>st</a:t>
            </a:r>
            <a:r>
              <a:rPr lang="en-U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 CCLC.</a:t>
            </a: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23</a:t>
            </a:fld>
            <a:endParaRPr lang="en-US" dirty="0"/>
          </a:p>
        </p:txBody>
      </p:sp>
    </p:spTree>
    <p:extLst>
      <p:ext uri="{BB962C8B-B14F-4D97-AF65-F5344CB8AC3E}">
        <p14:creationId xmlns:p14="http://schemas.microsoft.com/office/powerpoint/2010/main" val="1719656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BD564EA-A240-CA49-2EB1-FC1D48CFD296}"/>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(12)</a:t>
            </a:r>
            <a:endParaRPr dirty="0"/>
          </a:p>
        </p:txBody>
      </p:sp>
      <p:sp>
        <p:nvSpPr>
          <p:cNvPr id="2" name="Text Placeholder 1">
            <a:extLst>
              <a:ext uri="{FF2B5EF4-FFF2-40B4-BE49-F238E27FC236}">
                <a16:creationId xmlns:a16="http://schemas.microsoft.com/office/drawing/2014/main" id="{61AAAE4B-0578-CCC8-59DB-6A21012D57D5}"/>
              </a:ext>
            </a:extLst>
          </p:cNvPr>
          <p:cNvSpPr>
            <a:spLocks noGrp="1"/>
          </p:cNvSpPr>
          <p:nvPr>
            <p:ph type="body" idx="1"/>
          </p:nvPr>
        </p:nvSpPr>
        <p:spPr>
          <a:xfrm>
            <a:off x="735712" y="1391659"/>
            <a:ext cx="10720577" cy="4178067"/>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a:pPr>
            <a:r>
              <a:rPr lang="en-US" b="1" dirty="0">
                <a:latin typeface="Arial" panose="020B0604020202020204" pitchFamily="34" charset="0"/>
                <a:ea typeface="Times New Roman" panose="02020603050405020304" pitchFamily="18" charset="0"/>
                <a:cs typeface="Times New Roman" panose="02020603050405020304" pitchFamily="18" charset="0"/>
              </a:rPr>
              <a:t>Performance goals and objectives</a:t>
            </a:r>
            <a:r>
              <a:rPr lang="en-US" dirty="0">
                <a:latin typeface="Arial" panose="020B0604020202020204" pitchFamily="34" charset="0"/>
                <a:ea typeface="Times New Roman" panose="02020603050405020304" pitchFamily="18" charset="0"/>
                <a:cs typeface="Times New Roman" panose="02020603050405020304" pitchFamily="18" charset="0"/>
              </a:rPr>
              <a:t> (Maximum of 95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buSzPct val="100000"/>
              <a:buFont typeface="+mj-lt"/>
              <a:buAutoNum type="arabicParenR" startAt="4"/>
            </a:pPr>
            <a:r>
              <a:rPr lang="en-US" sz="1600" dirty="0">
                <a:latin typeface="Arial" panose="020B0604020202020204" pitchFamily="34" charset="0"/>
                <a:ea typeface="Times New Roman" panose="02020603050405020304" pitchFamily="18" charset="0"/>
                <a:cs typeface="Times New Roman" panose="02020603050405020304" pitchFamily="18" charset="0"/>
              </a:rPr>
              <a:t>Performance indicators or objectives are an applicant’s aspirations. They must:</a:t>
            </a:r>
          </a:p>
          <a:p>
            <a:pPr marL="1660525" lvl="3" indent="-285750">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reflect the results of the needs assessment</a:t>
            </a:r>
          </a:p>
          <a:p>
            <a:pPr marL="1660525" lvl="3" indent="-285750">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mirror the purpose of the subgrant award </a:t>
            </a:r>
          </a:p>
          <a:p>
            <a:pPr marL="1660525" lvl="3" indent="-285750">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address the needs identified in the previous section</a:t>
            </a:r>
          </a:p>
          <a:p>
            <a:pPr marL="1660525" lvl="3" indent="-285750">
              <a:spcAft>
                <a:spcPts val="300"/>
              </a:spcAft>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in general address people-focused changes or improvements</a:t>
            </a:r>
            <a:endParaRPr lang="en-US" sz="1400" dirty="0">
              <a:latin typeface="Arial" panose="020B0604020202020204" pitchFamily="34" charset="0"/>
              <a:ea typeface="Calibri" panose="020F0502020204030204" pitchFamily="34" charset="0"/>
              <a:cs typeface="Times New Roman" panose="02020603050405020304" pitchFamily="18" charset="0"/>
            </a:endParaRPr>
          </a:p>
          <a:p>
            <a:pPr marL="1260475" lvl="2" indent="-342900">
              <a:buSzPct val="100000"/>
              <a:buFont typeface="+mj-lt"/>
              <a:buAutoNum type="arabicParenR" startAt="5"/>
            </a:pPr>
            <a:r>
              <a:rPr lang="en-US" sz="1600" dirty="0">
                <a:latin typeface="Arial" panose="020B0604020202020204" pitchFamily="34" charset="0"/>
                <a:ea typeface="Times New Roman" panose="02020603050405020304" pitchFamily="18" charset="0"/>
                <a:cs typeface="Times New Roman" panose="02020603050405020304" pitchFamily="18" charset="0"/>
              </a:rPr>
              <a:t>Performance measures are goals that explain the purpose of the project </a:t>
            </a:r>
          </a:p>
          <a:p>
            <a:pPr marL="1660525" lvl="3" indent="-285750">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they set the fundamental, long-range direction of the project - what is the result? </a:t>
            </a:r>
          </a:p>
          <a:p>
            <a:pPr marL="1660525" lvl="3" indent="-285750">
              <a:spcAft>
                <a:spcPts val="300"/>
              </a:spcAft>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performance measures, or goals, are broad statements that express desired change(s) (</a:t>
            </a:r>
            <a:r>
              <a:rPr lang="en-US" sz="1400" i="1" dirty="0">
                <a:latin typeface="Arial" panose="020B0604020202020204" pitchFamily="34" charset="0"/>
                <a:ea typeface="Times New Roman" panose="02020603050405020304" pitchFamily="18" charset="0"/>
                <a:cs typeface="Times New Roman" panose="02020603050405020304" pitchFamily="18" charset="0"/>
              </a:rPr>
              <a:t>21</a:t>
            </a:r>
            <a:r>
              <a:rPr lang="en-US" sz="14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400" i="1" dirty="0">
                <a:latin typeface="Arial" panose="020B0604020202020204" pitchFamily="34" charset="0"/>
                <a:ea typeface="Times New Roman" panose="02020603050405020304" pitchFamily="18" charset="0"/>
                <a:cs typeface="Times New Roman" panose="02020603050405020304" pitchFamily="18" charset="0"/>
              </a:rPr>
              <a:t> CCLC measures are established through the GPRA measures</a:t>
            </a:r>
            <a:r>
              <a:rPr lang="en-US" sz="1400" dirty="0">
                <a:latin typeface="Arial" panose="020B0604020202020204" pitchFamily="34" charset="0"/>
                <a:ea typeface="Times New Roman" panose="02020603050405020304" pitchFamily="18" charset="0"/>
                <a:cs typeface="Times New Roman" panose="02020603050405020304" pitchFamily="18" charset="0"/>
              </a:rPr>
              <a:t>) </a:t>
            </a:r>
          </a:p>
          <a:p>
            <a:pPr marL="1660525" lvl="3" indent="-285750">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grantee’s performance indicators/objectives are the way that grantees operationalize [</a:t>
            </a:r>
            <a:r>
              <a:rPr lang="en-US" sz="1400" i="1" dirty="0">
                <a:latin typeface="Arial" panose="020B0604020202020204" pitchFamily="34" charset="0"/>
                <a:ea typeface="Times New Roman" panose="02020603050405020304" pitchFamily="18" charset="0"/>
                <a:cs typeface="Times New Roman" panose="02020603050405020304" pitchFamily="18" charset="0"/>
              </a:rPr>
              <a:t>how their 21</a:t>
            </a:r>
            <a:r>
              <a:rPr lang="en-US" sz="14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400" i="1" dirty="0">
                <a:latin typeface="Arial" panose="020B0604020202020204" pitchFamily="34" charset="0"/>
                <a:ea typeface="Times New Roman" panose="02020603050405020304" pitchFamily="18" charset="0"/>
                <a:cs typeface="Times New Roman" panose="02020603050405020304" pitchFamily="18" charset="0"/>
              </a:rPr>
              <a:t> Century program contributes to the achievement of the federal GPRA measures (listed in the RFP)]</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24</a:t>
            </a:fld>
            <a:endParaRPr lang="en-US" dirty="0"/>
          </a:p>
        </p:txBody>
      </p:sp>
    </p:spTree>
    <p:extLst>
      <p:ext uri="{BB962C8B-B14F-4D97-AF65-F5344CB8AC3E}">
        <p14:creationId xmlns:p14="http://schemas.microsoft.com/office/powerpoint/2010/main" val="2455085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5ED6E11-A985-E87E-A7F6-E1899FC06473}"/>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(13)</a:t>
            </a:r>
            <a:endParaRPr dirty="0"/>
          </a:p>
        </p:txBody>
      </p:sp>
      <p:sp>
        <p:nvSpPr>
          <p:cNvPr id="2" name="Text Placeholder 1">
            <a:extLst>
              <a:ext uri="{FF2B5EF4-FFF2-40B4-BE49-F238E27FC236}">
                <a16:creationId xmlns:a16="http://schemas.microsoft.com/office/drawing/2014/main" id="{582373ED-E29D-29D1-9B2D-ADE92D27D27E}"/>
              </a:ext>
            </a:extLst>
          </p:cNvPr>
          <p:cNvSpPr>
            <a:spLocks noGrp="1"/>
          </p:cNvSpPr>
          <p:nvPr>
            <p:ph type="body" idx="1"/>
          </p:nvPr>
        </p:nvSpPr>
        <p:spPr>
          <a:xfrm>
            <a:off x="735712" y="1400580"/>
            <a:ext cx="10720577" cy="4385816"/>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21st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a:pPr>
            <a:r>
              <a:rPr lang="en-US" b="1" dirty="0">
                <a:latin typeface="Arial" panose="020B0604020202020204" pitchFamily="34" charset="0"/>
                <a:ea typeface="Times New Roman" panose="02020603050405020304" pitchFamily="18" charset="0"/>
                <a:cs typeface="Times New Roman" panose="02020603050405020304" pitchFamily="18" charset="0"/>
              </a:rPr>
              <a:t>Performance goals and objectives </a:t>
            </a:r>
            <a:r>
              <a:rPr lang="en-US" dirty="0">
                <a:latin typeface="Arial" panose="020B0604020202020204" pitchFamily="34" charset="0"/>
                <a:ea typeface="Times New Roman" panose="02020603050405020304" pitchFamily="18" charset="0"/>
                <a:cs typeface="Times New Roman" panose="02020603050405020304" pitchFamily="18" charset="0"/>
              </a:rPr>
              <a:t>(Maximum of 95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300"/>
              </a:spcAft>
              <a:buSzPct val="100000"/>
              <a:buFont typeface="+mj-lt"/>
              <a:buAutoNum type="arabicParenR" startAt="6"/>
            </a:pPr>
            <a:r>
              <a:rPr lang="en-US" dirty="0">
                <a:latin typeface="Arial" panose="020B0604020202020204" pitchFamily="34" charset="0"/>
                <a:ea typeface="Times New Roman" panose="02020603050405020304" pitchFamily="18" charset="0"/>
                <a:cs typeface="Times New Roman" panose="02020603050405020304" pitchFamily="18" charset="0"/>
              </a:rPr>
              <a:t>Performance indicators/objectives define degree of change and the methods the applicant will use to examine achievement of its program. </a:t>
            </a:r>
          </a:p>
          <a:p>
            <a:pPr marL="1717675" lvl="3"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Objectives break the measure (goal) down into smaller components that provide specific, measurable actions by which the goal can be accomplished. </a:t>
            </a:r>
          </a:p>
          <a:p>
            <a:pPr marL="1717675" lvl="3"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Objectives refer to activities to be carried out in a project and must be specific, measurable, achievable, relevant, and time-specific (e.g., SMART). </a:t>
            </a:r>
          </a:p>
          <a:p>
            <a:pPr marL="1717675" lvl="3"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Objectives are meant to be realistic targets for the project. </a:t>
            </a:r>
          </a:p>
          <a:p>
            <a:pPr marL="1717675" lvl="3"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Objectives are written in the active voice and use action verbs. </a:t>
            </a:r>
          </a:p>
          <a:p>
            <a:pPr marL="1717675" lvl="3" indent="-342900">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Well-written objectives will always answer the following question: Who is going to do what, when, and to what extent?</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25</a:t>
            </a:fld>
            <a:endParaRPr lang="en-US" dirty="0"/>
          </a:p>
        </p:txBody>
      </p:sp>
    </p:spTree>
    <p:extLst>
      <p:ext uri="{BB962C8B-B14F-4D97-AF65-F5344CB8AC3E}">
        <p14:creationId xmlns:p14="http://schemas.microsoft.com/office/powerpoint/2010/main" val="464453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79C487D-182B-F949-6248-05C4759EC8EC}"/>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(14)</a:t>
            </a:r>
            <a:endParaRPr dirty="0"/>
          </a:p>
        </p:txBody>
      </p:sp>
      <p:sp>
        <p:nvSpPr>
          <p:cNvPr id="2" name="Text Placeholder 1">
            <a:extLst>
              <a:ext uri="{FF2B5EF4-FFF2-40B4-BE49-F238E27FC236}">
                <a16:creationId xmlns:a16="http://schemas.microsoft.com/office/drawing/2014/main" id="{4BC2F1B8-8BDB-02F0-60DA-A66B60C04ADD}"/>
              </a:ext>
            </a:extLst>
          </p:cNvPr>
          <p:cNvSpPr>
            <a:spLocks noGrp="1"/>
          </p:cNvSpPr>
          <p:nvPr>
            <p:ph type="body" idx="1"/>
          </p:nvPr>
        </p:nvSpPr>
        <p:spPr>
          <a:xfrm>
            <a:off x="735712" y="1379867"/>
            <a:ext cx="10720577" cy="4516621"/>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a:pPr>
            <a:r>
              <a:rPr lang="en-US" b="1" dirty="0">
                <a:latin typeface="Arial" panose="020B0604020202020204" pitchFamily="34" charset="0"/>
                <a:ea typeface="Times New Roman" panose="02020603050405020304" pitchFamily="18" charset="0"/>
                <a:cs typeface="Times New Roman" panose="02020603050405020304" pitchFamily="18" charset="0"/>
              </a:rPr>
              <a:t>Performance goals and objectives </a:t>
            </a:r>
            <a:r>
              <a:rPr lang="en-US" dirty="0">
                <a:latin typeface="Arial" panose="020B0604020202020204" pitchFamily="34" charset="0"/>
                <a:ea typeface="Times New Roman" panose="02020603050405020304" pitchFamily="18" charset="0"/>
                <a:cs typeface="Times New Roman" panose="02020603050405020304" pitchFamily="18" charset="0"/>
              </a:rPr>
              <a:t>(Maximum of 95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startAt="7"/>
            </a:pPr>
            <a:r>
              <a:rPr lang="en-US" dirty="0">
                <a:latin typeface="Arial" panose="020B0604020202020204" pitchFamily="34" charset="0"/>
                <a:ea typeface="Times New Roman" panose="02020603050405020304" pitchFamily="18" charset="0"/>
                <a:cs typeface="Times New Roman" panose="02020603050405020304" pitchFamily="18" charset="0"/>
              </a:rPr>
              <a:t>Clearly state the project’s performance indicators and objectives to be attained within each GPRA measure (Government Performance and Results Act) and, any additional objectives because of the needs assessment. Ensure that each is reflected in the Multi-Year Program Design and Performance form.</a:t>
            </a:r>
          </a:p>
          <a:p>
            <a:pPr marL="1260475" lvl="2" indent="-342900">
              <a:buSzPct val="100000"/>
              <a:buFont typeface="+mj-lt"/>
              <a:buAutoNum type="arabicParenR" startAt="7"/>
            </a:pPr>
            <a:r>
              <a:rPr lang="en-US" dirty="0">
                <a:latin typeface="Arial" panose="020B0604020202020204" pitchFamily="34" charset="0"/>
                <a:ea typeface="Times New Roman" panose="02020603050405020304" pitchFamily="18" charset="0"/>
                <a:cs typeface="Times New Roman" panose="02020603050405020304" pitchFamily="18" charset="0"/>
              </a:rPr>
              <a:t>Base performance on the five State-Level 21</a:t>
            </a:r>
            <a:r>
              <a:rPr lang="en-US"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dirty="0">
                <a:latin typeface="Arial" panose="020B0604020202020204" pitchFamily="34" charset="0"/>
                <a:ea typeface="Times New Roman" panose="02020603050405020304" pitchFamily="18" charset="0"/>
                <a:cs typeface="Times New Roman" panose="02020603050405020304" pitchFamily="18" charset="0"/>
              </a:rPr>
              <a:t> CCLC program focus areas </a:t>
            </a:r>
          </a:p>
          <a:p>
            <a:pPr marL="1714500" lvl="2" indent="-342900">
              <a:buSzPct val="100000"/>
              <a:buFont typeface="Arial" panose="020B0604020202020204" pitchFamily="34" charset="0"/>
              <a:buChar char="-"/>
            </a:pPr>
            <a:r>
              <a:rPr lang="en-US" dirty="0">
                <a:latin typeface="Arial" panose="020B0604020202020204" pitchFamily="34" charset="0"/>
                <a:ea typeface="Times New Roman" panose="02020603050405020304" pitchFamily="18" charset="0"/>
                <a:cs typeface="Times New Roman" panose="02020603050405020304" pitchFamily="18" charset="0"/>
              </a:rPr>
              <a:t>(1) Academic achievement, (2) Truancy Remediation, (3) Behavior, (4) Family Literacy / Involvement, and (5) Sustainability plus organizational objectives, </a:t>
            </a:r>
          </a:p>
          <a:p>
            <a:pPr marL="1714500" lvl="2" indent="-342900">
              <a:buSzPct val="100000"/>
              <a:buFont typeface="Arial" panose="020B0604020202020204" pitchFamily="34" charset="0"/>
              <a:buChar char="-"/>
            </a:pPr>
            <a:r>
              <a:rPr lang="en-US" dirty="0">
                <a:latin typeface="Arial" panose="020B0604020202020204" pitchFamily="34" charset="0"/>
                <a:ea typeface="Times New Roman" panose="02020603050405020304" pitchFamily="18" charset="0"/>
                <a:cs typeface="Times New Roman" panose="02020603050405020304" pitchFamily="18" charset="0"/>
              </a:rPr>
              <a:t>all 21</a:t>
            </a:r>
            <a:r>
              <a:rPr lang="en-US"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dirty="0">
                <a:latin typeface="Arial" panose="020B0604020202020204" pitchFamily="34" charset="0"/>
                <a:ea typeface="Times New Roman" panose="02020603050405020304" pitchFamily="18" charset="0"/>
                <a:cs typeface="Times New Roman" panose="02020603050405020304" pitchFamily="18" charset="0"/>
              </a:rPr>
              <a:t> CCLC projects must address the federal GPRA performance measures as applicable to your target grade level </a:t>
            </a:r>
            <a:r>
              <a:rPr lang="en-US" i="1" dirty="0">
                <a:latin typeface="Arial" panose="020B0604020202020204" pitchFamily="34" charset="0"/>
                <a:ea typeface="Times New Roman" panose="02020603050405020304" pitchFamily="18" charset="0"/>
                <a:cs typeface="Times New Roman" panose="02020603050405020304" pitchFamily="18" charset="0"/>
              </a:rPr>
              <a:t>(see RFP</a:t>
            </a:r>
            <a:r>
              <a:rPr lang="en-US" dirty="0">
                <a:latin typeface="Arial" panose="020B0604020202020204" pitchFamily="34" charset="0"/>
                <a:ea typeface="Times New Roman" panose="02020603050405020304" pitchFamily="18" charset="0"/>
                <a:cs typeface="Times New Roman" panose="02020603050405020304" pitchFamily="18" charset="0"/>
              </a:rPr>
              <a:t>).</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26</a:t>
            </a:fld>
            <a:endParaRPr lang="en-US" dirty="0"/>
          </a:p>
        </p:txBody>
      </p:sp>
    </p:spTree>
    <p:extLst>
      <p:ext uri="{BB962C8B-B14F-4D97-AF65-F5344CB8AC3E}">
        <p14:creationId xmlns:p14="http://schemas.microsoft.com/office/powerpoint/2010/main" val="1342134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73AE5D9-A4D5-9C1D-18D4-25666FBC3BED}"/>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(15)</a:t>
            </a:r>
            <a:endParaRPr dirty="0"/>
          </a:p>
        </p:txBody>
      </p:sp>
      <p:sp>
        <p:nvSpPr>
          <p:cNvPr id="2" name="Text Placeholder 1">
            <a:extLst>
              <a:ext uri="{FF2B5EF4-FFF2-40B4-BE49-F238E27FC236}">
                <a16:creationId xmlns:a16="http://schemas.microsoft.com/office/drawing/2014/main" id="{71423BE4-A54B-DCD9-0417-677504A2BFD2}"/>
              </a:ext>
            </a:extLst>
          </p:cNvPr>
          <p:cNvSpPr>
            <a:spLocks noGrp="1"/>
          </p:cNvSpPr>
          <p:nvPr>
            <p:ph type="body" idx="1"/>
          </p:nvPr>
        </p:nvSpPr>
        <p:spPr>
          <a:xfrm>
            <a:off x="735712" y="1416711"/>
            <a:ext cx="10720577" cy="3962623"/>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a:pPr>
            <a:r>
              <a:rPr lang="en-US" b="1" dirty="0">
                <a:latin typeface="Arial" panose="020B0604020202020204" pitchFamily="34" charset="0"/>
                <a:ea typeface="Times New Roman" panose="02020603050405020304" pitchFamily="18" charset="0"/>
                <a:cs typeface="Times New Roman" panose="02020603050405020304" pitchFamily="18" charset="0"/>
              </a:rPr>
              <a:t>Performance goals and objectives </a:t>
            </a:r>
            <a:r>
              <a:rPr lang="en-US" dirty="0">
                <a:latin typeface="Arial" panose="020B0604020202020204" pitchFamily="34" charset="0"/>
                <a:ea typeface="Times New Roman" panose="02020603050405020304" pitchFamily="18" charset="0"/>
                <a:cs typeface="Times New Roman" panose="02020603050405020304" pitchFamily="18" charset="0"/>
              </a:rPr>
              <a:t>(Maximum of 95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startAt="9"/>
            </a:pPr>
            <a:r>
              <a:rPr lang="en-US" dirty="0">
                <a:latin typeface="Arial" panose="020B0604020202020204" pitchFamily="34" charset="0"/>
                <a:ea typeface="Times New Roman" panose="02020603050405020304" pitchFamily="18" charset="0"/>
                <a:cs typeface="Times New Roman" panose="02020603050405020304" pitchFamily="18" charset="0"/>
              </a:rPr>
              <a:t>If the needs assessment revealed other needs related to academic achievement, attendance, or behavior that are not reflected in the GPRA measures above, the applicant may develop additional objectives to address the needs of the population the project will serve and that are likely to be directly influenced by the project’s efforts. Be sure to add these objectives to the Multi-Year Program Design and Performance form.</a:t>
            </a:r>
          </a:p>
          <a:p>
            <a:pPr marL="1260475" lvl="2" indent="-342900">
              <a:buSzPct val="100000"/>
              <a:buFont typeface="+mj-lt"/>
              <a:buAutoNum type="arabicParenR" startAt="9"/>
            </a:pPr>
            <a:r>
              <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If the application is funded, the stated objectives will be used to evaluate the project’s progress, so set realistic, yet challenging, targets and make sure that the figures used are achievable and measurable.</a:t>
            </a:r>
            <a:endParaRPr lang="en-US" dirty="0"/>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27</a:t>
            </a:fld>
            <a:endParaRPr lang="en-US" dirty="0"/>
          </a:p>
        </p:txBody>
      </p:sp>
    </p:spTree>
    <p:extLst>
      <p:ext uri="{BB962C8B-B14F-4D97-AF65-F5344CB8AC3E}">
        <p14:creationId xmlns:p14="http://schemas.microsoft.com/office/powerpoint/2010/main" val="2918409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6EDFD93-4EDA-0164-A2CE-5ACD24FFF210}"/>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(16)</a:t>
            </a:r>
            <a:endParaRPr dirty="0"/>
          </a:p>
        </p:txBody>
      </p:sp>
      <p:sp>
        <p:nvSpPr>
          <p:cNvPr id="2" name="Text Placeholder 1">
            <a:extLst>
              <a:ext uri="{FF2B5EF4-FFF2-40B4-BE49-F238E27FC236}">
                <a16:creationId xmlns:a16="http://schemas.microsoft.com/office/drawing/2014/main" id="{FA5F91BD-E6AD-42FC-BB73-15268EC817A1}"/>
              </a:ext>
            </a:extLst>
          </p:cNvPr>
          <p:cNvSpPr>
            <a:spLocks noGrp="1"/>
          </p:cNvSpPr>
          <p:nvPr>
            <p:ph type="body" idx="1"/>
          </p:nvPr>
        </p:nvSpPr>
        <p:spPr>
          <a:xfrm>
            <a:off x="735712" y="1416711"/>
            <a:ext cx="10720577" cy="3131627"/>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Description of Strategies and Activities </a:t>
            </a:r>
            <a:r>
              <a:rPr lang="en-US" dirty="0">
                <a:latin typeface="Arial" panose="020B0604020202020204" pitchFamily="34" charset="0"/>
                <a:ea typeface="Times New Roman" panose="02020603050405020304" pitchFamily="18" charset="0"/>
                <a:cs typeface="Times New Roman" panose="02020603050405020304" pitchFamily="18" charset="0"/>
              </a:rPr>
              <a:t>(Maximum of 130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a:pPr>
            <a:r>
              <a:rPr lang="en-US" dirty="0">
                <a:latin typeface="Arial" panose="020B0604020202020204" pitchFamily="34" charset="0"/>
                <a:ea typeface="Times New Roman" panose="02020603050405020304" pitchFamily="18" charset="0"/>
                <a:cs typeface="Times New Roman" panose="02020603050405020304" pitchFamily="18" charset="0"/>
              </a:rPr>
              <a:t>Strategies are considered those tasks that are the catalyst to help the target population achieve objectives. For example, in a classroom, strategies are what the teacher does/plans for the students so that they learn.</a:t>
            </a:r>
          </a:p>
          <a:p>
            <a:pPr marL="1260475" lvl="2" indent="-342900">
              <a:spcAft>
                <a:spcPts val="600"/>
              </a:spcAft>
              <a:buSzPct val="100000"/>
              <a:buFont typeface="+mj-lt"/>
              <a:buAutoNum type="arabicParenR"/>
            </a:pPr>
            <a:r>
              <a:rPr lang="en-US" dirty="0">
                <a:latin typeface="Arial" panose="020B0604020202020204" pitchFamily="34" charset="0"/>
                <a:ea typeface="Times New Roman" panose="02020603050405020304" pitchFamily="18" charset="0"/>
                <a:cs typeface="Times New Roman" panose="02020603050405020304" pitchFamily="18" charset="0"/>
              </a:rPr>
              <a:t>Activities are considered those tasks that the target population of the project does to achieve objectives. For example, in a classroom, activities are what the students do to learn.</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28</a:t>
            </a:fld>
            <a:endParaRPr lang="en-US" dirty="0"/>
          </a:p>
        </p:txBody>
      </p:sp>
    </p:spTree>
    <p:extLst>
      <p:ext uri="{BB962C8B-B14F-4D97-AF65-F5344CB8AC3E}">
        <p14:creationId xmlns:p14="http://schemas.microsoft.com/office/powerpoint/2010/main" val="1600635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EC6B895-4E03-9087-0955-9F2E61F3C45C}"/>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(17)</a:t>
            </a:r>
            <a:endParaRPr dirty="0"/>
          </a:p>
        </p:txBody>
      </p:sp>
      <p:sp>
        <p:nvSpPr>
          <p:cNvPr id="2" name="Text Placeholder 1">
            <a:extLst>
              <a:ext uri="{FF2B5EF4-FFF2-40B4-BE49-F238E27FC236}">
                <a16:creationId xmlns:a16="http://schemas.microsoft.com/office/drawing/2014/main" id="{F6781700-32DF-BDBD-1440-F50B5ABC4D33}"/>
              </a:ext>
            </a:extLst>
          </p:cNvPr>
          <p:cNvSpPr>
            <a:spLocks noGrp="1"/>
          </p:cNvSpPr>
          <p:nvPr>
            <p:ph type="body" idx="1"/>
          </p:nvPr>
        </p:nvSpPr>
        <p:spPr>
          <a:xfrm>
            <a:off x="735712" y="1429237"/>
            <a:ext cx="10720577" cy="3562514"/>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Description of Strategies and Activities </a:t>
            </a:r>
            <a:r>
              <a:rPr lang="en-US" dirty="0">
                <a:latin typeface="Arial" panose="020B0604020202020204" pitchFamily="34" charset="0"/>
                <a:ea typeface="Times New Roman" panose="02020603050405020304" pitchFamily="18" charset="0"/>
                <a:cs typeface="Times New Roman" panose="02020603050405020304" pitchFamily="18" charset="0"/>
              </a:rPr>
              <a:t>(Maximum of 130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startAt="3"/>
            </a:pPr>
            <a:r>
              <a:rPr lang="en-US" dirty="0">
                <a:latin typeface="Arial" panose="020B0604020202020204" pitchFamily="34" charset="0"/>
                <a:ea typeface="Times New Roman" panose="02020603050405020304" pitchFamily="18" charset="0"/>
                <a:cs typeface="Times New Roman" panose="02020603050405020304" pitchFamily="18" charset="0"/>
              </a:rPr>
              <a:t>Strategies and activities must be grounded in evidence-based interventions</a:t>
            </a:r>
          </a:p>
          <a:p>
            <a:pPr marL="1717675" lvl="3" indent="-342900">
              <a:spcAft>
                <a:spcPts val="600"/>
              </a:spcAft>
              <a:buSzPct val="100000"/>
              <a:buFont typeface="Arial" panose="020B0604020202020204" pitchFamily="34" charset="0"/>
              <a:buChar char="-"/>
            </a:pPr>
            <a:r>
              <a:rPr lang="en-US" dirty="0">
                <a:latin typeface="Arial" panose="020B0604020202020204" pitchFamily="34" charset="0"/>
                <a:ea typeface="Times New Roman" panose="02020603050405020304" pitchFamily="18" charset="0"/>
                <a:cs typeface="Times New Roman" panose="02020603050405020304" pitchFamily="18" charset="0"/>
              </a:rPr>
              <a:t>they must be related to the methods/design that the applicant will pursue to help the target population achieve the targeted outcomes (measures, indicators/objectives)</a:t>
            </a:r>
          </a:p>
          <a:p>
            <a:pPr marL="1717675" lvl="3" indent="-342900">
              <a:spcAft>
                <a:spcPts val="600"/>
              </a:spcAft>
              <a:buSzPct val="100000"/>
              <a:buFont typeface="Arial" panose="020B0604020202020204" pitchFamily="34" charset="0"/>
              <a:buChar char="-"/>
            </a:pPr>
            <a:r>
              <a:rPr lang="en-US" dirty="0">
                <a:latin typeface="Arial" panose="020B0604020202020204" pitchFamily="34" charset="0"/>
                <a:ea typeface="Times New Roman" panose="02020603050405020304" pitchFamily="18" charset="0"/>
                <a:cs typeface="Times New Roman" panose="02020603050405020304" pitchFamily="18" charset="0"/>
              </a:rPr>
              <a:t>they are the specific actions that the target population will take to advance their abilities</a:t>
            </a:r>
          </a:p>
          <a:p>
            <a:pPr marL="1717675" lvl="3" indent="-342900">
              <a:spcAft>
                <a:spcPts val="600"/>
              </a:spcAft>
              <a:buSzPct val="100000"/>
              <a:buFont typeface="Arial" panose="020B0604020202020204" pitchFamily="34" charset="0"/>
              <a:buChar char="-"/>
            </a:pPr>
            <a:r>
              <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they should make a direct connection between its program implementation (what program staff are doing) and what it expects to achieve</a:t>
            </a: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29</a:t>
            </a:fld>
            <a:endParaRPr lang="en-US" dirty="0"/>
          </a:p>
        </p:txBody>
      </p:sp>
    </p:spTree>
    <p:extLst>
      <p:ext uri="{BB962C8B-B14F-4D97-AF65-F5344CB8AC3E}">
        <p14:creationId xmlns:p14="http://schemas.microsoft.com/office/powerpoint/2010/main" val="156898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spc="-80" dirty="0"/>
              <a:t>Table </a:t>
            </a:r>
            <a:r>
              <a:rPr spc="-5" dirty="0"/>
              <a:t>of Contents</a:t>
            </a:r>
          </a:p>
        </p:txBody>
      </p:sp>
      <p:sp>
        <p:nvSpPr>
          <p:cNvPr id="4" name="Text Placeholder 3">
            <a:extLst>
              <a:ext uri="{FF2B5EF4-FFF2-40B4-BE49-F238E27FC236}">
                <a16:creationId xmlns:a16="http://schemas.microsoft.com/office/drawing/2014/main" id="{4EEBBECD-086F-F9E9-FDFD-5FFD8D19F990}"/>
              </a:ext>
            </a:extLst>
          </p:cNvPr>
          <p:cNvSpPr>
            <a:spLocks noGrp="1"/>
          </p:cNvSpPr>
          <p:nvPr>
            <p:ph type="body" idx="1"/>
          </p:nvPr>
        </p:nvSpPr>
        <p:spPr>
          <a:xfrm>
            <a:off x="634324" y="1465902"/>
            <a:ext cx="10720577" cy="3108543"/>
          </a:xfrm>
        </p:spPr>
        <p:txBody>
          <a:bodyPr/>
          <a:lstStyle/>
          <a:p>
            <a:pPr marL="12700" defTabSz="977900">
              <a:spcBef>
                <a:spcPts val="700"/>
              </a:spcBef>
              <a:tabLst>
                <a:tab pos="354013" algn="l"/>
                <a:tab pos="355600" algn="l"/>
                <a:tab pos="7315200" algn="l"/>
              </a:tabLst>
            </a:pPr>
            <a:r>
              <a:rPr lang="en-US" spc="-5" dirty="0">
                <a:solidFill>
                  <a:prstClr val="black"/>
                </a:solidFill>
                <a:latin typeface="Arial"/>
                <a:cs typeface="Arial"/>
                <a:hlinkClick r:id="rId3" action="ppaction://hlinksldjump"/>
              </a:rPr>
              <a:t>TimeLine</a:t>
            </a:r>
            <a:endParaRPr lang="en-US" dirty="0">
              <a:solidFill>
                <a:prstClr val="black"/>
              </a:solidFill>
              <a:latin typeface="Arial"/>
              <a:cs typeface="Arial"/>
            </a:endParaRPr>
          </a:p>
          <a:p>
            <a:pPr marL="12700" defTabSz="977900">
              <a:spcBef>
                <a:spcPts val="600"/>
              </a:spcBef>
              <a:tabLst>
                <a:tab pos="354013" algn="l"/>
                <a:tab pos="355600" algn="l"/>
                <a:tab pos="7315200" algn="l"/>
              </a:tabLst>
            </a:pPr>
            <a:r>
              <a:rPr lang="en-US" spc="-5" dirty="0">
                <a:solidFill>
                  <a:prstClr val="black"/>
                </a:solidFill>
                <a:latin typeface="Arial"/>
                <a:cs typeface="Arial"/>
                <a:hlinkClick r:id="rId4" action="ppaction://hlinksldjump"/>
              </a:rPr>
              <a:t>21</a:t>
            </a:r>
            <a:r>
              <a:rPr lang="en-US" spc="-7" baseline="25462" dirty="0">
                <a:solidFill>
                  <a:prstClr val="black"/>
                </a:solidFill>
                <a:hlinkClick r:id="rId4" action="ppaction://hlinksldjump"/>
              </a:rPr>
              <a:t>st</a:t>
            </a:r>
            <a:r>
              <a:rPr lang="en-US" spc="-7" baseline="25462" dirty="0">
                <a:solidFill>
                  <a:prstClr val="black"/>
                </a:solidFill>
                <a:latin typeface="Arial"/>
                <a:cs typeface="Arial"/>
                <a:hlinkClick r:id="rId4" action="ppaction://hlinksldjump"/>
              </a:rPr>
              <a:t> </a:t>
            </a:r>
            <a:r>
              <a:rPr lang="en-US" spc="-5" dirty="0">
                <a:solidFill>
                  <a:prstClr val="black"/>
                </a:solidFill>
                <a:latin typeface="Arial"/>
                <a:cs typeface="Arial"/>
                <a:hlinkClick r:id="rId4" action="ppaction://hlinksldjump"/>
              </a:rPr>
              <a:t>CCLC </a:t>
            </a:r>
            <a:r>
              <a:rPr lang="en-US" dirty="0">
                <a:solidFill>
                  <a:prstClr val="black"/>
                </a:solidFill>
                <a:latin typeface="Arial"/>
                <a:cs typeface="Arial"/>
                <a:hlinkClick r:id="rId4" action="ppaction://hlinksldjump"/>
              </a:rPr>
              <a:t>Program Overview</a:t>
            </a:r>
            <a:endParaRPr lang="en-US" spc="-5" dirty="0">
              <a:solidFill>
                <a:prstClr val="black"/>
              </a:solidFill>
              <a:latin typeface="Arial"/>
              <a:cs typeface="Arial"/>
            </a:endParaRPr>
          </a:p>
          <a:p>
            <a:pPr marL="12700" defTabSz="977900">
              <a:spcBef>
                <a:spcPts val="600"/>
              </a:spcBef>
              <a:tabLst>
                <a:tab pos="354013" algn="l"/>
                <a:tab pos="355600" algn="l"/>
                <a:tab pos="7315200" algn="l"/>
              </a:tabLst>
            </a:pPr>
            <a:r>
              <a:rPr lang="en-US" spc="-5" dirty="0">
                <a:solidFill>
                  <a:prstClr val="black"/>
                </a:solidFill>
                <a:latin typeface="Arial"/>
                <a:cs typeface="Arial"/>
                <a:hlinkClick r:id="rId5" action="ppaction://hlinksldjump"/>
              </a:rPr>
              <a:t>21</a:t>
            </a:r>
            <a:r>
              <a:rPr lang="en-US" spc="-5" baseline="30000" dirty="0">
                <a:solidFill>
                  <a:prstClr val="black"/>
                </a:solidFill>
                <a:latin typeface="Arial"/>
                <a:cs typeface="Arial"/>
                <a:hlinkClick r:id="rId5" action="ppaction://hlinksldjump"/>
              </a:rPr>
              <a:t>st</a:t>
            </a:r>
            <a:r>
              <a:rPr lang="en-US" spc="-5" dirty="0">
                <a:solidFill>
                  <a:prstClr val="black"/>
                </a:solidFill>
                <a:latin typeface="Arial"/>
                <a:cs typeface="Arial"/>
                <a:hlinkClick r:id="rId5" action="ppaction://hlinksldjump"/>
              </a:rPr>
              <a:t> CCLC Program Conditions</a:t>
            </a:r>
            <a:endParaRPr lang="en-US" dirty="0">
              <a:solidFill>
                <a:prstClr val="black"/>
              </a:solidFill>
              <a:latin typeface="Arial"/>
              <a:cs typeface="Arial"/>
            </a:endParaRPr>
          </a:p>
          <a:p>
            <a:pPr marL="12700" defTabSz="977900">
              <a:spcBef>
                <a:spcPts val="600"/>
              </a:spcBef>
              <a:tabLst>
                <a:tab pos="354013" algn="l"/>
                <a:tab pos="355600" algn="l"/>
                <a:tab pos="7315200" algn="l"/>
              </a:tabLst>
            </a:pPr>
            <a:r>
              <a:rPr lang="en-US" spc="-5" dirty="0">
                <a:solidFill>
                  <a:prstClr val="black"/>
                </a:solidFill>
                <a:latin typeface="Arial"/>
                <a:cs typeface="Arial"/>
                <a:hlinkClick r:id="rId6" action="ppaction://hlinksldjump"/>
              </a:rPr>
              <a:t>Completing e-Grants Application</a:t>
            </a:r>
            <a:endParaRPr lang="en-US" spc="-10" dirty="0">
              <a:solidFill>
                <a:prstClr val="black"/>
              </a:solidFill>
              <a:latin typeface="Arial"/>
              <a:cs typeface="Arial"/>
            </a:endParaRPr>
          </a:p>
          <a:p>
            <a:pPr marL="12700" defTabSz="977900">
              <a:spcBef>
                <a:spcPts val="600"/>
              </a:spcBef>
              <a:tabLst>
                <a:tab pos="354013" algn="l"/>
                <a:tab pos="355600" algn="l"/>
                <a:tab pos="7315200" algn="l"/>
              </a:tabLst>
            </a:pPr>
            <a:r>
              <a:rPr lang="en-US" spc="-10" dirty="0">
                <a:solidFill>
                  <a:prstClr val="black"/>
                </a:solidFill>
                <a:latin typeface="Arial"/>
                <a:cs typeface="Arial"/>
                <a:hlinkClick r:id="rId7" action="ppaction://hlinksldjump"/>
              </a:rPr>
              <a:t>Program Information</a:t>
            </a:r>
            <a:endParaRPr lang="en-US" spc="-10" dirty="0">
              <a:solidFill>
                <a:prstClr val="black"/>
              </a:solidFill>
              <a:latin typeface="Arial"/>
              <a:cs typeface="Arial"/>
            </a:endParaRPr>
          </a:p>
          <a:p>
            <a:pPr marL="12700" defTabSz="977900">
              <a:spcBef>
                <a:spcPts val="600"/>
              </a:spcBef>
              <a:tabLst>
                <a:tab pos="354013" algn="l"/>
                <a:tab pos="355600" algn="l"/>
                <a:tab pos="7315200" algn="l"/>
              </a:tabLst>
            </a:pPr>
            <a:r>
              <a:rPr lang="en-US" spc="-5" dirty="0">
                <a:solidFill>
                  <a:prstClr val="black"/>
                </a:solidFill>
                <a:latin typeface="Arial"/>
                <a:cs typeface="Arial"/>
                <a:hlinkClick r:id="rId8" action="ppaction://hlinksldjump"/>
              </a:rPr>
              <a:t>21</a:t>
            </a:r>
            <a:r>
              <a:rPr lang="en-US" spc="-7" baseline="25462" dirty="0">
                <a:solidFill>
                  <a:prstClr val="black"/>
                </a:solidFill>
                <a:latin typeface="Arial"/>
                <a:cs typeface="Arial"/>
                <a:hlinkClick r:id="rId8" action="ppaction://hlinksldjump"/>
              </a:rPr>
              <a:t>st </a:t>
            </a:r>
            <a:r>
              <a:rPr lang="en-US" spc="-5" dirty="0">
                <a:solidFill>
                  <a:prstClr val="black"/>
                </a:solidFill>
                <a:latin typeface="Arial"/>
                <a:cs typeface="Arial"/>
                <a:hlinkClick r:id="rId8" action="ppaction://hlinksldjump"/>
              </a:rPr>
              <a:t>CCLC Application Process</a:t>
            </a:r>
            <a:endParaRPr lang="en-US" spc="-5" dirty="0">
              <a:solidFill>
                <a:prstClr val="black"/>
              </a:solidFill>
              <a:latin typeface="Arial"/>
              <a:cs typeface="Arial"/>
            </a:endParaRPr>
          </a:p>
          <a:p>
            <a:pPr marL="12700" defTabSz="977900">
              <a:spcBef>
                <a:spcPts val="600"/>
              </a:spcBef>
              <a:tabLst>
                <a:tab pos="354013" algn="l"/>
                <a:tab pos="355600" algn="l"/>
                <a:tab pos="7315200" algn="l"/>
              </a:tabLst>
            </a:pPr>
            <a:r>
              <a:rPr lang="en-US" spc="-5" dirty="0">
                <a:solidFill>
                  <a:prstClr val="black"/>
                </a:solidFill>
                <a:latin typeface="Arial"/>
                <a:cs typeface="Arial"/>
                <a:hlinkClick r:id="rId9" action="ppaction://hlinksldjump"/>
              </a:rPr>
              <a:t>21</a:t>
            </a:r>
            <a:r>
              <a:rPr lang="en-US" spc="-5" baseline="30000" dirty="0">
                <a:solidFill>
                  <a:prstClr val="black"/>
                </a:solidFill>
                <a:latin typeface="Arial"/>
                <a:cs typeface="Arial"/>
                <a:hlinkClick r:id="rId9" action="ppaction://hlinksldjump"/>
              </a:rPr>
              <a:t>st</a:t>
            </a:r>
            <a:r>
              <a:rPr lang="en-US" spc="-5" dirty="0">
                <a:solidFill>
                  <a:prstClr val="black"/>
                </a:solidFill>
                <a:latin typeface="Arial"/>
                <a:cs typeface="Arial"/>
                <a:hlinkClick r:id="rId9" action="ppaction://hlinksldjump"/>
              </a:rPr>
              <a:t> CCLC Grant Reporting Requirement</a:t>
            </a:r>
            <a:endParaRPr lang="en-US" spc="-5" dirty="0">
              <a:solidFill>
                <a:prstClr val="black"/>
              </a:solidFill>
              <a:latin typeface="Arial"/>
              <a:cs typeface="Arial"/>
            </a:endParaRPr>
          </a:p>
          <a:p>
            <a:pPr marL="12700" defTabSz="977900">
              <a:spcBef>
                <a:spcPts val="600"/>
              </a:spcBef>
              <a:tabLst>
                <a:tab pos="354013" algn="l"/>
                <a:tab pos="355600" algn="l"/>
                <a:tab pos="7315200" algn="l"/>
              </a:tabLst>
            </a:pPr>
            <a:r>
              <a:rPr lang="en-US" spc="-10" dirty="0">
                <a:solidFill>
                  <a:prstClr val="black"/>
                </a:solidFill>
                <a:latin typeface="Arial"/>
                <a:cs typeface="Arial"/>
                <a:hlinkClick r:id="rId10" action="ppaction://hlinksldjump"/>
              </a:rPr>
              <a:t>Cohort 12 Funding</a:t>
            </a:r>
            <a:endParaRPr lang="en-US" spc="-10" dirty="0">
              <a:solidFill>
                <a:prstClr val="black"/>
              </a:solidFill>
              <a:latin typeface="Arial"/>
              <a:cs typeface="Arial"/>
            </a:endParaRPr>
          </a:p>
          <a:p>
            <a:pPr marL="12700" defTabSz="977900">
              <a:spcBef>
                <a:spcPts val="600"/>
              </a:spcBef>
              <a:tabLst>
                <a:tab pos="354013" algn="l"/>
                <a:tab pos="355600" algn="l"/>
                <a:tab pos="7315200" algn="l"/>
              </a:tabLst>
            </a:pPr>
            <a:r>
              <a:rPr lang="en-US" spc="-5" dirty="0">
                <a:solidFill>
                  <a:prstClr val="black"/>
                </a:solidFill>
                <a:latin typeface="Arial"/>
                <a:cs typeface="Arial"/>
                <a:hlinkClick r:id="rId11" action="ppaction://hlinksldjump"/>
              </a:rPr>
              <a:t>Contacts and PDE </a:t>
            </a:r>
            <a:r>
              <a:rPr lang="en-US" dirty="0">
                <a:solidFill>
                  <a:prstClr val="black"/>
                </a:solidFill>
                <a:latin typeface="Arial"/>
                <a:cs typeface="Arial"/>
                <a:hlinkClick r:id="rId11" action="ppaction://hlinksldjump"/>
              </a:rPr>
              <a:t>Mission</a:t>
            </a:r>
            <a:endParaRPr lang="en-US" dirty="0">
              <a:solidFill>
                <a:prstClr val="black"/>
              </a:solidFill>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DC776C6-8E16-197A-7EC5-5D2AF54A493E}"/>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(18)</a:t>
            </a:r>
            <a:endParaRPr dirty="0"/>
          </a:p>
        </p:txBody>
      </p:sp>
      <p:sp>
        <p:nvSpPr>
          <p:cNvPr id="2" name="Text Placeholder 1">
            <a:extLst>
              <a:ext uri="{FF2B5EF4-FFF2-40B4-BE49-F238E27FC236}">
                <a16:creationId xmlns:a16="http://schemas.microsoft.com/office/drawing/2014/main" id="{1FCB5A5D-7FAE-DA63-3579-7CF64F8D20F5}"/>
              </a:ext>
            </a:extLst>
          </p:cNvPr>
          <p:cNvSpPr>
            <a:spLocks noGrp="1"/>
          </p:cNvSpPr>
          <p:nvPr>
            <p:ph type="body" idx="1"/>
          </p:nvPr>
        </p:nvSpPr>
        <p:spPr>
          <a:xfrm>
            <a:off x="735712" y="1479605"/>
            <a:ext cx="10720577" cy="4239622"/>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Description of Strategies and Activities </a:t>
            </a:r>
            <a:r>
              <a:rPr lang="en-US" dirty="0">
                <a:latin typeface="Arial" panose="020B0604020202020204" pitchFamily="34" charset="0"/>
                <a:ea typeface="Times New Roman" panose="02020603050405020304" pitchFamily="18" charset="0"/>
                <a:cs typeface="Times New Roman" panose="02020603050405020304" pitchFamily="18" charset="0"/>
              </a:rPr>
              <a:t>(Maximum of 130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startAt="3"/>
            </a:pPr>
            <a:r>
              <a:rPr lang="en-US" dirty="0">
                <a:latin typeface="Arial" panose="020B0604020202020204" pitchFamily="34" charset="0"/>
                <a:ea typeface="Times New Roman" panose="02020603050405020304" pitchFamily="18" charset="0"/>
                <a:cs typeface="Times New Roman" panose="02020603050405020304" pitchFamily="18" charset="0"/>
              </a:rPr>
              <a:t>Strategies and activities must be grounded in evidence-based interventions </a:t>
            </a:r>
          </a:p>
          <a:p>
            <a:pPr marL="1717675" lvl="3" indent="-342900">
              <a:spcAft>
                <a:spcPts val="600"/>
              </a:spcAft>
              <a:buSzPct val="100000"/>
              <a:buFont typeface="Arial" panose="020B0604020202020204" pitchFamily="34" charset="0"/>
              <a:buChar char="-"/>
            </a:pPr>
            <a:r>
              <a:rPr lang="en-US" dirty="0">
                <a:latin typeface="Arial" panose="020B0604020202020204" pitchFamily="34" charset="0"/>
                <a:ea typeface="Times New Roman" panose="02020603050405020304" pitchFamily="18" charset="0"/>
                <a:cs typeface="Times New Roman" panose="02020603050405020304" pitchFamily="18" charset="0"/>
              </a:rPr>
              <a:t>Objectives, strategies, and activities </a:t>
            </a:r>
            <a:r>
              <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use action verbs such as w</a:t>
            </a:r>
            <a:r>
              <a:rPr lang="en-US" dirty="0">
                <a:latin typeface="Arial" panose="020B0604020202020204" pitchFamily="34" charset="0"/>
                <a:ea typeface="Times New Roman" panose="02020603050405020304" pitchFamily="18" charset="0"/>
                <a:cs typeface="Times New Roman" panose="02020603050405020304" pitchFamily="18" charset="0"/>
              </a:rPr>
              <a:t>ork, create, and hire. </a:t>
            </a:r>
            <a:r>
              <a:rPr lang="en-US" i="1" dirty="0">
                <a:solidFill>
                  <a:srgbClr val="000000"/>
                </a:solidFill>
                <a:latin typeface="Arial" panose="020B0604020202020204" pitchFamily="34" charset="0"/>
                <a:ea typeface="Calibri" panose="020F0502020204030204" pitchFamily="34" charset="0"/>
                <a:cs typeface="Times New Roman" panose="02020603050405020304" pitchFamily="18" charset="0"/>
              </a:rPr>
              <a:t>All objectives</a:t>
            </a:r>
            <a:r>
              <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 should connect to specific activities and strategies that the project will use to address the change. </a:t>
            </a:r>
            <a:r>
              <a:rPr lang="en-US" i="1" dirty="0">
                <a:solidFill>
                  <a:srgbClr val="000000"/>
                </a:solidFill>
                <a:latin typeface="Arial" panose="020B0604020202020204" pitchFamily="34" charset="0"/>
                <a:ea typeface="Calibri" panose="020F0502020204030204" pitchFamily="34" charset="0"/>
                <a:cs typeface="Times New Roman" panose="02020603050405020304" pitchFamily="18" charset="0"/>
              </a:rPr>
              <a:t>For example: </a:t>
            </a:r>
          </a:p>
          <a:p>
            <a:pPr marL="2174875" lvl="4" indent="-342900">
              <a:spcAft>
                <a:spcPts val="600"/>
              </a:spcAft>
              <a:buSzPct val="100000"/>
              <a:buFont typeface="Wingdings" panose="05000000000000000000" pitchFamily="2" charset="2"/>
              <a:buChar char="q"/>
            </a:pPr>
            <a:r>
              <a:rPr lang="en-U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if a grantee establishes a performance indicator related to improving reading report card grades, the grantee must design and implement reading interventions, strategies, or activities. </a:t>
            </a:r>
          </a:p>
          <a:p>
            <a:pPr marL="2174875" lvl="4" indent="-342900">
              <a:spcAft>
                <a:spcPts val="600"/>
              </a:spcAft>
              <a:buSzPct val="100000"/>
              <a:buFont typeface="Wingdings" panose="05000000000000000000" pitchFamily="2" charset="2"/>
              <a:buChar char="q"/>
            </a:pPr>
            <a:r>
              <a:rPr lang="en-U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If a grantee establishes an indicator related to improving school-day attendance, it must design and implement interventions, strategies, and activities that are likely to influence school-day attendance directly and positively.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30</a:t>
            </a:fld>
            <a:endParaRPr lang="en-US" dirty="0"/>
          </a:p>
        </p:txBody>
      </p:sp>
    </p:spTree>
    <p:extLst>
      <p:ext uri="{BB962C8B-B14F-4D97-AF65-F5344CB8AC3E}">
        <p14:creationId xmlns:p14="http://schemas.microsoft.com/office/powerpoint/2010/main" val="63573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428D6BF-4753-75AF-0C6D-A1E863C0EE60}"/>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(19)</a:t>
            </a:r>
            <a:endParaRPr dirty="0"/>
          </a:p>
        </p:txBody>
      </p:sp>
      <p:sp>
        <p:nvSpPr>
          <p:cNvPr id="2" name="Text Placeholder 1">
            <a:extLst>
              <a:ext uri="{FF2B5EF4-FFF2-40B4-BE49-F238E27FC236}">
                <a16:creationId xmlns:a16="http://schemas.microsoft.com/office/drawing/2014/main" id="{C993ED59-227D-3277-0EC3-33DA311A697E}"/>
              </a:ext>
            </a:extLst>
          </p:cNvPr>
          <p:cNvSpPr>
            <a:spLocks noGrp="1"/>
          </p:cNvSpPr>
          <p:nvPr>
            <p:ph type="body" idx="1"/>
          </p:nvPr>
        </p:nvSpPr>
        <p:spPr>
          <a:xfrm>
            <a:off x="735712" y="1466815"/>
            <a:ext cx="10720577" cy="3408625"/>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Description of Strategies and Activities </a:t>
            </a:r>
            <a:r>
              <a:rPr lang="en-US" dirty="0">
                <a:latin typeface="Arial" panose="020B0604020202020204" pitchFamily="34" charset="0"/>
                <a:ea typeface="Times New Roman" panose="02020603050405020304" pitchFamily="18" charset="0"/>
                <a:cs typeface="Times New Roman" panose="02020603050405020304" pitchFamily="18" charset="0"/>
              </a:rPr>
              <a:t>(Maximum of 130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startAt="4"/>
            </a:pPr>
            <a:r>
              <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A single intervention, strategy, or activity may influence, and be listed with, more than one objective.</a:t>
            </a:r>
          </a:p>
          <a:p>
            <a:pPr marL="1260475" lvl="2" indent="-342900">
              <a:spcAft>
                <a:spcPts val="600"/>
              </a:spcAft>
              <a:buSzPct val="100000"/>
              <a:buFont typeface="+mj-lt"/>
              <a:buAutoNum type="arabicParenR" startAt="4"/>
            </a:pPr>
            <a:r>
              <a:rPr lang="en-US" dirty="0">
                <a:latin typeface="Arial" panose="020B0604020202020204" pitchFamily="34" charset="0"/>
                <a:ea typeface="Times New Roman" panose="02020603050405020304" pitchFamily="18" charset="0"/>
                <a:cs typeface="Times New Roman" panose="02020603050405020304" pitchFamily="18" charset="0"/>
              </a:rPr>
              <a:t>Both strategies and activities must relate to the line item costs in the Budget Narrative for the proposed project. All activities that require funding, including those offered during the summer, </a:t>
            </a:r>
            <a:r>
              <a:rPr lang="en-US" i="1" dirty="0">
                <a:latin typeface="Arial" panose="020B0604020202020204" pitchFamily="34" charset="0"/>
                <a:ea typeface="Times New Roman" panose="02020603050405020304" pitchFamily="18" charset="0"/>
                <a:cs typeface="Times New Roman" panose="02020603050405020304" pitchFamily="18" charset="0"/>
              </a:rPr>
              <a:t>must</a:t>
            </a:r>
            <a:r>
              <a:rPr lang="en-US" dirty="0">
                <a:latin typeface="Arial" panose="020B0604020202020204" pitchFamily="34" charset="0"/>
                <a:ea typeface="Times New Roman" panose="02020603050405020304" pitchFamily="18" charset="0"/>
                <a:cs typeface="Times New Roman" panose="02020603050405020304" pitchFamily="18" charset="0"/>
              </a:rPr>
              <a:t> be described in the strategies and activities section, and </a:t>
            </a:r>
            <a:r>
              <a:rPr lang="en-US" i="1" dirty="0">
                <a:latin typeface="Arial" panose="020B0604020202020204" pitchFamily="34" charset="0"/>
                <a:ea typeface="Times New Roman" panose="02020603050405020304" pitchFamily="18" charset="0"/>
                <a:cs typeface="Times New Roman" panose="02020603050405020304" pitchFamily="18" charset="0"/>
              </a:rPr>
              <a:t>must</a:t>
            </a:r>
            <a:r>
              <a:rPr lang="en-US" dirty="0">
                <a:latin typeface="Arial" panose="020B0604020202020204" pitchFamily="34" charset="0"/>
                <a:ea typeface="Times New Roman" panose="02020603050405020304" pitchFamily="18" charset="0"/>
                <a:cs typeface="Times New Roman" panose="02020603050405020304" pitchFamily="18" charset="0"/>
              </a:rPr>
              <a:t> be included in the Budget Narrative or the item(s) will not be funded.</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31</a:t>
            </a:fld>
            <a:endParaRPr lang="en-US" dirty="0"/>
          </a:p>
        </p:txBody>
      </p:sp>
    </p:spTree>
    <p:extLst>
      <p:ext uri="{BB962C8B-B14F-4D97-AF65-F5344CB8AC3E}">
        <p14:creationId xmlns:p14="http://schemas.microsoft.com/office/powerpoint/2010/main" val="461790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08301FB1-46FB-5E22-52E4-2BC41E7BE0DE}"/>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(20)</a:t>
            </a:r>
            <a:endParaRPr dirty="0"/>
          </a:p>
        </p:txBody>
      </p:sp>
      <p:sp>
        <p:nvSpPr>
          <p:cNvPr id="2" name="Text Placeholder 1">
            <a:extLst>
              <a:ext uri="{FF2B5EF4-FFF2-40B4-BE49-F238E27FC236}">
                <a16:creationId xmlns:a16="http://schemas.microsoft.com/office/drawing/2014/main" id="{EF2645C9-2F50-470C-9185-74AA6766B8B8}"/>
              </a:ext>
            </a:extLst>
          </p:cNvPr>
          <p:cNvSpPr>
            <a:spLocks noGrp="1"/>
          </p:cNvSpPr>
          <p:nvPr>
            <p:ph type="body" idx="1"/>
          </p:nvPr>
        </p:nvSpPr>
        <p:spPr>
          <a:xfrm>
            <a:off x="735712" y="1429237"/>
            <a:ext cx="10720577" cy="3331681"/>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Description of Strategies and Activities </a:t>
            </a:r>
            <a:r>
              <a:rPr lang="en-US" dirty="0">
                <a:latin typeface="Arial" panose="020B0604020202020204" pitchFamily="34" charset="0"/>
                <a:ea typeface="Times New Roman" panose="02020603050405020304" pitchFamily="18" charset="0"/>
                <a:cs typeface="Times New Roman" panose="02020603050405020304" pitchFamily="18" charset="0"/>
              </a:rPr>
              <a:t>(Maximum of 130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startAt="6"/>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Provide a clear, concise description of the project activities that will be provided for students (public and private) and their families (including how many students and family members will be served); a rationale for selecting these activities; and how the activities are expected to improve student academic achievement, decrease discipline problems, increase daily attendance, and achieve other stated objectives. Include these activities in the Multi-Year Program Design and Performance Form template.</a:t>
            </a: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32</a:t>
            </a:fld>
            <a:endParaRPr lang="en-US" dirty="0"/>
          </a:p>
        </p:txBody>
      </p:sp>
    </p:spTree>
    <p:extLst>
      <p:ext uri="{BB962C8B-B14F-4D97-AF65-F5344CB8AC3E}">
        <p14:creationId xmlns:p14="http://schemas.microsoft.com/office/powerpoint/2010/main" val="38699652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5F173125-EBDC-46E1-40E2-AC012BA842F0}"/>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(21)</a:t>
            </a:r>
            <a:endParaRPr dirty="0"/>
          </a:p>
        </p:txBody>
      </p:sp>
      <p:sp>
        <p:nvSpPr>
          <p:cNvPr id="2" name="Text Placeholder 1">
            <a:extLst>
              <a:ext uri="{FF2B5EF4-FFF2-40B4-BE49-F238E27FC236}">
                <a16:creationId xmlns:a16="http://schemas.microsoft.com/office/drawing/2014/main" id="{E08D87C0-2194-949B-64F9-E1FE07E2A6DA}"/>
              </a:ext>
            </a:extLst>
          </p:cNvPr>
          <p:cNvSpPr>
            <a:spLocks noGrp="1"/>
          </p:cNvSpPr>
          <p:nvPr>
            <p:ph type="body" idx="1"/>
          </p:nvPr>
        </p:nvSpPr>
        <p:spPr>
          <a:xfrm>
            <a:off x="634323" y="1516220"/>
            <a:ext cx="10972800" cy="4316566"/>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Description of Strategies and Activities </a:t>
            </a:r>
            <a:r>
              <a:rPr lang="en-US" dirty="0">
                <a:latin typeface="Arial" panose="020B0604020202020204" pitchFamily="34" charset="0"/>
                <a:ea typeface="Times New Roman" panose="02020603050405020304" pitchFamily="18" charset="0"/>
                <a:cs typeface="Times New Roman" panose="02020603050405020304" pitchFamily="18" charset="0"/>
              </a:rPr>
              <a:t>(Maximum of 130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startAt="7"/>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Describe the specific activities for students that will be undertaken to meet each project objective; include the number of hours per week, days of the week, and number of weeks per year that the site will provide services, along with the service provider or collaborative partner for each activity. </a:t>
            </a:r>
          </a:p>
          <a:p>
            <a:pPr marL="1260475" lvl="2" indent="-342900">
              <a:spcAft>
                <a:spcPts val="600"/>
              </a:spcAft>
              <a:buSzPct val="100000"/>
              <a:buFont typeface="+mj-lt"/>
              <a:buAutoNum type="arabicParenR" startAt="7"/>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Describe the specific activities that will be undertaken in the required summer program.</a:t>
            </a:r>
          </a:p>
          <a:p>
            <a:pPr marL="1260475" lvl="2" indent="-342900">
              <a:spcAft>
                <a:spcPts val="600"/>
              </a:spcAft>
              <a:buSzPct val="100000"/>
              <a:buFont typeface="+mj-lt"/>
              <a:buAutoNum type="arabicParenR" startAt="7"/>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Describe how the proposed academic and enrichment activities are based upon the components of the measures of effectiveness regarding evidence-based research and best practices (</a:t>
            </a:r>
            <a:r>
              <a:rPr lang="en-US" dirty="0">
                <a:latin typeface="Arial" panose="020B0604020202020204" pitchFamily="34" charset="0"/>
                <a:ea typeface="Times New Roman" panose="02020603050405020304" pitchFamily="18" charset="0"/>
                <a:cs typeface="Times New Roman" panose="02020603050405020304" pitchFamily="18" charset="0"/>
              </a:rPr>
              <a:t>See glossary terms).</a:t>
            </a: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Applicants must cite the sources of the research information included in the application. </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33</a:t>
            </a:fld>
            <a:endParaRPr lang="en-US" dirty="0"/>
          </a:p>
        </p:txBody>
      </p:sp>
    </p:spTree>
    <p:extLst>
      <p:ext uri="{BB962C8B-B14F-4D97-AF65-F5344CB8AC3E}">
        <p14:creationId xmlns:p14="http://schemas.microsoft.com/office/powerpoint/2010/main" val="1323081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4EF1E4DA-7BC6-EB5A-2020-5A87452FAE94}"/>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(22)</a:t>
            </a:r>
            <a:endParaRPr dirty="0"/>
          </a:p>
        </p:txBody>
      </p:sp>
      <p:sp>
        <p:nvSpPr>
          <p:cNvPr id="2" name="Text Placeholder 1">
            <a:extLst>
              <a:ext uri="{FF2B5EF4-FFF2-40B4-BE49-F238E27FC236}">
                <a16:creationId xmlns:a16="http://schemas.microsoft.com/office/drawing/2014/main" id="{BA818431-5273-BBA8-EB39-AF3992975AA2}"/>
              </a:ext>
            </a:extLst>
          </p:cNvPr>
          <p:cNvSpPr>
            <a:spLocks noGrp="1"/>
          </p:cNvSpPr>
          <p:nvPr>
            <p:ph type="body" idx="1"/>
          </p:nvPr>
        </p:nvSpPr>
        <p:spPr>
          <a:xfrm>
            <a:off x="634323" y="1489370"/>
            <a:ext cx="10972800" cy="3054682"/>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Description of Strategies and Activities </a:t>
            </a:r>
            <a:r>
              <a:rPr lang="en-US" dirty="0">
                <a:latin typeface="Arial" panose="020B0604020202020204" pitchFamily="34" charset="0"/>
                <a:ea typeface="Times New Roman" panose="02020603050405020304" pitchFamily="18" charset="0"/>
                <a:cs typeface="Times New Roman" panose="02020603050405020304" pitchFamily="18" charset="0"/>
              </a:rPr>
              <a:t>(Maximum of 130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startAt="10"/>
            </a:pPr>
            <a:r>
              <a:rPr lang="en-U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Discuss how the instructional activities and teaching strategies are designed to be innovative and engaging and will be coordinated with activities that occur during the regular school day. For the summer program, discuss how the instructional activities and teaching strategies are designed to be innovative and engaging and will be coordinated with activities that occur during the upcoming academic year.</a:t>
            </a: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34</a:t>
            </a:fld>
            <a:endParaRPr lang="en-US" dirty="0"/>
          </a:p>
        </p:txBody>
      </p:sp>
    </p:spTree>
    <p:extLst>
      <p:ext uri="{BB962C8B-B14F-4D97-AF65-F5344CB8AC3E}">
        <p14:creationId xmlns:p14="http://schemas.microsoft.com/office/powerpoint/2010/main" val="2055488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74BC7E34-7265-6D78-7C2F-D04B1115FC6E}"/>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(23)</a:t>
            </a:r>
            <a:endParaRPr dirty="0"/>
          </a:p>
        </p:txBody>
      </p:sp>
      <p:sp>
        <p:nvSpPr>
          <p:cNvPr id="2" name="Text Placeholder 1">
            <a:extLst>
              <a:ext uri="{FF2B5EF4-FFF2-40B4-BE49-F238E27FC236}">
                <a16:creationId xmlns:a16="http://schemas.microsoft.com/office/drawing/2014/main" id="{204E0CF3-CB33-C64C-F2F9-C14B411DA760}"/>
              </a:ext>
            </a:extLst>
          </p:cNvPr>
          <p:cNvSpPr>
            <a:spLocks noGrp="1"/>
          </p:cNvSpPr>
          <p:nvPr>
            <p:ph type="body" idx="1"/>
          </p:nvPr>
        </p:nvSpPr>
        <p:spPr>
          <a:xfrm>
            <a:off x="735711" y="1429237"/>
            <a:ext cx="10972800" cy="4116512"/>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3"/>
            </a:pPr>
            <a:r>
              <a:rPr lang="en-US" b="1" dirty="0">
                <a:latin typeface="Arial" panose="020B0604020202020204" pitchFamily="34" charset="0"/>
                <a:ea typeface="Times New Roman" panose="02020603050405020304" pitchFamily="18" charset="0"/>
                <a:cs typeface="Times New Roman" panose="02020603050405020304" pitchFamily="18" charset="0"/>
              </a:rPr>
              <a:t>Student and Family Support </a:t>
            </a:r>
            <a:r>
              <a:rPr lang="en-US" dirty="0">
                <a:latin typeface="Arial" panose="020B0604020202020204" pitchFamily="34" charset="0"/>
                <a:ea typeface="Times New Roman" panose="02020603050405020304" pitchFamily="18" charset="0"/>
                <a:cs typeface="Times New Roman" panose="02020603050405020304" pitchFamily="18" charset="0"/>
              </a:rPr>
              <a:t>(Maximum of 50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00000"/>
              <a:buFont typeface="+mj-lt"/>
              <a:buAutoNum type="arabicParenR"/>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Provide a clear, concise description of the project services, including meals and activities, that will be provided to support students (public and private) and their families (including how many family members will be served). Describe services that will be provided during the summer program.</a:t>
            </a:r>
          </a:p>
          <a:p>
            <a:pPr marL="1260475" lvl="2" indent="-342900">
              <a:spcAft>
                <a:spcPts val="600"/>
              </a:spcAft>
              <a:buSzPct val="100000"/>
              <a:buFont typeface="+mj-lt"/>
              <a:buAutoNum type="arabicParenR"/>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Describe additional social and/or behavioral services that will be provided to support student success.</a:t>
            </a:r>
          </a:p>
          <a:p>
            <a:pPr marL="1260475" lvl="2" indent="-342900">
              <a:spcAft>
                <a:spcPts val="600"/>
              </a:spcAft>
              <a:buSzPct val="100000"/>
              <a:buFont typeface="+mj-lt"/>
              <a:buAutoNum type="arabicParenR"/>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Describe the types of snacks/meals that will be served daily, how they will be prepared, and the source of funds.</a:t>
            </a:r>
          </a:p>
          <a:p>
            <a:pPr marL="1260475" lvl="2" indent="-342900">
              <a:spcAft>
                <a:spcPts val="600"/>
              </a:spcAft>
              <a:buSzPct val="100000"/>
              <a:buFont typeface="+mj-lt"/>
              <a:buAutoNum type="arabicParenR"/>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Describe the specific activities that will be provided to address the literacy and related education needs of the participants’ families. Explain the involvement of the district’s Title I, family literacy, and adult education coordinators in providing services to families.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35</a:t>
            </a:fld>
            <a:endParaRPr lang="en-US" dirty="0"/>
          </a:p>
        </p:txBody>
      </p:sp>
    </p:spTree>
    <p:extLst>
      <p:ext uri="{BB962C8B-B14F-4D97-AF65-F5344CB8AC3E}">
        <p14:creationId xmlns:p14="http://schemas.microsoft.com/office/powerpoint/2010/main" val="1730090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46F600EF-5FA9-F8C4-0C1D-B06D61DEFEF5}"/>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(24)</a:t>
            </a:r>
            <a:endParaRPr dirty="0"/>
          </a:p>
        </p:txBody>
      </p:sp>
      <p:sp>
        <p:nvSpPr>
          <p:cNvPr id="3" name="Text Placeholder 2">
            <a:extLst>
              <a:ext uri="{FF2B5EF4-FFF2-40B4-BE49-F238E27FC236}">
                <a16:creationId xmlns:a16="http://schemas.microsoft.com/office/drawing/2014/main" id="{BAB7AF9E-428A-7927-CBB6-94F45DC7D780}"/>
              </a:ext>
            </a:extLst>
          </p:cNvPr>
          <p:cNvSpPr>
            <a:spLocks noGrp="1"/>
          </p:cNvSpPr>
          <p:nvPr>
            <p:ph type="body" idx="1"/>
          </p:nvPr>
        </p:nvSpPr>
        <p:spPr>
          <a:xfrm>
            <a:off x="735711" y="1456843"/>
            <a:ext cx="10972800" cy="3854901"/>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Program Design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350 </a:t>
            </a:r>
            <a:r>
              <a:rPr lang="en-US" sz="1600" dirty="0">
                <a:latin typeface="Arial" panose="020B0604020202020204" pitchFamily="34" charset="0"/>
                <a:ea typeface="Times New Roman" panose="02020603050405020304" pitchFamily="18" charset="0"/>
                <a:cs typeface="Times New Roman" panose="02020603050405020304" pitchFamily="18" charset="0"/>
              </a:rPr>
              <a:t>(</a:t>
            </a:r>
            <a:r>
              <a:rPr lang="en-US" sz="1600" i="1" dirty="0">
                <a:latin typeface="Arial" panose="020B0604020202020204" pitchFamily="34" charset="0"/>
                <a:ea typeface="Times New Roman" panose="02020603050405020304" pitchFamily="18" charset="0"/>
                <a:cs typeface="Times New Roman" panose="02020603050405020304" pitchFamily="18" charset="0"/>
              </a:rPr>
              <a:t>see RFP guiding questions – the project design section includes the performance goals and objective, description of services and activities, and the evaluation strategies for the proposed 21</a:t>
            </a:r>
            <a:r>
              <a:rPr lang="en-US" sz="1600" i="1"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i="1" dirty="0">
                <a:latin typeface="Arial" panose="020B0604020202020204" pitchFamily="34" charset="0"/>
                <a:ea typeface="Times New Roman" panose="02020603050405020304" pitchFamily="18" charset="0"/>
                <a:cs typeface="Times New Roman" panose="02020603050405020304" pitchFamily="18" charset="0"/>
              </a:rPr>
              <a:t> CCLC program</a:t>
            </a:r>
            <a:r>
              <a:rPr lang="en-US" sz="16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4"/>
            </a:pPr>
            <a:r>
              <a:rPr lang="en-US" b="1" dirty="0">
                <a:latin typeface="Arial" panose="020B0604020202020204" pitchFamily="34" charset="0"/>
                <a:ea typeface="Times New Roman" panose="02020603050405020304" pitchFamily="18" charset="0"/>
                <a:cs typeface="Times New Roman" panose="02020603050405020304" pitchFamily="18" charset="0"/>
              </a:rPr>
              <a:t>Evaluation Strategies </a:t>
            </a:r>
            <a:r>
              <a:rPr lang="en-US" dirty="0">
                <a:latin typeface="Arial" panose="020B0604020202020204" pitchFamily="34" charset="0"/>
                <a:ea typeface="Times New Roman" panose="02020603050405020304" pitchFamily="18" charset="0"/>
                <a:cs typeface="Times New Roman" panose="02020603050405020304" pitchFamily="18" charset="0"/>
              </a:rPr>
              <a:t>(Maximum of 75 points)</a:t>
            </a:r>
            <a:r>
              <a:rPr lang="en-US" dirty="0">
                <a:latin typeface="Arial" panose="020B0604020202020204" pitchFamily="34" charset="0"/>
                <a:ea typeface="Calibri" panose="020F0502020204030204" pitchFamily="34" charset="0"/>
                <a:cs typeface="Times New Roman" panose="02020603050405020304" pitchFamily="18" charset="0"/>
              </a:rPr>
              <a:t> </a:t>
            </a:r>
          </a:p>
          <a:p>
            <a:pPr marL="1260475" lvl="2" indent="-342900">
              <a:spcAft>
                <a:spcPts val="600"/>
              </a:spcAft>
              <a:buSzPct val="15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The evaluation must detail the plan to use data to monitor progress toward the stated objectives. The federal GPRA has established project goals, objectives, and performance indicators for the 21</a:t>
            </a:r>
            <a:r>
              <a:rPr lang="en-US" sz="1600"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dirty="0">
                <a:latin typeface="Arial" panose="020B0604020202020204" pitchFamily="34" charset="0"/>
                <a:ea typeface="Times New Roman" panose="02020603050405020304" pitchFamily="18" charset="0"/>
                <a:cs typeface="Times New Roman" panose="02020603050405020304" pitchFamily="18" charset="0"/>
              </a:rPr>
              <a:t> CCLC program that require:</a:t>
            </a:r>
            <a:endPar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1776413" lvl="2" indent="-342900">
              <a:spcAft>
                <a:spcPts val="600"/>
              </a:spcAft>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Clear benchmarks (assessed annually or more frequently) to monitor progress toward specific objectives (e.g., stating how students will be involved regularly in what activities for six months to reach an objective relating to improved reading and/or math scores or grades after one year of involvement). </a:t>
            </a:r>
            <a:endParaRPr lang="en-US"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1776413" lvl="2" indent="-342900">
              <a:spcAft>
                <a:spcPts val="600"/>
              </a:spcAft>
              <a:buSzPct val="10000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Times New Roman" panose="02020603050405020304" pitchFamily="18" charset="0"/>
              </a:rPr>
              <a:t>Outcome measures to assess impact on student learning and behavior that include standardized test scores and quarterly report cards and may include teacher, parent, and student surveys or interviews and other data collection instruments. Applicants should describe the process for data collection and assessment.</a:t>
            </a: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36</a:t>
            </a:fld>
            <a:endParaRPr lang="en-US" dirty="0"/>
          </a:p>
        </p:txBody>
      </p:sp>
    </p:spTree>
    <p:extLst>
      <p:ext uri="{BB962C8B-B14F-4D97-AF65-F5344CB8AC3E}">
        <p14:creationId xmlns:p14="http://schemas.microsoft.com/office/powerpoint/2010/main" val="38519156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12D5685-29DB-0C93-E684-4DC07BDE8E35}"/>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(25)</a:t>
            </a:r>
            <a:endParaRPr dirty="0"/>
          </a:p>
        </p:txBody>
      </p:sp>
      <p:sp>
        <p:nvSpPr>
          <p:cNvPr id="2" name="Text Placeholder 1">
            <a:extLst>
              <a:ext uri="{FF2B5EF4-FFF2-40B4-BE49-F238E27FC236}">
                <a16:creationId xmlns:a16="http://schemas.microsoft.com/office/drawing/2014/main" id="{50A266DC-DCD5-F182-2502-AF98182C6A5C}"/>
              </a:ext>
            </a:extLst>
          </p:cNvPr>
          <p:cNvSpPr>
            <a:spLocks noGrp="1"/>
          </p:cNvSpPr>
          <p:nvPr>
            <p:ph type="body" idx="1"/>
          </p:nvPr>
        </p:nvSpPr>
        <p:spPr>
          <a:xfrm>
            <a:off x="735712" y="1456843"/>
            <a:ext cx="10972800" cy="4324261"/>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Management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a:t>
            </a:r>
            <a:r>
              <a:rPr lang="en-US"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130 </a:t>
            </a:r>
            <a:r>
              <a:rPr lang="en-US" dirty="0">
                <a:latin typeface="Arial" panose="020B0604020202020204" pitchFamily="34" charset="0"/>
                <a:ea typeface="Times New Roman" panose="02020603050405020304" pitchFamily="18" charset="0"/>
                <a:cs typeface="Times New Roman" panose="02020603050405020304" pitchFamily="18" charset="0"/>
              </a:rPr>
              <a:t>(</a:t>
            </a:r>
            <a:r>
              <a:rPr lang="en-US" i="1" dirty="0">
                <a:latin typeface="Arial" panose="020B0604020202020204" pitchFamily="34" charset="0"/>
                <a:ea typeface="Times New Roman" panose="02020603050405020304" pitchFamily="18" charset="0"/>
                <a:cs typeface="Times New Roman" panose="02020603050405020304" pitchFamily="18" charset="0"/>
              </a:rPr>
              <a:t>see RFP guiding questions – the narrative management section. The management section outlines the applicant’s plan to manage the project</a:t>
            </a:r>
            <a:r>
              <a:rPr lang="en-US"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a:pPr>
            <a:r>
              <a:rPr lang="en-US" sz="1600" dirty="0">
                <a:latin typeface="Arial" panose="020B0604020202020204" pitchFamily="34" charset="0"/>
                <a:ea typeface="Times New Roman" panose="02020603050405020304" pitchFamily="18" charset="0"/>
                <a:cs typeface="Times New Roman" panose="02020603050405020304" pitchFamily="18" charset="0"/>
              </a:rPr>
              <a:t>The Project Plan</a:t>
            </a:r>
            <a:r>
              <a:rPr lang="en-US" sz="1600" dirty="0">
                <a:latin typeface="Arial" panose="020B0604020202020204" pitchFamily="34" charset="0"/>
                <a:ea typeface="Calibri" panose="020F0502020204030204" pitchFamily="34" charset="0"/>
                <a:cs typeface="Times New Roman" panose="02020603050405020304" pitchFamily="18" charset="0"/>
              </a:rPr>
              <a:t> </a:t>
            </a:r>
            <a:r>
              <a:rPr lang="en-US" sz="1600" dirty="0">
                <a:latin typeface="Arial" panose="020B0604020202020204" pitchFamily="34" charset="0"/>
                <a:ea typeface="Times New Roman" panose="02020603050405020304" pitchFamily="18" charset="0"/>
                <a:cs typeface="Times New Roman" panose="02020603050405020304" pitchFamily="18" charset="0"/>
              </a:rPr>
              <a:t>should include: </a:t>
            </a:r>
          </a:p>
          <a:p>
            <a:pPr marL="1260475" lvl="2"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the chain of command, who will manage all aspects of the project (including the summer program), </a:t>
            </a:r>
          </a:p>
          <a:p>
            <a:pPr marL="1260475" lvl="2"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an organizational chart, </a:t>
            </a:r>
          </a:p>
          <a:p>
            <a:pPr marL="1260475" lvl="2"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a job description for the project director, and responsibilities for each key staff member. </a:t>
            </a:r>
          </a:p>
          <a:p>
            <a:pPr marL="803275" lvl="1" indent="-342900">
              <a:spcAft>
                <a:spcPts val="300"/>
              </a:spcAft>
              <a:buSzPct val="100000"/>
              <a:buFont typeface="+mj-lt"/>
              <a:buAutoNum type="alphaLcPeriod"/>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Project Plan should explain:</a:t>
            </a:r>
          </a:p>
          <a:p>
            <a:pPr marL="1260475" lvl="2"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how the proposed 21</a:t>
            </a:r>
            <a:r>
              <a:rPr lang="en-US" sz="1600"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dirty="0">
                <a:latin typeface="Arial" panose="020B0604020202020204" pitchFamily="34" charset="0"/>
                <a:ea typeface="Times New Roman" panose="02020603050405020304" pitchFamily="18" charset="0"/>
                <a:cs typeface="Times New Roman" panose="02020603050405020304" pitchFamily="18" charset="0"/>
              </a:rPr>
              <a:t> CCLC project, including the summer, will be implemented efficiently and effectively,</a:t>
            </a:r>
          </a:p>
          <a:p>
            <a:pPr marL="1260475" lvl="2" indent="-342900">
              <a:spcAft>
                <a:spcPts val="3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how challenges and obstacles will be resolved. To fully address these issues, applicants must provide evidence of successful experience or the capacity to succeed in providing educational and enrichment activities to complement and enhance the academic performance, achievement, and positive development of students (public and private) and their families. Such evidence includes the applicant’s experience in managing and coordinating the types of activities they propose and their ability to perform the required services on time and within budget.</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37</a:t>
            </a:fld>
            <a:endParaRPr lang="en-US" dirty="0"/>
          </a:p>
        </p:txBody>
      </p:sp>
    </p:spTree>
    <p:extLst>
      <p:ext uri="{BB962C8B-B14F-4D97-AF65-F5344CB8AC3E}">
        <p14:creationId xmlns:p14="http://schemas.microsoft.com/office/powerpoint/2010/main" val="2998916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12D5685-29DB-0C93-E684-4DC07BDE8E35}"/>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(26)</a:t>
            </a:r>
            <a:endParaRPr dirty="0"/>
          </a:p>
        </p:txBody>
      </p:sp>
      <p:sp>
        <p:nvSpPr>
          <p:cNvPr id="2" name="Text Placeholder 1">
            <a:extLst>
              <a:ext uri="{FF2B5EF4-FFF2-40B4-BE49-F238E27FC236}">
                <a16:creationId xmlns:a16="http://schemas.microsoft.com/office/drawing/2014/main" id="{FBC41206-DA40-4D0C-A26F-8BA5C002F5D5}"/>
              </a:ext>
            </a:extLst>
          </p:cNvPr>
          <p:cNvSpPr>
            <a:spLocks noGrp="1"/>
          </p:cNvSpPr>
          <p:nvPr>
            <p:ph type="body" idx="1"/>
          </p:nvPr>
        </p:nvSpPr>
        <p:spPr>
          <a:xfrm>
            <a:off x="735711" y="1479341"/>
            <a:ext cx="10972800" cy="4324261"/>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2"/>
            </a:pPr>
            <a:r>
              <a:rPr lang="en-US" b="1" dirty="0">
                <a:latin typeface="Arial" panose="020B0604020202020204" pitchFamily="34" charset="0"/>
                <a:ea typeface="Times New Roman" panose="02020603050405020304" pitchFamily="18" charset="0"/>
                <a:cs typeface="Times New Roman" panose="02020603050405020304" pitchFamily="18" charset="0"/>
              </a:rPr>
              <a:t>Narrative Management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a:t>
            </a:r>
            <a:r>
              <a:rPr lang="en-US"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130 </a:t>
            </a:r>
            <a:r>
              <a:rPr lang="en-US" dirty="0">
                <a:latin typeface="Arial" panose="020B0604020202020204" pitchFamily="34" charset="0"/>
                <a:ea typeface="Times New Roman" panose="02020603050405020304" pitchFamily="18" charset="0"/>
                <a:cs typeface="Times New Roman" panose="02020603050405020304" pitchFamily="18" charset="0"/>
              </a:rPr>
              <a:t>(</a:t>
            </a:r>
            <a:r>
              <a:rPr lang="en-US" i="1" dirty="0">
                <a:latin typeface="Arial" panose="020B0604020202020204" pitchFamily="34" charset="0"/>
                <a:ea typeface="Times New Roman" panose="02020603050405020304" pitchFamily="18" charset="0"/>
                <a:cs typeface="Times New Roman" panose="02020603050405020304" pitchFamily="18" charset="0"/>
              </a:rPr>
              <a:t>see RFP guiding questions – the narrative management section. The management section outlines the applicant’s plan to manage the project</a:t>
            </a:r>
            <a:r>
              <a:rPr lang="en-US"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300"/>
              </a:spcAft>
              <a:buSzPct val="100000"/>
              <a:buFont typeface="+mj-lt"/>
              <a:buAutoNum type="alphaLcPeriod" startAt="3"/>
            </a:pPr>
            <a:r>
              <a:rPr lang="en-US" sz="1600" dirty="0">
                <a:latin typeface="Arial" panose="020B0604020202020204" pitchFamily="34" charset="0"/>
                <a:ea typeface="Times New Roman" panose="02020603050405020304" pitchFamily="18" charset="0"/>
                <a:cs typeface="Times New Roman" panose="02020603050405020304" pitchFamily="18" charset="0"/>
              </a:rPr>
              <a:t>Highlight success in managing similar projects </a:t>
            </a:r>
          </a:p>
          <a:p>
            <a:pPr marL="803275" lvl="1" indent="-342900">
              <a:spcAft>
                <a:spcPts val="300"/>
              </a:spcAft>
              <a:buSzPct val="100000"/>
              <a:buFont typeface="+mj-lt"/>
              <a:buAutoNum type="alphaLcPeriod" startAt="3"/>
            </a:pPr>
            <a:r>
              <a:rPr lang="en-US" sz="1600" dirty="0">
                <a:latin typeface="Arial" panose="020B0604020202020204" pitchFamily="34" charset="0"/>
                <a:ea typeface="Times New Roman" panose="02020603050405020304" pitchFamily="18" charset="0"/>
                <a:cs typeface="Times New Roman" panose="02020603050405020304" pitchFamily="18" charset="0"/>
              </a:rPr>
              <a:t>Clearly define the job descriptions and qualifications of key staff, such as the project director and site coordinator.</a:t>
            </a:r>
          </a:p>
          <a:p>
            <a:pPr marL="803275" lvl="1" indent="-342900">
              <a:spcAft>
                <a:spcPts val="300"/>
              </a:spcAft>
              <a:buSzPct val="100000"/>
              <a:buFont typeface="+mj-lt"/>
              <a:buAutoNum type="alphaLcPeriod" startAt="3"/>
            </a:pPr>
            <a:r>
              <a:rPr lang="en-US" sz="1600" dirty="0">
                <a:latin typeface="Arial" panose="020B0604020202020204" pitchFamily="34" charset="0"/>
                <a:ea typeface="Times New Roman" panose="02020603050405020304" pitchFamily="18" charset="0"/>
                <a:cs typeface="Times New Roman" panose="02020603050405020304" pitchFamily="18" charset="0"/>
              </a:rPr>
              <a:t>Provide an Organizational Chart for 21</a:t>
            </a:r>
            <a:r>
              <a:rPr lang="en-US" sz="1600" baseline="30000" dirty="0">
                <a:latin typeface="Arial" panose="020B0604020202020204" pitchFamily="34" charset="0"/>
                <a:ea typeface="Times New Roman" panose="02020603050405020304" pitchFamily="18" charset="0"/>
                <a:cs typeface="Times New Roman" panose="02020603050405020304" pitchFamily="18" charset="0"/>
              </a:rPr>
              <a:t>st </a:t>
            </a:r>
            <a:r>
              <a:rPr lang="en-US" sz="1600" dirty="0">
                <a:latin typeface="Arial" panose="020B0604020202020204" pitchFamily="34" charset="0"/>
                <a:ea typeface="Times New Roman" panose="02020603050405020304" pitchFamily="18" charset="0"/>
                <a:cs typeface="Times New Roman" panose="02020603050405020304" pitchFamily="18" charset="0"/>
              </a:rPr>
              <a:t>CCLC management structure.</a:t>
            </a:r>
          </a:p>
          <a:p>
            <a:pPr marL="803275" lvl="1" indent="-342900">
              <a:spcAft>
                <a:spcPts val="300"/>
              </a:spcAft>
              <a:buSzPct val="100000"/>
              <a:buFont typeface="+mj-lt"/>
              <a:buAutoNum type="alphaLcPeriod" startAt="3"/>
            </a:pPr>
            <a:r>
              <a:rPr lang="en-US" sz="1600" dirty="0">
                <a:latin typeface="Arial" panose="020B0604020202020204" pitchFamily="34" charset="0"/>
                <a:ea typeface="Times New Roman" panose="02020603050405020304" pitchFamily="18" charset="0"/>
                <a:cs typeface="Times New Roman" panose="02020603050405020304" pitchFamily="18" charset="0"/>
              </a:rPr>
              <a:t>Describe plans and budget for ongoing staff training and professional development. Indicate topics, potential facilitators, and frequency.</a:t>
            </a:r>
          </a:p>
          <a:p>
            <a:pPr marL="803275" lvl="1" indent="-342900">
              <a:spcAft>
                <a:spcPts val="300"/>
              </a:spcAft>
              <a:buSzPct val="100000"/>
              <a:buFont typeface="+mj-lt"/>
              <a:buAutoNum type="alphaLcPeriod" startAt="3"/>
            </a:pPr>
            <a:r>
              <a:rPr lang="en-US" sz="1600" dirty="0">
                <a:latin typeface="Arial" panose="020B0604020202020204" pitchFamily="34" charset="0"/>
                <a:ea typeface="Times New Roman" panose="02020603050405020304" pitchFamily="18" charset="0"/>
                <a:cs typeface="Times New Roman" panose="02020603050405020304" pitchFamily="18" charset="0"/>
              </a:rPr>
              <a:t>Describe </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how the proposed project was developed in collaboration with other organizations, including other schools or LEAs, community-based organizations, faith-based organizations, and other public and private organizations.</a:t>
            </a:r>
          </a:p>
          <a:p>
            <a:pPr marL="803275" lvl="1" indent="-342900">
              <a:spcAft>
                <a:spcPts val="300"/>
              </a:spcAft>
              <a:buSzPct val="100000"/>
              <a:buFont typeface="+mj-lt"/>
              <a:buAutoNum type="alphaLcPeriod" startAt="3"/>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Describe how the proposed project will be conducted in active collaboration with other organizations and explain how challenges and obstacles will be resolved.</a:t>
            </a:r>
          </a:p>
          <a:p>
            <a:pPr marL="803275" lvl="1" indent="-342900">
              <a:spcAft>
                <a:spcPts val="300"/>
              </a:spcAft>
              <a:buSzPct val="100000"/>
              <a:buFont typeface="+mj-lt"/>
              <a:buAutoNum type="alphaLcPeriod" startAt="3"/>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Describe plans to coordinate federal, state, and local programs with the proposed project for the most effective use of public resources (without supplanting).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38</a:t>
            </a:fld>
            <a:endParaRPr lang="en-US" dirty="0"/>
          </a:p>
        </p:txBody>
      </p:sp>
    </p:spTree>
    <p:extLst>
      <p:ext uri="{BB962C8B-B14F-4D97-AF65-F5344CB8AC3E}">
        <p14:creationId xmlns:p14="http://schemas.microsoft.com/office/powerpoint/2010/main" val="1289354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12D5685-29DB-0C93-E684-4DC07BDE8E35}"/>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(27)</a:t>
            </a:r>
            <a:endParaRPr dirty="0"/>
          </a:p>
        </p:txBody>
      </p:sp>
      <p:sp>
        <p:nvSpPr>
          <p:cNvPr id="2" name="Text Placeholder 1">
            <a:extLst>
              <a:ext uri="{FF2B5EF4-FFF2-40B4-BE49-F238E27FC236}">
                <a16:creationId xmlns:a16="http://schemas.microsoft.com/office/drawing/2014/main" id="{F9DFB7D0-4183-0FB7-C905-4DC240AC6563}"/>
              </a:ext>
            </a:extLst>
          </p:cNvPr>
          <p:cNvSpPr>
            <a:spLocks noGrp="1"/>
          </p:cNvSpPr>
          <p:nvPr>
            <p:ph type="body" idx="1"/>
          </p:nvPr>
        </p:nvSpPr>
        <p:spPr>
          <a:xfrm>
            <a:off x="735711" y="1579548"/>
            <a:ext cx="10972800" cy="2723823"/>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1200"/>
              </a:spcAft>
              <a:buSzPct val="100000"/>
              <a:buFont typeface="+mj-lt"/>
              <a:buAutoNum type="arabicPeriod" startAt="2"/>
            </a:pPr>
            <a:r>
              <a:rPr lang="en-US" sz="2000" b="1" dirty="0">
                <a:latin typeface="Arial" panose="020B0604020202020204" pitchFamily="34" charset="0"/>
                <a:ea typeface="Times New Roman" panose="02020603050405020304" pitchFamily="18" charset="0"/>
                <a:cs typeface="Times New Roman" panose="02020603050405020304" pitchFamily="18" charset="0"/>
              </a:rPr>
              <a:t>Narrative Management </a:t>
            </a:r>
            <a:r>
              <a:rPr lang="en-US" sz="2000" dirty="0">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 points 130 </a:t>
            </a:r>
            <a:r>
              <a:rPr lang="en-US" sz="2000" dirty="0">
                <a:latin typeface="Arial" panose="020B0604020202020204" pitchFamily="34" charset="0"/>
                <a:ea typeface="Times New Roman" panose="02020603050405020304" pitchFamily="18" charset="0"/>
                <a:cs typeface="Times New Roman" panose="02020603050405020304" pitchFamily="18" charset="0"/>
              </a:rPr>
              <a:t>(</a:t>
            </a:r>
            <a:r>
              <a:rPr lang="en-US" sz="2000" i="1" dirty="0">
                <a:latin typeface="Arial" panose="020B0604020202020204" pitchFamily="34" charset="0"/>
                <a:ea typeface="Times New Roman" panose="02020603050405020304" pitchFamily="18" charset="0"/>
                <a:cs typeface="Times New Roman" panose="02020603050405020304" pitchFamily="18" charset="0"/>
              </a:rPr>
              <a:t>see RFP guiding questions – the narrative management section. The management section outlines the applicant’s plan to manage the project</a:t>
            </a:r>
            <a:r>
              <a:rPr lang="en-US" sz="2000"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1200"/>
              </a:spcAft>
              <a:buSzPct val="100000"/>
              <a:buFont typeface="+mj-lt"/>
              <a:buAutoNum type="alphaLcPeriod" startAt="10"/>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Applicants must explain the strategies to be used to disseminate information about the 21</a:t>
            </a:r>
            <a:r>
              <a:rPr lang="en-US" sz="16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CCLC (including its location) to the community in an understandable and accessible manner.</a:t>
            </a:r>
          </a:p>
          <a:p>
            <a:pPr marL="803275" lvl="1" indent="-342900">
              <a:spcAft>
                <a:spcPts val="1200"/>
              </a:spcAft>
              <a:buSzPct val="100000"/>
              <a:buFont typeface="+mj-lt"/>
              <a:buAutoNum type="alphaLcPeriod" startAt="10"/>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Explain the process used to notify the community of the applicant’s intention to apply for a 21</a:t>
            </a:r>
            <a:r>
              <a:rPr lang="en-US" sz="16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CCLC grant and the plan to make the application and any waiver request available for public review after it is submitted.</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39</a:t>
            </a:fld>
            <a:endParaRPr lang="en-US" dirty="0"/>
          </a:p>
        </p:txBody>
      </p:sp>
    </p:spTree>
    <p:extLst>
      <p:ext uri="{BB962C8B-B14F-4D97-AF65-F5344CB8AC3E}">
        <p14:creationId xmlns:p14="http://schemas.microsoft.com/office/powerpoint/2010/main" val="2939208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spc="-25" dirty="0"/>
              <a:t>Timeline of Grant Process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4</a:t>
            </a:fld>
            <a:endParaRPr lang="en-US" dirty="0"/>
          </a:p>
        </p:txBody>
      </p:sp>
      <p:graphicFrame>
        <p:nvGraphicFramePr>
          <p:cNvPr id="2" name="Table 5">
            <a:extLst>
              <a:ext uri="{FF2B5EF4-FFF2-40B4-BE49-F238E27FC236}">
                <a16:creationId xmlns:a16="http://schemas.microsoft.com/office/drawing/2014/main" id="{C990D2CF-9322-6DFD-C52F-2F4733C17A94}"/>
              </a:ext>
            </a:extLst>
          </p:cNvPr>
          <p:cNvGraphicFramePr>
            <a:graphicFrameLocks noGrp="1"/>
          </p:cNvGraphicFramePr>
          <p:nvPr>
            <p:extLst>
              <p:ext uri="{D42A27DB-BD31-4B8C-83A1-F6EECF244321}">
                <p14:modId xmlns:p14="http://schemas.microsoft.com/office/powerpoint/2010/main" val="3080921075"/>
              </p:ext>
            </p:extLst>
          </p:nvPr>
        </p:nvGraphicFramePr>
        <p:xfrm>
          <a:off x="699515" y="1331218"/>
          <a:ext cx="10897227" cy="5400040"/>
        </p:xfrm>
        <a:graphic>
          <a:graphicData uri="http://schemas.openxmlformats.org/drawingml/2006/table">
            <a:tbl>
              <a:tblPr firstRow="1" bandRow="1">
                <a:tableStyleId>{5C22544A-7EE6-4342-B048-85BDC9FD1C3A}</a:tableStyleId>
              </a:tblPr>
              <a:tblGrid>
                <a:gridCol w="1264613">
                  <a:extLst>
                    <a:ext uri="{9D8B030D-6E8A-4147-A177-3AD203B41FA5}">
                      <a16:colId xmlns:a16="http://schemas.microsoft.com/office/drawing/2014/main" val="1599832603"/>
                    </a:ext>
                  </a:extLst>
                </a:gridCol>
                <a:gridCol w="2234491">
                  <a:extLst>
                    <a:ext uri="{9D8B030D-6E8A-4147-A177-3AD203B41FA5}">
                      <a16:colId xmlns:a16="http://schemas.microsoft.com/office/drawing/2014/main" val="2983544698"/>
                    </a:ext>
                  </a:extLst>
                </a:gridCol>
                <a:gridCol w="7398123">
                  <a:extLst>
                    <a:ext uri="{9D8B030D-6E8A-4147-A177-3AD203B41FA5}">
                      <a16:colId xmlns:a16="http://schemas.microsoft.com/office/drawing/2014/main" val="2493858692"/>
                    </a:ext>
                  </a:extLst>
                </a:gridCol>
              </a:tblGrid>
              <a:tr h="370840">
                <a:tc>
                  <a:txBody>
                    <a:bodyPr/>
                    <a:lstStyle/>
                    <a:p>
                      <a:r>
                        <a:rPr lang="en-US" sz="1800" dirty="0">
                          <a:latin typeface="Arial" panose="020B0604020202020204" pitchFamily="34" charset="0"/>
                          <a:cs typeface="Arial" panose="020B0604020202020204" pitchFamily="34" charset="0"/>
                        </a:rPr>
                        <a:t>Day</a:t>
                      </a:r>
                    </a:p>
                  </a:txBody>
                  <a:tcPr/>
                </a:tc>
                <a:tc>
                  <a:txBody>
                    <a:bodyPr/>
                    <a:lstStyle/>
                    <a:p>
                      <a:r>
                        <a:rPr lang="en-US" sz="1800" dirty="0">
                          <a:latin typeface="Arial" panose="020B0604020202020204" pitchFamily="34" charset="0"/>
                          <a:cs typeface="Arial" panose="020B0604020202020204" pitchFamily="34" charset="0"/>
                        </a:rPr>
                        <a:t>Date</a:t>
                      </a:r>
                    </a:p>
                  </a:txBody>
                  <a:tcPr/>
                </a:tc>
                <a:tc>
                  <a:txBody>
                    <a:bodyPr/>
                    <a:lstStyle/>
                    <a:p>
                      <a:r>
                        <a:rPr lang="en-US" sz="1800" dirty="0">
                          <a:latin typeface="Arial" panose="020B0604020202020204" pitchFamily="34" charset="0"/>
                          <a:cs typeface="Arial" panose="020B0604020202020204" pitchFamily="34" charset="0"/>
                        </a:rPr>
                        <a:t>Activity/Action</a:t>
                      </a:r>
                    </a:p>
                  </a:txBody>
                  <a:tcPr/>
                </a:tc>
                <a:extLst>
                  <a:ext uri="{0D108BD9-81ED-4DB2-BD59-A6C34878D82A}">
                    <a16:rowId xmlns:a16="http://schemas.microsoft.com/office/drawing/2014/main" val="747398712"/>
                  </a:ext>
                </a:extLst>
              </a:tr>
              <a:tr h="370840">
                <a:tc>
                  <a:txBody>
                    <a:bodyPr/>
                    <a:lstStyle/>
                    <a:p>
                      <a:r>
                        <a:rPr lang="en-US" sz="1600" dirty="0">
                          <a:latin typeface="Arial" panose="020B0604020202020204" pitchFamily="34" charset="0"/>
                          <a:cs typeface="Arial" panose="020B0604020202020204" pitchFamily="34" charset="0"/>
                        </a:rPr>
                        <a:t>Wednesday</a:t>
                      </a:r>
                    </a:p>
                  </a:txBody>
                  <a:tcPr/>
                </a:tc>
                <a:tc>
                  <a:txBody>
                    <a:bodyPr/>
                    <a:lstStyle/>
                    <a:p>
                      <a:r>
                        <a:rPr lang="en-US" sz="1600" dirty="0">
                          <a:latin typeface="Arial" panose="020B0604020202020204" pitchFamily="34" charset="0"/>
                          <a:cs typeface="Arial" panose="020B0604020202020204" pitchFamily="34" charset="0"/>
                        </a:rPr>
                        <a:t>September 20, 2023</a:t>
                      </a:r>
                    </a:p>
                  </a:txBody>
                  <a:tcPr/>
                </a:tc>
                <a:tc>
                  <a:txBody>
                    <a:bodyPr/>
                    <a:lstStyle/>
                    <a:p>
                      <a:r>
                        <a:rPr lang="en-US" sz="1600" dirty="0">
                          <a:latin typeface="Arial" panose="020B0604020202020204" pitchFamily="34" charset="0"/>
                          <a:cs typeface="Arial" panose="020B0604020202020204" pitchFamily="34" charset="0"/>
                        </a:rPr>
                        <a:t>Request for Proposal (RFP) Released</a:t>
                      </a:r>
                    </a:p>
                  </a:txBody>
                  <a:tcPr/>
                </a:tc>
                <a:extLst>
                  <a:ext uri="{0D108BD9-81ED-4DB2-BD59-A6C34878D82A}">
                    <a16:rowId xmlns:a16="http://schemas.microsoft.com/office/drawing/2014/main" val="3728063543"/>
                  </a:ext>
                </a:extLst>
              </a:tr>
              <a:tr h="370840">
                <a:tc>
                  <a:txBody>
                    <a:bodyPr/>
                    <a:lstStyle/>
                    <a:p>
                      <a:r>
                        <a:rPr lang="en-US" sz="1600" dirty="0">
                          <a:latin typeface="Arial" panose="020B0604020202020204" pitchFamily="34" charset="0"/>
                          <a:cs typeface="Arial" panose="020B0604020202020204" pitchFamily="34" charset="0"/>
                        </a:rPr>
                        <a:t>Thursday</a:t>
                      </a:r>
                    </a:p>
                  </a:txBody>
                  <a:tcPr/>
                </a:tc>
                <a:tc>
                  <a:txBody>
                    <a:bodyPr/>
                    <a:lstStyle/>
                    <a:p>
                      <a:r>
                        <a:rPr lang="en-US" sz="1600" dirty="0">
                          <a:latin typeface="Arial" panose="020B0604020202020204" pitchFamily="34" charset="0"/>
                          <a:cs typeface="Arial" panose="020B0604020202020204" pitchFamily="34" charset="0"/>
                        </a:rPr>
                        <a:t>September 28, 2023</a:t>
                      </a:r>
                    </a:p>
                  </a:txBody>
                  <a:tcPr/>
                </a:tc>
                <a:tc>
                  <a:txBody>
                    <a:bodyPr/>
                    <a:lstStyle/>
                    <a:p>
                      <a:r>
                        <a:rPr lang="en-US" sz="1600" dirty="0">
                          <a:latin typeface="Arial" panose="020B0604020202020204" pitchFamily="34" charset="0"/>
                          <a:cs typeface="Arial" panose="020B0604020202020204" pitchFamily="34" charset="0"/>
                        </a:rPr>
                        <a:t>Grant Writing Webinar – LEAs</a:t>
                      </a:r>
                    </a:p>
                  </a:txBody>
                  <a:tcPr/>
                </a:tc>
                <a:extLst>
                  <a:ext uri="{0D108BD9-81ED-4DB2-BD59-A6C34878D82A}">
                    <a16:rowId xmlns:a16="http://schemas.microsoft.com/office/drawing/2014/main" val="1589307716"/>
                  </a:ext>
                </a:extLst>
              </a:tr>
              <a:tr h="370840">
                <a:tc>
                  <a:txBody>
                    <a:bodyPr/>
                    <a:lstStyle/>
                    <a:p>
                      <a:r>
                        <a:rPr lang="en-US" sz="1600" dirty="0">
                          <a:latin typeface="Arial" panose="020B0604020202020204" pitchFamily="34" charset="0"/>
                          <a:cs typeface="Arial" panose="020B0604020202020204" pitchFamily="34" charset="0"/>
                        </a:rPr>
                        <a:t>Friday</a:t>
                      </a:r>
                    </a:p>
                  </a:txBody>
                  <a:tcPr/>
                </a:tc>
                <a:tc>
                  <a:txBody>
                    <a:bodyPr/>
                    <a:lstStyle/>
                    <a:p>
                      <a:r>
                        <a:rPr lang="en-US" sz="1600" dirty="0">
                          <a:latin typeface="Arial" panose="020B0604020202020204" pitchFamily="34" charset="0"/>
                          <a:cs typeface="Arial" panose="020B0604020202020204" pitchFamily="34" charset="0"/>
                        </a:rPr>
                        <a:t>September 29, 2023</a:t>
                      </a:r>
                    </a:p>
                  </a:txBody>
                  <a:tcPr/>
                </a:tc>
                <a:tc>
                  <a:txBody>
                    <a:bodyPr/>
                    <a:lstStyle/>
                    <a:p>
                      <a:r>
                        <a:rPr lang="en-US" sz="1600" dirty="0">
                          <a:latin typeface="Arial" panose="020B0604020202020204" pitchFamily="34" charset="0"/>
                          <a:cs typeface="Arial" panose="020B0604020202020204" pitchFamily="34" charset="0"/>
                        </a:rPr>
                        <a:t>Grant Writing Webinar – Non-LEAs</a:t>
                      </a:r>
                    </a:p>
                  </a:txBody>
                  <a:tcPr/>
                </a:tc>
                <a:extLst>
                  <a:ext uri="{0D108BD9-81ED-4DB2-BD59-A6C34878D82A}">
                    <a16:rowId xmlns:a16="http://schemas.microsoft.com/office/drawing/2014/main" val="3221007806"/>
                  </a:ext>
                </a:extLst>
              </a:tr>
              <a:tr h="370840">
                <a:tc>
                  <a:txBody>
                    <a:bodyPr/>
                    <a:lstStyle/>
                    <a:p>
                      <a:r>
                        <a:rPr lang="en-US" sz="1600" dirty="0">
                          <a:latin typeface="Arial" panose="020B0604020202020204" pitchFamily="34" charset="0"/>
                          <a:cs typeface="Arial" panose="020B0604020202020204" pitchFamily="34" charset="0"/>
                        </a:rPr>
                        <a:t>Monday</a:t>
                      </a:r>
                    </a:p>
                  </a:txBody>
                  <a:tcPr/>
                </a:tc>
                <a:tc>
                  <a:txBody>
                    <a:bodyPr/>
                    <a:lstStyle/>
                    <a:p>
                      <a:r>
                        <a:rPr lang="en-US" sz="1600" dirty="0">
                          <a:latin typeface="Arial" panose="020B0604020202020204" pitchFamily="34" charset="0"/>
                          <a:cs typeface="Arial" panose="020B0604020202020204" pitchFamily="34" charset="0"/>
                        </a:rPr>
                        <a:t>October 16, 2023</a:t>
                      </a:r>
                    </a:p>
                  </a:txBody>
                  <a:tcPr/>
                </a:tc>
                <a:tc>
                  <a:txBody>
                    <a:bodyPr/>
                    <a:lstStyle/>
                    <a:p>
                      <a:r>
                        <a:rPr lang="en-US" sz="1600" dirty="0">
                          <a:latin typeface="Arial" panose="020B0604020202020204" pitchFamily="34" charset="0"/>
                          <a:cs typeface="Arial" panose="020B0604020202020204" pitchFamily="34" charset="0"/>
                        </a:rPr>
                        <a:t>Notice of Intent Due – eGrants Info (vital) </a:t>
                      </a:r>
                      <a:r>
                        <a:rPr lang="en-US" sz="1600" dirty="0">
                          <a:latin typeface="Arial" panose="020B0604020202020204" pitchFamily="34" charset="0"/>
                          <a:cs typeface="Arial" panose="020B0604020202020204" pitchFamily="34" charset="0"/>
                          <a:hlinkClick r:id="rId3"/>
                        </a:rPr>
                        <a:t>RA-21stCCLC@pa.gov</a:t>
                      </a:r>
                      <a:r>
                        <a:rPr lang="en-US" sz="160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1355610252"/>
                  </a:ext>
                </a:extLst>
              </a:tr>
              <a:tr h="370840">
                <a:tc>
                  <a:txBody>
                    <a:bodyPr/>
                    <a:lstStyle/>
                    <a:p>
                      <a:r>
                        <a:rPr lang="en-US" sz="1600" dirty="0">
                          <a:latin typeface="Arial" panose="020B0604020202020204" pitchFamily="34" charset="0"/>
                          <a:cs typeface="Arial" panose="020B0604020202020204" pitchFamily="34" charset="0"/>
                        </a:rPr>
                        <a:t>Monday</a:t>
                      </a:r>
                    </a:p>
                  </a:txBody>
                  <a:tcPr/>
                </a:tc>
                <a:tc>
                  <a:txBody>
                    <a:bodyPr/>
                    <a:lstStyle/>
                    <a:p>
                      <a:r>
                        <a:rPr lang="en-US" sz="1600" dirty="0">
                          <a:latin typeface="Arial" panose="020B0604020202020204" pitchFamily="34" charset="0"/>
                          <a:cs typeface="Arial" panose="020B0604020202020204" pitchFamily="34" charset="0"/>
                        </a:rPr>
                        <a:t>October 23, 2023</a:t>
                      </a:r>
                    </a:p>
                  </a:txBody>
                  <a:tcPr/>
                </a:tc>
                <a:tc>
                  <a:txBody>
                    <a:bodyPr/>
                    <a:lstStyle/>
                    <a:p>
                      <a:r>
                        <a:rPr lang="en-US" sz="1600" dirty="0">
                          <a:latin typeface="Arial" panose="020B0604020202020204" pitchFamily="34" charset="0"/>
                          <a:cs typeface="Arial" panose="020B0604020202020204" pitchFamily="34" charset="0"/>
                        </a:rPr>
                        <a:t>eGrants Goes Live – Cohort 12 Application Opens</a:t>
                      </a:r>
                    </a:p>
                  </a:txBody>
                  <a:tcPr/>
                </a:tc>
                <a:extLst>
                  <a:ext uri="{0D108BD9-81ED-4DB2-BD59-A6C34878D82A}">
                    <a16:rowId xmlns:a16="http://schemas.microsoft.com/office/drawing/2014/main" val="3194667488"/>
                  </a:ext>
                </a:extLst>
              </a:tr>
              <a:tr h="370840">
                <a:tc>
                  <a:txBody>
                    <a:bodyPr/>
                    <a:lstStyle/>
                    <a:p>
                      <a:r>
                        <a:rPr lang="en-US" sz="1600" dirty="0">
                          <a:latin typeface="Arial" panose="020B0604020202020204" pitchFamily="34" charset="0"/>
                          <a:cs typeface="Arial" panose="020B0604020202020204" pitchFamily="34" charset="0"/>
                        </a:rPr>
                        <a:t>Thursday</a:t>
                      </a:r>
                    </a:p>
                  </a:txBody>
                  <a:tcPr/>
                </a:tc>
                <a:tc>
                  <a:txBody>
                    <a:bodyPr/>
                    <a:lstStyle/>
                    <a:p>
                      <a:r>
                        <a:rPr lang="en-US" sz="1600" dirty="0">
                          <a:latin typeface="Arial" panose="020B0604020202020204" pitchFamily="34" charset="0"/>
                          <a:cs typeface="Arial" panose="020B0604020202020204" pitchFamily="34" charset="0"/>
                        </a:rPr>
                        <a:t>November 9, 2023</a:t>
                      </a:r>
                    </a:p>
                  </a:txBody>
                  <a:tcPr/>
                </a:tc>
                <a:tc>
                  <a:txBody>
                    <a:bodyPr/>
                    <a:lstStyle/>
                    <a:p>
                      <a:r>
                        <a:rPr lang="en-US" sz="1600" dirty="0">
                          <a:latin typeface="Arial" panose="020B0604020202020204" pitchFamily="34" charset="0"/>
                          <a:cs typeface="Arial" panose="020B0604020202020204" pitchFamily="34" charset="0"/>
                        </a:rPr>
                        <a:t>Deadline for receipt of Cohort 12 Applications (eGrants closes)</a:t>
                      </a:r>
                    </a:p>
                  </a:txBody>
                  <a:tcPr/>
                </a:tc>
                <a:extLst>
                  <a:ext uri="{0D108BD9-81ED-4DB2-BD59-A6C34878D82A}">
                    <a16:rowId xmlns:a16="http://schemas.microsoft.com/office/drawing/2014/main" val="1109051516"/>
                  </a:ext>
                </a:extLst>
              </a:tr>
              <a:tr h="370840">
                <a:tc>
                  <a:txBody>
                    <a:bodyPr/>
                    <a:lstStyle/>
                    <a:p>
                      <a:r>
                        <a:rPr lang="en-US" sz="1600" dirty="0">
                          <a:latin typeface="Arial" panose="020B0604020202020204" pitchFamily="34" charset="0"/>
                          <a:cs typeface="Arial" panose="020B0604020202020204" pitchFamily="34" charset="0"/>
                        </a:rPr>
                        <a:t>Monday</a:t>
                      </a:r>
                    </a:p>
                  </a:txBody>
                  <a:tcPr/>
                </a:tc>
                <a:tc>
                  <a:txBody>
                    <a:bodyPr/>
                    <a:lstStyle/>
                    <a:p>
                      <a:r>
                        <a:rPr lang="en-US" sz="1600" dirty="0">
                          <a:latin typeface="Arial" panose="020B0604020202020204" pitchFamily="34" charset="0"/>
                          <a:cs typeface="Arial" panose="020B0604020202020204" pitchFamily="34" charset="0"/>
                        </a:rPr>
                        <a:t>February 12, 2024</a:t>
                      </a:r>
                    </a:p>
                  </a:txBody>
                  <a:tcPr/>
                </a:tc>
                <a:tc>
                  <a:txBody>
                    <a:bodyPr/>
                    <a:lstStyle/>
                    <a:p>
                      <a:r>
                        <a:rPr lang="en-US" sz="1600" dirty="0">
                          <a:latin typeface="Arial" panose="020B0604020202020204" pitchFamily="34" charset="0"/>
                          <a:cs typeface="Arial" panose="020B0604020202020204" pitchFamily="34" charset="0"/>
                        </a:rPr>
                        <a:t>Notification of Cohort 12 awards</a:t>
                      </a:r>
                    </a:p>
                  </a:txBody>
                  <a:tcPr/>
                </a:tc>
                <a:extLst>
                  <a:ext uri="{0D108BD9-81ED-4DB2-BD59-A6C34878D82A}">
                    <a16:rowId xmlns:a16="http://schemas.microsoft.com/office/drawing/2014/main" val="199297896"/>
                  </a:ext>
                </a:extLst>
              </a:tr>
              <a:tr h="370840">
                <a:tc>
                  <a:txBody>
                    <a:bodyPr/>
                    <a:lstStyle/>
                    <a:p>
                      <a:r>
                        <a:rPr lang="en-US" sz="1600" dirty="0">
                          <a:latin typeface="Arial" panose="020B0604020202020204" pitchFamily="34" charset="0"/>
                          <a:cs typeface="Arial" panose="020B0604020202020204" pitchFamily="34" charset="0"/>
                        </a:rPr>
                        <a:t>Friday</a:t>
                      </a:r>
                    </a:p>
                  </a:txBody>
                  <a:tcPr/>
                </a:tc>
                <a:tc>
                  <a:txBody>
                    <a:bodyPr/>
                    <a:lstStyle/>
                    <a:p>
                      <a:r>
                        <a:rPr lang="en-US" sz="1600" dirty="0">
                          <a:latin typeface="Arial" panose="020B0604020202020204" pitchFamily="34" charset="0"/>
                          <a:cs typeface="Arial" panose="020B0604020202020204" pitchFamily="34" charset="0"/>
                        </a:rPr>
                        <a:t>March 1, 2024</a:t>
                      </a:r>
                    </a:p>
                  </a:txBody>
                  <a:tcPr/>
                </a:tc>
                <a:tc>
                  <a:txBody>
                    <a:bodyPr/>
                    <a:lstStyle/>
                    <a:p>
                      <a:r>
                        <a:rPr lang="en-US" sz="1600" dirty="0">
                          <a:latin typeface="Arial" panose="020B0604020202020204" pitchFamily="34" charset="0"/>
                          <a:cs typeface="Arial" panose="020B0604020202020204" pitchFamily="34" charset="0"/>
                        </a:rPr>
                        <a:t>Contract Effective Date – year 1, Detailed Implementation may begin, and program may begin</a:t>
                      </a:r>
                    </a:p>
                  </a:txBody>
                  <a:tcPr/>
                </a:tc>
                <a:extLst>
                  <a:ext uri="{0D108BD9-81ED-4DB2-BD59-A6C34878D82A}">
                    <a16:rowId xmlns:a16="http://schemas.microsoft.com/office/drawing/2014/main" val="3841708652"/>
                  </a:ext>
                </a:extLst>
              </a:tr>
              <a:tr h="370840">
                <a:tc>
                  <a:txBody>
                    <a:bodyPr/>
                    <a:lstStyle/>
                    <a:p>
                      <a:r>
                        <a:rPr lang="en-US" sz="1600" dirty="0">
                          <a:latin typeface="Arial" panose="020B0604020202020204" pitchFamily="34" charset="0"/>
                          <a:cs typeface="Arial" panose="020B0604020202020204" pitchFamily="34" charset="0"/>
                        </a:rPr>
                        <a:t>Wednesday</a:t>
                      </a:r>
                    </a:p>
                  </a:txBody>
                  <a:tcPr/>
                </a:tc>
                <a:tc>
                  <a:txBody>
                    <a:bodyPr/>
                    <a:lstStyle/>
                    <a:p>
                      <a:r>
                        <a:rPr lang="en-US" sz="1600" dirty="0">
                          <a:latin typeface="Arial" panose="020B0604020202020204" pitchFamily="34" charset="0"/>
                          <a:cs typeface="Arial" panose="020B0604020202020204" pitchFamily="34" charset="0"/>
                        </a:rPr>
                        <a:t>March 6, 2024</a:t>
                      </a:r>
                    </a:p>
                  </a:txBody>
                  <a:tcPr/>
                </a:tc>
                <a:tc>
                  <a:txBody>
                    <a:bodyPr/>
                    <a:lstStyle/>
                    <a:p>
                      <a:r>
                        <a:rPr lang="en-US" sz="1600" dirty="0">
                          <a:latin typeface="Arial" panose="020B0604020202020204" pitchFamily="34" charset="0"/>
                          <a:cs typeface="Arial" panose="020B0604020202020204" pitchFamily="34" charset="0"/>
                        </a:rPr>
                        <a:t>Non-LEA’s New subgrantee meeting Cohort 12</a:t>
                      </a:r>
                    </a:p>
                  </a:txBody>
                  <a:tcPr/>
                </a:tc>
                <a:extLst>
                  <a:ext uri="{0D108BD9-81ED-4DB2-BD59-A6C34878D82A}">
                    <a16:rowId xmlns:a16="http://schemas.microsoft.com/office/drawing/2014/main" val="2718907750"/>
                  </a:ext>
                </a:extLst>
              </a:tr>
              <a:tr h="370840">
                <a:tc>
                  <a:txBody>
                    <a:bodyPr/>
                    <a:lstStyle/>
                    <a:p>
                      <a:r>
                        <a:rPr lang="en-US" sz="1600" dirty="0">
                          <a:latin typeface="Arial" panose="020B0604020202020204" pitchFamily="34" charset="0"/>
                          <a:cs typeface="Arial" panose="020B0604020202020204" pitchFamily="34" charset="0"/>
                        </a:rPr>
                        <a:t>Thursday</a:t>
                      </a:r>
                    </a:p>
                  </a:txBody>
                  <a:tcPr/>
                </a:tc>
                <a:tc>
                  <a:txBody>
                    <a:bodyPr/>
                    <a:lstStyle/>
                    <a:p>
                      <a:r>
                        <a:rPr lang="en-US" sz="1600" dirty="0">
                          <a:latin typeface="Arial" panose="020B0604020202020204" pitchFamily="34" charset="0"/>
                          <a:cs typeface="Arial" panose="020B0604020202020204" pitchFamily="34" charset="0"/>
                        </a:rPr>
                        <a:t>March 7, 2024</a:t>
                      </a:r>
                    </a:p>
                  </a:txBody>
                  <a:tcPr/>
                </a:tc>
                <a:tc>
                  <a:txBody>
                    <a:bodyPr/>
                    <a:lstStyle/>
                    <a:p>
                      <a:r>
                        <a:rPr lang="en-US" sz="1600" dirty="0">
                          <a:latin typeface="Arial" panose="020B0604020202020204" pitchFamily="34" charset="0"/>
                          <a:cs typeface="Arial" panose="020B0604020202020204" pitchFamily="34" charset="0"/>
                        </a:rPr>
                        <a:t>LEA’s New subgrantee meeting Cohort 12</a:t>
                      </a:r>
                    </a:p>
                  </a:txBody>
                  <a:tcPr/>
                </a:tc>
                <a:extLst>
                  <a:ext uri="{0D108BD9-81ED-4DB2-BD59-A6C34878D82A}">
                    <a16:rowId xmlns:a16="http://schemas.microsoft.com/office/drawing/2014/main" val="65166227"/>
                  </a:ext>
                </a:extLst>
              </a:tr>
              <a:tr h="370840">
                <a:tc>
                  <a:txBody>
                    <a:bodyPr/>
                    <a:lstStyle/>
                    <a:p>
                      <a:r>
                        <a:rPr lang="en-US" sz="1600" dirty="0">
                          <a:latin typeface="Arial" panose="020B0604020202020204" pitchFamily="34" charset="0"/>
                          <a:cs typeface="Arial" panose="020B0604020202020204" pitchFamily="34" charset="0"/>
                        </a:rPr>
                        <a:t>Monday</a:t>
                      </a:r>
                    </a:p>
                  </a:txBody>
                  <a:tcPr/>
                </a:tc>
                <a:tc>
                  <a:txBody>
                    <a:bodyPr/>
                    <a:lstStyle/>
                    <a:p>
                      <a:r>
                        <a:rPr lang="en-US" sz="1600" dirty="0">
                          <a:latin typeface="Arial" panose="020B0604020202020204" pitchFamily="34" charset="0"/>
                          <a:cs typeface="Arial" panose="020B0604020202020204" pitchFamily="34" charset="0"/>
                        </a:rPr>
                        <a:t>June 24, 2024</a:t>
                      </a:r>
                    </a:p>
                  </a:txBody>
                  <a:tcPr/>
                </a:tc>
                <a:tc>
                  <a:txBody>
                    <a:bodyPr/>
                    <a:lstStyle/>
                    <a:p>
                      <a:r>
                        <a:rPr lang="en-US" sz="1600" dirty="0">
                          <a:latin typeface="Arial" panose="020B0604020202020204" pitchFamily="34" charset="0"/>
                          <a:cs typeface="Arial" panose="020B0604020202020204" pitchFamily="34" charset="0"/>
                        </a:rPr>
                        <a:t>Deadline for programs to start</a:t>
                      </a:r>
                    </a:p>
                  </a:txBody>
                  <a:tcPr/>
                </a:tc>
                <a:extLst>
                  <a:ext uri="{0D108BD9-81ED-4DB2-BD59-A6C34878D82A}">
                    <a16:rowId xmlns:a16="http://schemas.microsoft.com/office/drawing/2014/main" val="926562782"/>
                  </a:ext>
                </a:extLst>
              </a:tr>
              <a:tr h="370840">
                <a:tc>
                  <a:txBody>
                    <a:bodyPr/>
                    <a:lstStyle/>
                    <a:p>
                      <a:r>
                        <a:rPr lang="en-US" sz="1600" dirty="0">
                          <a:latin typeface="Arial" panose="020B0604020202020204" pitchFamily="34" charset="0"/>
                          <a:cs typeface="Arial" panose="020B0604020202020204" pitchFamily="34" charset="0"/>
                        </a:rPr>
                        <a:t>Friday</a:t>
                      </a:r>
                    </a:p>
                  </a:txBody>
                  <a:tcPr/>
                </a:tc>
                <a:tc>
                  <a:txBody>
                    <a:bodyPr/>
                    <a:lstStyle/>
                    <a:p>
                      <a:r>
                        <a:rPr lang="en-US" sz="1600" dirty="0">
                          <a:latin typeface="Arial" panose="020B0604020202020204" pitchFamily="34" charset="0"/>
                          <a:cs typeface="Arial" panose="020B0604020202020204" pitchFamily="34" charset="0"/>
                        </a:rPr>
                        <a:t>February 28, 2025</a:t>
                      </a:r>
                    </a:p>
                  </a:txBody>
                  <a:tcPr/>
                </a:tc>
                <a:tc>
                  <a:txBody>
                    <a:bodyPr/>
                    <a:lstStyle/>
                    <a:p>
                      <a:r>
                        <a:rPr lang="en-US" sz="1600" dirty="0">
                          <a:latin typeface="Arial" panose="020B0604020202020204" pitchFamily="34" charset="0"/>
                          <a:cs typeface="Arial" panose="020B0604020202020204" pitchFamily="34" charset="0"/>
                        </a:rPr>
                        <a:t>Initial funding period ends</a:t>
                      </a:r>
                    </a:p>
                  </a:txBody>
                  <a:tcPr/>
                </a:tc>
                <a:extLst>
                  <a:ext uri="{0D108BD9-81ED-4DB2-BD59-A6C34878D82A}">
                    <a16:rowId xmlns:a16="http://schemas.microsoft.com/office/drawing/2014/main" val="1809245390"/>
                  </a:ext>
                </a:extLst>
              </a:tr>
              <a:tr h="370840">
                <a:tc>
                  <a:txBody>
                    <a:bodyPr/>
                    <a:lstStyle/>
                    <a:p>
                      <a:r>
                        <a:rPr lang="en-US" sz="1600" dirty="0">
                          <a:latin typeface="Arial" panose="020B0604020202020204" pitchFamily="34" charset="0"/>
                          <a:cs typeface="Arial" panose="020B0604020202020204" pitchFamily="34" charset="0"/>
                        </a:rPr>
                        <a:t>Saturday</a:t>
                      </a:r>
                    </a:p>
                  </a:txBody>
                  <a:tcPr/>
                </a:tc>
                <a:tc>
                  <a:txBody>
                    <a:bodyPr/>
                    <a:lstStyle/>
                    <a:p>
                      <a:r>
                        <a:rPr lang="en-US" sz="1600" dirty="0">
                          <a:latin typeface="Arial" panose="020B0604020202020204" pitchFamily="34" charset="0"/>
                          <a:cs typeface="Arial" panose="020B0604020202020204" pitchFamily="34" charset="0"/>
                        </a:rPr>
                        <a:t>March 1, 2025</a:t>
                      </a:r>
                    </a:p>
                  </a:txBody>
                  <a:tcPr/>
                </a:tc>
                <a:tc>
                  <a:txBody>
                    <a:bodyPr/>
                    <a:lstStyle/>
                    <a:p>
                      <a:r>
                        <a:rPr lang="en-US" sz="1600" dirty="0">
                          <a:latin typeface="Arial" panose="020B0604020202020204" pitchFamily="34" charset="0"/>
                          <a:cs typeface="Arial" panose="020B0604020202020204" pitchFamily="34" charset="0"/>
                        </a:rPr>
                        <a:t>Continuation Contract Effective date – year 2 of grant</a:t>
                      </a:r>
                    </a:p>
                  </a:txBody>
                  <a:tcPr/>
                </a:tc>
                <a:extLst>
                  <a:ext uri="{0D108BD9-81ED-4DB2-BD59-A6C34878D82A}">
                    <a16:rowId xmlns:a16="http://schemas.microsoft.com/office/drawing/2014/main" val="3229855271"/>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12D5685-29DB-0C93-E684-4DC07BDE8E35}"/>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(28)</a:t>
            </a:r>
            <a:endParaRPr dirty="0"/>
          </a:p>
        </p:txBody>
      </p:sp>
      <p:sp>
        <p:nvSpPr>
          <p:cNvPr id="2" name="Text Placeholder 1">
            <a:extLst>
              <a:ext uri="{FF2B5EF4-FFF2-40B4-BE49-F238E27FC236}">
                <a16:creationId xmlns:a16="http://schemas.microsoft.com/office/drawing/2014/main" id="{A3EC0DDC-7E09-3C61-1C35-C2891E6FFDFA}"/>
              </a:ext>
            </a:extLst>
          </p:cNvPr>
          <p:cNvSpPr>
            <a:spLocks noGrp="1"/>
          </p:cNvSpPr>
          <p:nvPr>
            <p:ph type="body" idx="1"/>
          </p:nvPr>
        </p:nvSpPr>
        <p:spPr>
          <a:xfrm>
            <a:off x="735713" y="1485442"/>
            <a:ext cx="10972800" cy="5039841"/>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1200"/>
              </a:spcAft>
              <a:buSzPct val="100000"/>
              <a:buFont typeface="+mj-lt"/>
              <a:buAutoNum type="arabicPeriod" startAt="3"/>
            </a:pPr>
            <a:r>
              <a:rPr lang="en-US" b="1" dirty="0">
                <a:latin typeface="Arial" panose="020B0604020202020204" pitchFamily="34" charset="0"/>
                <a:ea typeface="Times New Roman" panose="02020603050405020304" pitchFamily="18" charset="0"/>
                <a:cs typeface="Times New Roman" panose="02020603050405020304" pitchFamily="18" charset="0"/>
              </a:rPr>
              <a:t>Narrative Adequacy of Resources and Sustainability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a:t>
            </a:r>
            <a:r>
              <a:rPr lang="en-US"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100 </a:t>
            </a:r>
            <a:r>
              <a:rPr lang="en-US" dirty="0">
                <a:latin typeface="Arial" panose="020B0604020202020204" pitchFamily="34" charset="0"/>
                <a:ea typeface="Times New Roman" panose="02020603050405020304" pitchFamily="18" charset="0"/>
                <a:cs typeface="Times New Roman" panose="02020603050405020304" pitchFamily="18" charset="0"/>
              </a:rPr>
              <a:t>(</a:t>
            </a:r>
            <a:r>
              <a:rPr lang="en-US" i="1" dirty="0">
                <a:latin typeface="Arial" panose="020B0604020202020204" pitchFamily="34" charset="0"/>
                <a:ea typeface="Times New Roman" panose="02020603050405020304" pitchFamily="18" charset="0"/>
                <a:cs typeface="Times New Roman" panose="02020603050405020304" pitchFamily="18" charset="0"/>
              </a:rPr>
              <a:t>see RFP guiding questions – the narrative management section. The management section outlines the applicant’s plan to manage the project</a:t>
            </a:r>
            <a:r>
              <a:rPr lang="en-US"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1200"/>
              </a:spcAft>
              <a:buSzPct val="100000"/>
              <a:buFont typeface="+mj-lt"/>
              <a:buAutoNum type="alphaLcPeriod"/>
            </a:pPr>
            <a:r>
              <a:rPr lang="en-US" sz="1600" dirty="0">
                <a:latin typeface="Arial" panose="020B0604020202020204" pitchFamily="34" charset="0"/>
                <a:ea typeface="Times New Roman" panose="02020603050405020304" pitchFamily="18" charset="0"/>
                <a:cs typeface="Times New Roman" panose="02020603050405020304" pitchFamily="18" charset="0"/>
              </a:rPr>
              <a:t>Applicants are required to detail their adequacy of resources to assure the PDE that they can launch a 21</a:t>
            </a:r>
            <a:r>
              <a:rPr lang="en-US" sz="1600"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dirty="0">
                <a:latin typeface="Arial" panose="020B0604020202020204" pitchFamily="34" charset="0"/>
                <a:ea typeface="Times New Roman" panose="02020603050405020304" pitchFamily="18" charset="0"/>
                <a:cs typeface="Times New Roman" panose="02020603050405020304" pitchFamily="18" charset="0"/>
              </a:rPr>
              <a:t> CCLC and sustain high quality services for students and their families. The application should include a description of resources (see questions for eGrants application Appendix M).</a:t>
            </a:r>
            <a:br>
              <a:rPr lang="en-US" sz="1600" dirty="0">
                <a:latin typeface="Arial" panose="020B0604020202020204" pitchFamily="34" charset="0"/>
                <a:ea typeface="Times New Roman" panose="02020603050405020304" pitchFamily="18" charset="0"/>
                <a:cs typeface="Times New Roman" panose="02020603050405020304" pitchFamily="18" charset="0"/>
              </a:rPr>
            </a:br>
            <a:r>
              <a:rPr lang="en-US" sz="1600" dirty="0">
                <a:latin typeface="Arial" panose="020B0604020202020204" pitchFamily="34" charset="0"/>
                <a:ea typeface="Times New Roman" panose="02020603050405020304" pitchFamily="18" charset="0"/>
                <a:cs typeface="Times New Roman" panose="02020603050405020304" pitchFamily="18" charset="0"/>
              </a:rPr>
              <a:t>Staffing of the 21</a:t>
            </a:r>
            <a:r>
              <a:rPr lang="en-US" sz="1600"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dirty="0">
                <a:latin typeface="Arial" panose="020B0604020202020204" pitchFamily="34" charset="0"/>
                <a:ea typeface="Times New Roman" panose="02020603050405020304" pitchFamily="18" charset="0"/>
                <a:cs typeface="Times New Roman" panose="02020603050405020304" pitchFamily="18" charset="0"/>
              </a:rPr>
              <a:t> CCLC to ensure proper participant/teacher ratios (12:1) recommended during academic instructional periods and enrichment activities, supervision, management, and adequate delivery of services. Explain plans to recruit and use volunteers, especially senior citizens.</a:t>
            </a:r>
          </a:p>
          <a:p>
            <a:pPr marL="803275" lvl="1" indent="-342900">
              <a:spcAft>
                <a:spcPts val="1200"/>
              </a:spcAft>
              <a:buSzPct val="100000"/>
              <a:buFont typeface="+mj-lt"/>
              <a:buAutoNum type="alphaLcPeriod"/>
            </a:pPr>
            <a:r>
              <a:rPr lang="en-US" sz="1600" dirty="0">
                <a:latin typeface="Arial" panose="020B0604020202020204" pitchFamily="34" charset="0"/>
                <a:ea typeface="Times New Roman" panose="02020603050405020304" pitchFamily="18" charset="0"/>
                <a:cs typeface="Times New Roman" panose="02020603050405020304" pitchFamily="18" charset="0"/>
              </a:rPr>
              <a:t>The site to be used, with details including its square footage, safety measures, and accessibility. What facilities, equipment, supplies, and other resources are available that make this the best site for the 21</a:t>
            </a:r>
            <a:r>
              <a:rPr lang="en-US" sz="1600"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dirty="0">
                <a:latin typeface="Arial" panose="020B0604020202020204" pitchFamily="34" charset="0"/>
                <a:ea typeface="Times New Roman" panose="02020603050405020304" pitchFamily="18" charset="0"/>
                <a:cs typeface="Times New Roman" panose="02020603050405020304" pitchFamily="18" charset="0"/>
              </a:rPr>
              <a:t> CCLC? If the proposed 21</a:t>
            </a:r>
            <a:r>
              <a:rPr lang="en-US" sz="1600"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dirty="0">
                <a:latin typeface="Arial" panose="020B0604020202020204" pitchFamily="34" charset="0"/>
                <a:ea typeface="Times New Roman" panose="02020603050405020304" pitchFamily="18" charset="0"/>
                <a:cs typeface="Times New Roman" panose="02020603050405020304" pitchFamily="18" charset="0"/>
              </a:rPr>
              <a:t> CCLC will be located in a facility other than an elementary or secondary school, describe how this alternate facility will be at least as available and accessible to participants as is a 21</a:t>
            </a:r>
            <a:r>
              <a:rPr lang="en-US" sz="1600" baseline="30000" dirty="0">
                <a:latin typeface="Arial" panose="020B0604020202020204" pitchFamily="34" charset="0"/>
                <a:ea typeface="Times New Roman" panose="02020603050405020304" pitchFamily="18" charset="0"/>
                <a:cs typeface="Times New Roman" panose="02020603050405020304" pitchFamily="18" charset="0"/>
              </a:rPr>
              <a:t>st</a:t>
            </a:r>
            <a:r>
              <a:rPr lang="en-US" sz="1600" dirty="0">
                <a:latin typeface="Arial" panose="020B0604020202020204" pitchFamily="34" charset="0"/>
                <a:ea typeface="Times New Roman" panose="02020603050405020304" pitchFamily="18" charset="0"/>
                <a:cs typeface="Times New Roman" panose="02020603050405020304" pitchFamily="18" charset="0"/>
              </a:rPr>
              <a:t> CCLC program located in an elementary or secondary school.</a:t>
            </a:r>
          </a:p>
          <a:p>
            <a:pPr marL="803275" lvl="1" indent="-342900">
              <a:spcAft>
                <a:spcPts val="300"/>
              </a:spcAft>
              <a:buSzPct val="100000"/>
              <a:buFont typeface="+mj-lt"/>
              <a:buAutoNum type="alphaLcPeriod"/>
            </a:pPr>
            <a:r>
              <a:rPr lang="en-US" sz="1600" dirty="0">
                <a:latin typeface="Arial" panose="020B0604020202020204" pitchFamily="34" charset="0"/>
                <a:ea typeface="Times New Roman" panose="02020603050405020304" pitchFamily="18" charset="0"/>
                <a:cs typeface="Times New Roman" panose="02020603050405020304" pitchFamily="18" charset="0"/>
              </a:rPr>
              <a:t>Partner contributions, for example financial and non-financial support </a:t>
            </a:r>
          </a:p>
          <a:p>
            <a:pPr marL="796925" lvl="1" indent="-336550">
              <a:spcAft>
                <a:spcPts val="300"/>
              </a:spcAft>
              <a:buSzPct val="100000"/>
            </a:pPr>
            <a:r>
              <a:rPr lang="en-US" sz="1600" dirty="0">
                <a:latin typeface="Arial" panose="020B0604020202020204" pitchFamily="34" charset="0"/>
                <a:ea typeface="Times New Roman" panose="02020603050405020304" pitchFamily="18" charset="0"/>
                <a:cs typeface="Times New Roman" panose="02020603050405020304" pitchFamily="18" charset="0"/>
              </a:rPr>
              <a:t>	(e.g., mentors, food, use of facilities, supplies and materials, etc.)</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40</a:t>
            </a:fld>
            <a:endParaRPr lang="en-US" dirty="0"/>
          </a:p>
        </p:txBody>
      </p:sp>
    </p:spTree>
    <p:extLst>
      <p:ext uri="{BB962C8B-B14F-4D97-AF65-F5344CB8AC3E}">
        <p14:creationId xmlns:p14="http://schemas.microsoft.com/office/powerpoint/2010/main" val="10910080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12D5685-29DB-0C93-E684-4DC07BDE8E35}"/>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(29)</a:t>
            </a:r>
            <a:endParaRPr dirty="0"/>
          </a:p>
        </p:txBody>
      </p:sp>
      <p:sp>
        <p:nvSpPr>
          <p:cNvPr id="2" name="Text Placeholder 1">
            <a:extLst>
              <a:ext uri="{FF2B5EF4-FFF2-40B4-BE49-F238E27FC236}">
                <a16:creationId xmlns:a16="http://schemas.microsoft.com/office/drawing/2014/main" id="{5E60A4F1-C0BE-4037-CB90-186D78CE4218}"/>
              </a:ext>
            </a:extLst>
          </p:cNvPr>
          <p:cNvSpPr>
            <a:spLocks noGrp="1"/>
          </p:cNvSpPr>
          <p:nvPr>
            <p:ph type="body" idx="1"/>
          </p:nvPr>
        </p:nvSpPr>
        <p:spPr>
          <a:xfrm>
            <a:off x="735711" y="1479339"/>
            <a:ext cx="10972800" cy="3693319"/>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1200"/>
              </a:spcAft>
              <a:buSzPct val="100000"/>
              <a:buFont typeface="+mj-lt"/>
              <a:buAutoNum type="arabicPeriod" startAt="3"/>
            </a:pPr>
            <a:r>
              <a:rPr lang="en-US" b="1" dirty="0">
                <a:latin typeface="Arial" panose="020B0604020202020204" pitchFamily="34" charset="0"/>
                <a:ea typeface="Times New Roman" panose="02020603050405020304" pitchFamily="18" charset="0"/>
                <a:cs typeface="Times New Roman" panose="02020603050405020304" pitchFamily="18" charset="0"/>
              </a:rPr>
              <a:t>Narrative Adequacy of Resources and Sustainability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a:t>
            </a:r>
            <a:r>
              <a:rPr lang="en-US"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100 </a:t>
            </a:r>
            <a:r>
              <a:rPr lang="en-US" dirty="0">
                <a:latin typeface="Arial" panose="020B0604020202020204" pitchFamily="34" charset="0"/>
                <a:ea typeface="Times New Roman" panose="02020603050405020304" pitchFamily="18" charset="0"/>
                <a:cs typeface="Times New Roman" panose="02020603050405020304" pitchFamily="18" charset="0"/>
              </a:rPr>
              <a:t>(</a:t>
            </a:r>
            <a:r>
              <a:rPr lang="en-US" i="1" dirty="0">
                <a:latin typeface="Arial" panose="020B0604020202020204" pitchFamily="34" charset="0"/>
                <a:ea typeface="Times New Roman" panose="02020603050405020304" pitchFamily="18" charset="0"/>
                <a:cs typeface="Times New Roman" panose="02020603050405020304" pitchFamily="18" charset="0"/>
              </a:rPr>
              <a:t>see RFP guiding questions – the narrative management section. The management section outlines the applicant’s plan to manage the project</a:t>
            </a:r>
            <a:r>
              <a:rPr lang="en-US" dirty="0">
                <a:latin typeface="Arial" panose="020B0604020202020204" pitchFamily="34" charset="0"/>
                <a:ea typeface="Times New Roman" panose="02020603050405020304" pitchFamily="18" charset="0"/>
                <a:cs typeface="Times New Roman" panose="02020603050405020304" pitchFamily="18" charset="0"/>
              </a:rPr>
              <a:t>.)</a:t>
            </a:r>
          </a:p>
          <a:p>
            <a:pPr marL="803275" lvl="1" indent="-342900">
              <a:spcAft>
                <a:spcPts val="1800"/>
              </a:spcAft>
              <a:buSzPct val="100000"/>
              <a:buFont typeface="+mj-lt"/>
              <a:buAutoNum type="alphaLcPeriod" startAt="4"/>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Applicants must include a detailed transportation plan that explains how students (public and private) will travel safely to and from the 21</a:t>
            </a:r>
            <a:r>
              <a:rPr lang="en-US" sz="16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CCLC and home. Include transportation details for before-school, after school, weekend, and summer programs. The transportation plan must be comprehensive.</a:t>
            </a:r>
          </a:p>
          <a:p>
            <a:pPr marL="803275" lvl="1" indent="-342900">
              <a:spcAft>
                <a:spcPts val="300"/>
              </a:spcAft>
              <a:buSzPct val="100000"/>
              <a:buFont typeface="+mj-lt"/>
              <a:buAutoNum type="alphaLcPeriod" startAt="4"/>
            </a:pP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 plan for sustainability is a required part of the application that must describe how the 21</a:t>
            </a:r>
            <a:r>
              <a:rPr lang="en-US" sz="16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CCLC (including the summer program) will continue to operate without changing the scope of services after the grant funding ends. Because grant funding is intended as an incentive to promote the long-range establishment of out-of-school-time community programs, an applicant must include a reasonable plan for sustaining the 21</a:t>
            </a:r>
            <a:r>
              <a:rPr lang="en-US" sz="16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CCLC after grant funding ends. </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41</a:t>
            </a:fld>
            <a:endParaRPr lang="en-US" dirty="0"/>
          </a:p>
        </p:txBody>
      </p:sp>
    </p:spTree>
    <p:extLst>
      <p:ext uri="{BB962C8B-B14F-4D97-AF65-F5344CB8AC3E}">
        <p14:creationId xmlns:p14="http://schemas.microsoft.com/office/powerpoint/2010/main" val="18144516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12D5685-29DB-0C93-E684-4DC07BDE8E35}"/>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(30)</a:t>
            </a:r>
            <a:endParaRPr dirty="0"/>
          </a:p>
        </p:txBody>
      </p:sp>
      <p:sp>
        <p:nvSpPr>
          <p:cNvPr id="2" name="Text Placeholder 1">
            <a:extLst>
              <a:ext uri="{FF2B5EF4-FFF2-40B4-BE49-F238E27FC236}">
                <a16:creationId xmlns:a16="http://schemas.microsoft.com/office/drawing/2014/main" id="{607D7844-06EE-77F3-D741-282DB6395208}"/>
              </a:ext>
            </a:extLst>
          </p:cNvPr>
          <p:cNvSpPr>
            <a:spLocks noGrp="1"/>
          </p:cNvSpPr>
          <p:nvPr>
            <p:ph type="body" idx="1"/>
          </p:nvPr>
        </p:nvSpPr>
        <p:spPr>
          <a:xfrm>
            <a:off x="735711" y="1528354"/>
            <a:ext cx="10972800" cy="4572000"/>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3"/>
            </a:pPr>
            <a:r>
              <a:rPr lang="en-US" b="1" dirty="0">
                <a:latin typeface="Arial" panose="020B0604020202020204" pitchFamily="34" charset="0"/>
                <a:ea typeface="Times New Roman" panose="02020603050405020304" pitchFamily="18" charset="0"/>
                <a:cs typeface="Times New Roman" panose="02020603050405020304" pitchFamily="18" charset="0"/>
              </a:rPr>
              <a:t>Program Budget</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a:t>
            </a:r>
            <a:r>
              <a:rPr lang="en-US"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100 </a:t>
            </a:r>
            <a:r>
              <a:rPr lang="en-US" dirty="0">
                <a:latin typeface="Arial" panose="020B0604020202020204" pitchFamily="34" charset="0"/>
                <a:ea typeface="Times New Roman" panose="02020603050405020304" pitchFamily="18" charset="0"/>
                <a:cs typeface="Times New Roman" panose="02020603050405020304" pitchFamily="18" charset="0"/>
              </a:rPr>
              <a:t>The program budget, which is directly entered into eGrants consists of </a:t>
            </a:r>
            <a:r>
              <a:rPr lang="en-US" i="1" dirty="0">
                <a:latin typeface="Arial" panose="020B0604020202020204" pitchFamily="34" charset="0"/>
                <a:ea typeface="Times New Roman" panose="02020603050405020304" pitchFamily="18" charset="0"/>
                <a:cs typeface="Times New Roman" panose="02020603050405020304" pitchFamily="18" charset="0"/>
              </a:rPr>
              <a:t>two</a:t>
            </a:r>
            <a:r>
              <a:rPr lang="en-US" dirty="0">
                <a:latin typeface="Arial" panose="020B0604020202020204" pitchFamily="34" charset="0"/>
                <a:ea typeface="Times New Roman" panose="02020603050405020304" pitchFamily="18" charset="0"/>
                <a:cs typeface="Times New Roman" panose="02020603050405020304" pitchFamily="18" charset="0"/>
              </a:rPr>
              <a:t> parts:</a:t>
            </a:r>
          </a:p>
          <a:p>
            <a:pPr marL="803275" lvl="1" indent="-342900">
              <a:spcAft>
                <a:spcPts val="1200"/>
              </a:spcAft>
              <a:buSzPct val="100000"/>
              <a:buFont typeface="+mj-lt"/>
              <a:buAutoNum type="arabicPeriod"/>
            </a:pPr>
            <a:r>
              <a:rPr lang="en-US" sz="1600" dirty="0">
                <a:latin typeface="Arial" panose="020B0604020202020204" pitchFamily="34" charset="0"/>
                <a:ea typeface="Times New Roman" panose="02020603050405020304" pitchFamily="18" charset="0"/>
                <a:cs typeface="Times New Roman" panose="02020603050405020304" pitchFamily="18" charset="0"/>
              </a:rPr>
              <a:t>The Budget Narrative is a line-item itemization that rolls up into categories of the Budget Summary. This narrative must demonstrate that all expenditures are allowable, reasonable, and allocable, as well as being adequate to support the activities of the project. All proposed expenditures, including those related to the summer program, must be detailed in the Budget Narrative. Budget items, not explained in the Description of Strategies and Activities section of the application narrative, </a:t>
            </a:r>
            <a:r>
              <a:rPr lang="en-US" sz="1600" i="1" dirty="0">
                <a:latin typeface="Arial" panose="020B0604020202020204" pitchFamily="34" charset="0"/>
                <a:ea typeface="Times New Roman" panose="02020603050405020304" pitchFamily="18" charset="0"/>
                <a:cs typeface="Times New Roman" panose="02020603050405020304" pitchFamily="18" charset="0"/>
              </a:rPr>
              <a:t>will not</a:t>
            </a:r>
            <a:r>
              <a:rPr lang="en-US" sz="1600" dirty="0">
                <a:latin typeface="Arial" panose="020B0604020202020204" pitchFamily="34" charset="0"/>
                <a:ea typeface="Times New Roman" panose="02020603050405020304" pitchFamily="18" charset="0"/>
                <a:cs typeface="Times New Roman" panose="02020603050405020304" pitchFamily="18" charset="0"/>
              </a:rPr>
              <a:t> be funded. Fifty percent of the funding requested needs to be in the (1000 category) for direct student services. </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 plan for sustainability is a required part of the application that must describe how the 21</a:t>
            </a:r>
            <a:r>
              <a:rPr lang="en-US" sz="16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CCLC (including the summer program) will continue to operate without changing the scope of services after the grant funding ends. Because grant funding is intended as an incentive to promote the long-range establishment of out-of-school-time community programs, an applicant must include a reasonable plan for sustaining the 21</a:t>
            </a:r>
            <a:r>
              <a:rPr lang="en-US" sz="16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st</a:t>
            </a:r>
            <a:r>
              <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CCLC after grant funding ends.</a:t>
            </a:r>
          </a:p>
          <a:p>
            <a:pPr marL="803275" lvl="1" indent="-342900">
              <a:spcAft>
                <a:spcPts val="300"/>
              </a:spcAft>
              <a:buSzPct val="100000"/>
              <a:buFont typeface="+mj-lt"/>
              <a:buAutoNum type="arabicPeriod"/>
            </a:pPr>
            <a:r>
              <a:rPr lang="en-US" sz="1600" dirty="0">
                <a:latin typeface="Arial" panose="020B0604020202020204" pitchFamily="34" charset="0"/>
                <a:ea typeface="Times New Roman" panose="02020603050405020304" pitchFamily="18" charset="0"/>
                <a:cs typeface="Times New Roman" panose="02020603050405020304" pitchFamily="18" charset="0"/>
              </a:rPr>
              <a:t>The Budget Summary is the financial overview of the first year of the grant and must include all proposed expenditures for the project. Each line item of the Budget Summary </a:t>
            </a:r>
            <a:r>
              <a:rPr lang="en-US" sz="1600" i="1" dirty="0">
                <a:latin typeface="Arial" panose="020B0604020202020204" pitchFamily="34" charset="0"/>
                <a:ea typeface="Times New Roman" panose="02020603050405020304" pitchFamily="18" charset="0"/>
                <a:cs typeface="Times New Roman" panose="02020603050405020304" pitchFamily="18" charset="0"/>
              </a:rPr>
              <a:t>corresponds</a:t>
            </a:r>
            <a:r>
              <a:rPr lang="en-US" sz="1600" dirty="0">
                <a:latin typeface="Arial" panose="020B0604020202020204" pitchFamily="34" charset="0"/>
                <a:ea typeface="Times New Roman" panose="02020603050405020304" pitchFamily="18" charset="0"/>
                <a:cs typeface="Times New Roman" panose="02020603050405020304" pitchFamily="18" charset="0"/>
              </a:rPr>
              <a:t> to the totals for the line items for year one of the Budget Narrative and must be rounded to the nearest dollar value.</a:t>
            </a:r>
            <a:endParaRPr lang="en-US"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42</a:t>
            </a:fld>
            <a:endParaRPr lang="en-US" dirty="0"/>
          </a:p>
        </p:txBody>
      </p:sp>
    </p:spTree>
    <p:extLst>
      <p:ext uri="{BB962C8B-B14F-4D97-AF65-F5344CB8AC3E}">
        <p14:creationId xmlns:p14="http://schemas.microsoft.com/office/powerpoint/2010/main" val="569107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212D5685-29DB-0C93-E684-4DC07BDE8E35}"/>
              </a:ext>
            </a:extLst>
          </p:cNvPr>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Completing e-Grants Application (31)</a:t>
            </a:r>
            <a:endParaRPr dirty="0"/>
          </a:p>
        </p:txBody>
      </p:sp>
      <p:sp>
        <p:nvSpPr>
          <p:cNvPr id="2" name="Text Placeholder 1">
            <a:extLst>
              <a:ext uri="{FF2B5EF4-FFF2-40B4-BE49-F238E27FC236}">
                <a16:creationId xmlns:a16="http://schemas.microsoft.com/office/drawing/2014/main" id="{8A66E538-CC54-4D4D-D7EA-246CD29F92BE}"/>
              </a:ext>
            </a:extLst>
          </p:cNvPr>
          <p:cNvSpPr>
            <a:spLocks noGrp="1"/>
          </p:cNvSpPr>
          <p:nvPr>
            <p:ph type="body" idx="1"/>
          </p:nvPr>
        </p:nvSpPr>
        <p:spPr>
          <a:xfrm>
            <a:off x="735711" y="1494576"/>
            <a:ext cx="10972800" cy="3892861"/>
          </a:xfrm>
        </p:spPr>
        <p:txBody>
          <a:bodyPr/>
          <a:lstStyle/>
          <a:p>
            <a:pPr marL="3175">
              <a:spcAft>
                <a:spcPts val="600"/>
              </a:spcAft>
              <a:buSzPct val="100000"/>
            </a:pPr>
            <a:r>
              <a:rPr lang="en-US" sz="2800" b="1" spc="-5" dirty="0">
                <a:solidFill>
                  <a:prstClr val="black"/>
                </a:solidFill>
              </a:rPr>
              <a:t>Preparations – Application Information (Narrative)</a:t>
            </a: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346075" indent="-342900">
              <a:spcAft>
                <a:spcPts val="600"/>
              </a:spcAft>
              <a:buSzPct val="100000"/>
              <a:buFont typeface="+mj-lt"/>
              <a:buAutoNum type="arabicPeriod" startAt="3"/>
            </a:pPr>
            <a:r>
              <a:rPr lang="en-US" b="1" dirty="0">
                <a:latin typeface="Arial" panose="020B0604020202020204" pitchFamily="34" charset="0"/>
                <a:ea typeface="Times New Roman" panose="02020603050405020304" pitchFamily="18" charset="0"/>
                <a:cs typeface="Times New Roman" panose="02020603050405020304" pitchFamily="18" charset="0"/>
              </a:rPr>
              <a:t>Program Budget </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section maximum points: </a:t>
            </a:r>
            <a:r>
              <a:rPr lang="en-US" b="1" dirty="0">
                <a:solidFill>
                  <a:srgbClr val="0066FF"/>
                </a:solidFill>
                <a:latin typeface="Arial" panose="020B0604020202020204" pitchFamily="34" charset="0"/>
                <a:ea typeface="Times New Roman" panose="02020603050405020304" pitchFamily="18" charset="0"/>
                <a:cs typeface="Times New Roman" panose="02020603050405020304" pitchFamily="18" charset="0"/>
              </a:rPr>
              <a:t>100 </a:t>
            </a:r>
            <a:r>
              <a:rPr lang="en-US" dirty="0">
                <a:latin typeface="Arial" panose="020B0604020202020204" pitchFamily="34" charset="0"/>
                <a:ea typeface="Times New Roman" panose="02020603050405020304" pitchFamily="18" charset="0"/>
                <a:cs typeface="Times New Roman" panose="02020603050405020304" pitchFamily="18" charset="0"/>
              </a:rPr>
              <a:t>The program budget, which is directly entered into eGrants consists of </a:t>
            </a:r>
            <a:r>
              <a:rPr lang="en-US" i="1" dirty="0">
                <a:latin typeface="Arial" panose="020B0604020202020204" pitchFamily="34" charset="0"/>
                <a:ea typeface="Times New Roman" panose="02020603050405020304" pitchFamily="18" charset="0"/>
                <a:cs typeface="Times New Roman" panose="02020603050405020304" pitchFamily="18" charset="0"/>
              </a:rPr>
              <a:t>two</a:t>
            </a:r>
            <a:r>
              <a:rPr lang="en-US" dirty="0">
                <a:latin typeface="Arial" panose="020B0604020202020204" pitchFamily="34" charset="0"/>
                <a:ea typeface="Times New Roman" panose="02020603050405020304" pitchFamily="18" charset="0"/>
                <a:cs typeface="Times New Roman" panose="02020603050405020304" pitchFamily="18" charset="0"/>
              </a:rPr>
              <a:t> parts:</a:t>
            </a:r>
          </a:p>
          <a:p>
            <a:pPr marL="742950" marR="0" lvl="1" indent="-285750">
              <a:lnSpc>
                <a:spcPct val="115000"/>
              </a:lnSpc>
              <a:spcBef>
                <a:spcPts val="0"/>
              </a:spcBef>
              <a:spcAft>
                <a:spcPts val="10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The Budget Narrative and Summary must provide clear evidence that the budget is justified based on the needs assessment.</a:t>
            </a:r>
          </a:p>
          <a:p>
            <a:pPr marL="742950" marR="0" lvl="1" indent="-285750">
              <a:lnSpc>
                <a:spcPct val="115000"/>
              </a:lnSpc>
              <a:spcBef>
                <a:spcPts val="0"/>
              </a:spcBef>
              <a:spcAft>
                <a:spcPts val="10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A detailed Budget Narrative w/ Budget Summary that includes estimates for matching funds and in-kind contributions must be provided.</a:t>
            </a:r>
          </a:p>
          <a:p>
            <a:pPr marL="742950" marR="0" lvl="1" indent="-285750">
              <a:lnSpc>
                <a:spcPct val="115000"/>
              </a:lnSpc>
              <a:spcBef>
                <a:spcPts val="0"/>
              </a:spcBef>
              <a:spcAft>
                <a:spcPts val="10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For calculation purposes, sample budget narrative and summary forms are available on PDE’s </a:t>
            </a:r>
            <a:r>
              <a:rPr lang="en-US" sz="1600"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21</a:t>
            </a:r>
            <a:r>
              <a:rPr lang="en-US" sz="1600" u="sng" baseline="30000"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ST</a:t>
            </a:r>
            <a:r>
              <a:rPr lang="en-US" sz="1600"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 CCLC Cohorts</a:t>
            </a:r>
            <a:r>
              <a:rPr lang="en-US" sz="1600" dirty="0">
                <a:latin typeface="Arial" panose="020B0604020202020204" pitchFamily="34" charset="0"/>
                <a:ea typeface="Times New Roman" panose="02020603050405020304" pitchFamily="18" charset="0"/>
                <a:cs typeface="Times New Roman" panose="02020603050405020304" pitchFamily="18" charset="0"/>
              </a:rPr>
              <a:t> page. </a:t>
            </a:r>
          </a:p>
          <a:p>
            <a:pPr marL="742950" marR="0" lvl="1" indent="-285750">
              <a:lnSpc>
                <a:spcPct val="115000"/>
              </a:lnSpc>
              <a:spcBef>
                <a:spcPts val="0"/>
              </a:spcBef>
              <a:spcAft>
                <a:spcPts val="10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The budget forms can be used to work through the budget before you enter information into the eGrants system.</a:t>
            </a:r>
          </a:p>
          <a:p>
            <a:pPr marL="742950" marR="0" lvl="1" indent="-285750">
              <a:lnSpc>
                <a:spcPct val="115000"/>
              </a:lnSpc>
              <a:spcBef>
                <a:spcPts val="0"/>
              </a:spcBef>
              <a:spcAft>
                <a:spcPts val="1000"/>
              </a:spcAft>
              <a:buSzPct val="100000"/>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See the budget section of the RFP</a:t>
            </a:r>
          </a:p>
        </p:txBody>
      </p:sp>
      <p:sp>
        <p:nvSpPr>
          <p:cNvPr id="6" name="object 4">
            <a:extLst>
              <a:ext uri="{FF2B5EF4-FFF2-40B4-BE49-F238E27FC236}">
                <a16:creationId xmlns:a16="http://schemas.microsoft.com/office/drawing/2014/main" id="{1495CEED-2098-4D50-B62E-0BFBB45540BB}"/>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lang="en-US" spc="5" dirty="0"/>
              <a:t>09/21/23</a:t>
            </a:r>
            <a:endParaRPr lang="en-US"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pPr marL="25400">
                <a:lnSpc>
                  <a:spcPts val="1240"/>
                </a:lnSpc>
              </a:pPr>
              <a:t>43</a:t>
            </a:fld>
            <a:endParaRPr lang="en-US" dirty="0"/>
          </a:p>
        </p:txBody>
      </p:sp>
    </p:spTree>
    <p:extLst>
      <p:ext uri="{BB962C8B-B14F-4D97-AF65-F5344CB8AC3E}">
        <p14:creationId xmlns:p14="http://schemas.microsoft.com/office/powerpoint/2010/main" val="1157296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39DC47E4-73F4-39AC-5697-4C7C09B074E3}"/>
              </a:ext>
            </a:extLst>
          </p:cNvPr>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lang="en-US" dirty="0"/>
              <a:t>Program Information (1)</a:t>
            </a:r>
            <a:endParaRPr dirty="0"/>
          </a:p>
        </p:txBody>
      </p:sp>
      <p:sp>
        <p:nvSpPr>
          <p:cNvPr id="4" name="Text Placeholder 3">
            <a:extLst>
              <a:ext uri="{FF2B5EF4-FFF2-40B4-BE49-F238E27FC236}">
                <a16:creationId xmlns:a16="http://schemas.microsoft.com/office/drawing/2014/main" id="{673D9409-FA49-41FA-AFD2-191A58231BFC}"/>
              </a:ext>
            </a:extLst>
          </p:cNvPr>
          <p:cNvSpPr>
            <a:spLocks noGrp="1"/>
          </p:cNvSpPr>
          <p:nvPr>
            <p:ph type="body" idx="1"/>
          </p:nvPr>
        </p:nvSpPr>
        <p:spPr>
          <a:xfrm>
            <a:off x="714588" y="1531050"/>
            <a:ext cx="10972800" cy="4572000"/>
          </a:xfrm>
        </p:spPr>
        <p:txBody>
          <a:bodyPr/>
          <a:lstStyle/>
          <a:p>
            <a:pPr marR="0" lvl="0" algn="l">
              <a:spcBef>
                <a:spcPts val="0"/>
              </a:spcBef>
              <a:spcAft>
                <a:spcPts val="0"/>
              </a:spcAft>
            </a:pPr>
            <a:r>
              <a:rPr lang="en-US" sz="2800" b="1" dirty="0">
                <a:effectLst/>
                <a:latin typeface="Arial" panose="020B0604020202020204" pitchFamily="34" charset="0"/>
                <a:ea typeface="Times New Roman" panose="02020603050405020304" pitchFamily="18" charset="0"/>
                <a:cs typeface="Times New Roman" panose="02020603050405020304" pitchFamily="18" charset="0"/>
              </a:rPr>
              <a:t>Multi-Year Program Design </a:t>
            </a:r>
            <a:r>
              <a:rPr lang="en-US" sz="2800" b="1" dirty="0">
                <a:latin typeface="Arial" panose="020B0604020202020204" pitchFamily="34" charset="0"/>
                <a:ea typeface="Times New Roman" panose="02020603050405020304" pitchFamily="18" charset="0"/>
                <a:cs typeface="Times New Roman" panose="02020603050405020304" pitchFamily="18" charset="0"/>
              </a:rPr>
              <a:t>Government Performance and Results Act (GPRA)</a:t>
            </a:r>
          </a:p>
          <a:p>
            <a:pPr marR="0" lvl="0" algn="l">
              <a:spcBef>
                <a:spcPts val="0"/>
              </a:spcBef>
              <a:spcAft>
                <a:spcPts val="0"/>
              </a:spcAft>
            </a:pPr>
            <a:endParaRPr lang="en-US" sz="1600" b="1" dirty="0">
              <a:latin typeface="Arial" panose="020B0604020202020204" pitchFamily="34" charset="0"/>
              <a:ea typeface="Times New Roman" panose="02020603050405020304" pitchFamily="18" charset="0"/>
              <a:cs typeface="Times New Roman" panose="02020603050405020304" pitchFamily="18" charset="0"/>
            </a:endParaRPr>
          </a:p>
          <a:p>
            <a:pPr marR="0" lvl="0">
              <a:spcBef>
                <a:spcPts val="0"/>
              </a:spcBef>
              <a:spcAft>
                <a:spcPts val="0"/>
              </a:spcAft>
            </a:pPr>
            <a:r>
              <a:rPr lang="en-US" b="1" dirty="0">
                <a:effectLst/>
                <a:latin typeface="Arial" panose="020B0604020202020204" pitchFamily="34" charset="0"/>
                <a:ea typeface="Times New Roman" panose="02020603050405020304" pitchFamily="18" charset="0"/>
                <a:cs typeface="Times New Roman" panose="02020603050405020304" pitchFamily="18" charset="0"/>
              </a:rPr>
              <a:t>GPRA MEASURE #1: ACADEMIC ACHIEVEMENT – State Assessments</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buSzPts val="1200"/>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Percentage of students in grades 4-8 participating in 21</a:t>
            </a:r>
            <a:r>
              <a:rPr lang="en-US" sz="1600" baseline="30000" dirty="0">
                <a:effectLst/>
                <a:latin typeface="Arial" panose="020B0604020202020204" pitchFamily="34" charset="0"/>
                <a:ea typeface="Times New Roman" panose="02020603050405020304" pitchFamily="18" charset="0"/>
                <a:cs typeface="Times New Roman" panose="02020603050405020304" pitchFamily="18" charset="0"/>
              </a:rPr>
              <a:t>st</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 CCLC programming during the school year and summer who demonstrate growth in reading/language arts on state assessments.</a:t>
            </a:r>
          </a:p>
          <a:p>
            <a:pPr marL="800100" lvl="1" indent="-342900">
              <a:spcAft>
                <a:spcPts val="1200"/>
              </a:spcAft>
              <a:buSzPts val="1200"/>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Percentage of students in grades 4-8 participating in 21</a:t>
            </a:r>
            <a:r>
              <a:rPr lang="en-US" sz="1600" baseline="30000" dirty="0">
                <a:effectLst/>
                <a:latin typeface="Arial" panose="020B0604020202020204" pitchFamily="34" charset="0"/>
                <a:ea typeface="Times New Roman" panose="02020603050405020304" pitchFamily="18" charset="0"/>
                <a:cs typeface="Times New Roman" panose="02020603050405020304" pitchFamily="18" charset="0"/>
              </a:rPr>
              <a:t>st</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 CCLC programming during the school year and summer who demonstrate growth in math on state assessments</a:t>
            </a:r>
          </a:p>
          <a:p>
            <a:pPr marR="0" lvl="0">
              <a:spcBef>
                <a:spcPts val="0"/>
              </a:spcBef>
              <a:spcAft>
                <a:spcPts val="0"/>
              </a:spcAft>
            </a:pPr>
            <a:r>
              <a:rPr lang="en-US" b="1" dirty="0">
                <a:effectLst/>
                <a:latin typeface="Arial" panose="020B0604020202020204" pitchFamily="34" charset="0"/>
                <a:ea typeface="Times New Roman" panose="02020603050405020304" pitchFamily="18" charset="0"/>
                <a:cs typeface="Times New Roman" panose="02020603050405020304" pitchFamily="18" charset="0"/>
              </a:rPr>
              <a:t>GPRA MEASURE #2: GRADE POINT AVERAGE (GPA)</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spcAft>
                <a:spcPts val="1200"/>
              </a:spcAft>
              <a:buSzPts val="1200"/>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Percentage of students in grades 7–8 and 10–12 attending 21</a:t>
            </a:r>
            <a:r>
              <a:rPr lang="en-US" sz="1600" baseline="30000" dirty="0">
                <a:effectLst/>
                <a:latin typeface="Arial" panose="020B0604020202020204" pitchFamily="34" charset="0"/>
                <a:ea typeface="Times New Roman" panose="02020603050405020304" pitchFamily="18" charset="0"/>
                <a:cs typeface="Times New Roman" panose="02020603050405020304" pitchFamily="18" charset="0"/>
              </a:rPr>
              <a:t>st</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 CCLC programming during the school year and summer with a prior-year unweighted GPA less than 3.0 who demonstrated an improved GPA.</a:t>
            </a:r>
          </a:p>
          <a:p>
            <a:pPr marR="0" lvl="0">
              <a:spcBef>
                <a:spcPts val="0"/>
              </a:spcBef>
              <a:spcAft>
                <a:spcPts val="0"/>
              </a:spcAft>
            </a:pPr>
            <a:r>
              <a:rPr lang="en-US"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GPRA MEASURE #3: SCHOOL DAY ATTENDANCE</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buSzPts val="1200"/>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Percentage of youth in grades 1-12 participating in 21</a:t>
            </a:r>
            <a:r>
              <a:rPr lang="en-US" sz="1600" baseline="30000" dirty="0">
                <a:effectLst/>
                <a:latin typeface="Arial" panose="020B0604020202020204" pitchFamily="34" charset="0"/>
                <a:ea typeface="Times New Roman" panose="02020603050405020304" pitchFamily="18" charset="0"/>
                <a:cs typeface="Times New Roman" panose="02020603050405020304" pitchFamily="18" charset="0"/>
              </a:rPr>
              <a:t>st</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 CCLC during the school year and summer who:</a:t>
            </a:r>
          </a:p>
          <a:p>
            <a:pPr marL="1200150" lvl="2" indent="-285750">
              <a:buFont typeface="Courier New" panose="02070309020205020404" pitchFamily="49" charset="0"/>
              <a:buChar char="o"/>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Had a school-day attendance rate at or below 90 percent in the prior school year; AND</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1200150" lvl="2" indent="-285750">
              <a:buFont typeface="Courier New" panose="02070309020205020404" pitchFamily="49" charset="0"/>
              <a:buChar char="o"/>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Demonstrated an improved attendance rate in the current school year.</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44</a:t>
            </a:fld>
            <a:endParaRPr dirty="0"/>
          </a:p>
        </p:txBody>
      </p:sp>
    </p:spTree>
    <p:extLst>
      <p:ext uri="{BB962C8B-B14F-4D97-AF65-F5344CB8AC3E}">
        <p14:creationId xmlns:p14="http://schemas.microsoft.com/office/powerpoint/2010/main" val="1074773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B2E3629F-66B9-042C-5E89-45B27CBEEA40}"/>
              </a:ext>
            </a:extLst>
          </p:cNvPr>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lang="en-US" dirty="0"/>
              <a:t>Program Information (2)</a:t>
            </a:r>
            <a:endParaRPr dirty="0"/>
          </a:p>
        </p:txBody>
      </p:sp>
      <p:sp>
        <p:nvSpPr>
          <p:cNvPr id="4" name="Text Placeholder 3">
            <a:extLst>
              <a:ext uri="{FF2B5EF4-FFF2-40B4-BE49-F238E27FC236}">
                <a16:creationId xmlns:a16="http://schemas.microsoft.com/office/drawing/2014/main" id="{673D9409-FA49-41FA-AFD2-191A58231BFC}"/>
              </a:ext>
            </a:extLst>
          </p:cNvPr>
          <p:cNvSpPr>
            <a:spLocks noGrp="1"/>
          </p:cNvSpPr>
          <p:nvPr>
            <p:ph type="body" idx="1"/>
          </p:nvPr>
        </p:nvSpPr>
        <p:spPr>
          <a:xfrm>
            <a:off x="735711" y="1490917"/>
            <a:ext cx="10972800" cy="4572000"/>
          </a:xfrm>
        </p:spPr>
        <p:txBody>
          <a:bodyPr/>
          <a:lstStyle/>
          <a:p>
            <a:pPr marR="0" lvl="0" algn="l">
              <a:spcBef>
                <a:spcPts val="0"/>
              </a:spcBef>
              <a:spcAft>
                <a:spcPts val="0"/>
              </a:spcAft>
            </a:pPr>
            <a:r>
              <a:rPr lang="en-US" sz="2800" b="1" dirty="0">
                <a:effectLst/>
                <a:latin typeface="Arial" panose="020B0604020202020204" pitchFamily="34" charset="0"/>
                <a:ea typeface="Times New Roman" panose="02020603050405020304" pitchFamily="18" charset="0"/>
                <a:cs typeface="Times New Roman" panose="02020603050405020304" pitchFamily="18" charset="0"/>
              </a:rPr>
              <a:t>Multi-Year Program Design</a:t>
            </a:r>
          </a:p>
          <a:p>
            <a:pPr marL="1600200" marR="0">
              <a:spcBef>
                <a:spcPts val="0"/>
              </a:spcBef>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 </a:t>
            </a:r>
          </a:p>
          <a:p>
            <a:pPr marR="0" lvl="0">
              <a:spcBef>
                <a:spcPts val="0"/>
              </a:spcBef>
              <a:spcAft>
                <a:spcPts val="0"/>
              </a:spcAft>
            </a:pPr>
            <a:r>
              <a:rPr lang="en-US"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GPRA MEASURE #4: BEHAVIOR</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buSzPts val="1200"/>
              <a:buFont typeface="Symbol" panose="05050102010706020507" pitchFamily="18" charset="2"/>
              <a:buChar char=""/>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Percentage of students grades 1-12 attending 21</a:t>
            </a:r>
            <a:r>
              <a:rPr lang="en-US" sz="1600" baseline="30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CCLC programming during the school year and summer who experienced a decrease in in-school suspensions compared to the previous school year.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1600200" marR="0">
              <a:spcBef>
                <a:spcPts val="0"/>
              </a:spcBef>
              <a:spcAft>
                <a:spcPts val="0"/>
              </a:spcAft>
            </a:pP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0" lvl="0">
              <a:spcBef>
                <a:spcPts val="0"/>
              </a:spcBef>
              <a:spcAft>
                <a:spcPts val="0"/>
              </a:spcAft>
            </a:pPr>
            <a:r>
              <a:rPr lang="en-US"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GPRA MEASURE #5: STUDENT ENGAGEMENT IN LEARNING</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buSzPts val="1200"/>
              <a:buFont typeface="Symbol" panose="05050102010706020507" pitchFamily="18" charset="2"/>
              <a:buChar char=""/>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Percentage of students in grades 1-5 participating in 21</a:t>
            </a:r>
            <a:r>
              <a:rPr lang="en-US" sz="1600" baseline="30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CCLC programming in the school year and summer who demonstrated an improvement in teacher-reported engagement in learning.</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1600200" marR="0">
              <a:spcBef>
                <a:spcPts val="0"/>
              </a:spcBef>
              <a:spcAft>
                <a:spcPts val="0"/>
              </a:spcAft>
            </a:pP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0" lvl="0">
              <a:spcBef>
                <a:spcPts val="0"/>
              </a:spcBef>
              <a:spcAft>
                <a:spcPts val="0"/>
              </a:spcAft>
            </a:pPr>
            <a:r>
              <a:rPr lang="en-US"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STATE MEASURE #6: FAMILY LITERACY AND INVOLVEMENT</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spcAft>
                <a:spcPts val="600"/>
              </a:spcAft>
              <a:buSzPts val="1200"/>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Number or percentage of families of participating students who participate in family literacy and involvement activities</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45</a:t>
            </a:fld>
            <a:endParaRPr dirty="0"/>
          </a:p>
        </p:txBody>
      </p:sp>
    </p:spTree>
    <p:extLst>
      <p:ext uri="{BB962C8B-B14F-4D97-AF65-F5344CB8AC3E}">
        <p14:creationId xmlns:p14="http://schemas.microsoft.com/office/powerpoint/2010/main" val="7851282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dirty="0"/>
              <a:t>Cohort 1</a:t>
            </a:r>
            <a:r>
              <a:rPr lang="en-US" dirty="0"/>
              <a:t>2</a:t>
            </a:r>
            <a:r>
              <a:rPr dirty="0"/>
              <a:t> Application Process</a:t>
            </a:r>
            <a:r>
              <a:rPr lang="en-US" dirty="0"/>
              <a:t> (1)</a:t>
            </a:r>
            <a:endParaRPr dirty="0"/>
          </a:p>
        </p:txBody>
      </p:sp>
      <p:sp>
        <p:nvSpPr>
          <p:cNvPr id="5" name="Text Placeholder 4">
            <a:extLst>
              <a:ext uri="{FF2B5EF4-FFF2-40B4-BE49-F238E27FC236}">
                <a16:creationId xmlns:a16="http://schemas.microsoft.com/office/drawing/2014/main" id="{6EB7A168-F611-5D23-325E-60090A54ACEE}"/>
              </a:ext>
            </a:extLst>
          </p:cNvPr>
          <p:cNvSpPr>
            <a:spLocks noGrp="1"/>
          </p:cNvSpPr>
          <p:nvPr>
            <p:ph type="body" idx="1"/>
          </p:nvPr>
        </p:nvSpPr>
        <p:spPr>
          <a:xfrm>
            <a:off x="735711" y="1504393"/>
            <a:ext cx="10972800" cy="4572000"/>
          </a:xfrm>
        </p:spPr>
        <p:txBody>
          <a:bodyPr/>
          <a:lstStyle/>
          <a:p>
            <a:pPr marL="12700">
              <a:spcBef>
                <a:spcPts val="100"/>
              </a:spcBef>
            </a:pPr>
            <a:r>
              <a:rPr lang="en-US" sz="2800" b="1" spc="-5" dirty="0">
                <a:solidFill>
                  <a:prstClr val="black"/>
                </a:solidFill>
              </a:rPr>
              <a:t>Selection and Notification</a:t>
            </a:r>
            <a:r>
              <a:rPr lang="en-US" sz="2800" b="1" spc="35" dirty="0">
                <a:solidFill>
                  <a:prstClr val="black"/>
                </a:solidFill>
              </a:rPr>
              <a:t> </a:t>
            </a:r>
            <a:r>
              <a:rPr lang="en-US" sz="2800" b="1" spc="-5" dirty="0">
                <a:solidFill>
                  <a:prstClr val="black"/>
                </a:solidFill>
              </a:rPr>
              <a:t>Procedure</a:t>
            </a:r>
          </a:p>
          <a:p>
            <a:pPr marL="42545" marR="0" lvl="0" indent="0" algn="l" defTabSz="914400" rtl="0" eaLnBrk="1" fontAlgn="auto" latinLnBrk="0" hangingPunct="1">
              <a:lnSpc>
                <a:spcPct val="100000"/>
              </a:lnSpc>
              <a:spcBef>
                <a:spcPts val="1710"/>
              </a:spcBef>
              <a:spcAft>
                <a:spcPts val="0"/>
              </a:spcAft>
              <a:buClrTx/>
              <a:buSzTx/>
              <a:buFontTx/>
              <a:buNone/>
              <a:tabLst/>
              <a:defRPr/>
            </a:pPr>
            <a:r>
              <a:rPr lang="en-US" sz="2000" b="1" dirty="0">
                <a:latin typeface="Arial" panose="020B0604020202020204" pitchFamily="34" charset="0"/>
                <a:cs typeface="Arial" panose="020B0604020202020204" pitchFamily="34" charset="0"/>
              </a:rPr>
              <a:t>Funding availability disseminated through:</a:t>
            </a:r>
          </a:p>
          <a:p>
            <a:pPr marL="812800" lvl="1" indent="-342900">
              <a:spcBef>
                <a:spcPts val="1130"/>
              </a:spcBef>
              <a:buFontTx/>
              <a:buChar char="•"/>
              <a:tabLst>
                <a:tab pos="354965" algn="l"/>
                <a:tab pos="355600" algn="l"/>
              </a:tabLst>
            </a:pPr>
            <a:r>
              <a:rPr lang="en-US" sz="2000" dirty="0">
                <a:latin typeface="Arial" panose="020B0604020202020204" pitchFamily="34" charset="0"/>
                <a:cs typeface="Arial" panose="020B0604020202020204" pitchFamily="34" charset="0"/>
              </a:rPr>
              <a:t>Publication in the Pennsylvania Bulletin;</a:t>
            </a:r>
          </a:p>
          <a:p>
            <a:pPr marL="812800" lvl="1" indent="-342900">
              <a:spcBef>
                <a:spcPts val="1030"/>
              </a:spcBef>
              <a:buFontTx/>
              <a:buChar char="•"/>
              <a:tabLst>
                <a:tab pos="354965" algn="l"/>
                <a:tab pos="355600" algn="l"/>
              </a:tabLst>
            </a:pPr>
            <a:r>
              <a:rPr lang="en-US" sz="2000" dirty="0">
                <a:latin typeface="Arial" panose="020B0604020202020204" pitchFamily="34" charset="0"/>
                <a:cs typeface="Arial" panose="020B0604020202020204" pitchFamily="34" charset="0"/>
              </a:rPr>
              <a:t>Pennsylvania Department of Education’s website;</a:t>
            </a:r>
          </a:p>
          <a:p>
            <a:pPr marL="812800" lvl="1" indent="-342900">
              <a:spcBef>
                <a:spcPts val="1035"/>
              </a:spcBef>
              <a:buFontTx/>
              <a:buChar char="•"/>
              <a:tabLst>
                <a:tab pos="354965" algn="l"/>
                <a:tab pos="355600" algn="l"/>
              </a:tabLst>
            </a:pPr>
            <a:r>
              <a:rPr lang="en-US" sz="2000" dirty="0">
                <a:latin typeface="Arial" panose="020B0604020202020204" pitchFamily="34" charset="0"/>
                <a:cs typeface="Arial" panose="020B0604020202020204" pitchFamily="34" charset="0"/>
              </a:rPr>
              <a:t>Direct notification of all local educational agencies through Penn*LINK; and</a:t>
            </a:r>
          </a:p>
          <a:p>
            <a:pPr marL="12700">
              <a:spcBef>
                <a:spcPts val="1035"/>
              </a:spcBef>
              <a:tabLst>
                <a:tab pos="354965" algn="l"/>
                <a:tab pos="355600" algn="l"/>
              </a:tabLst>
            </a:pPr>
            <a:r>
              <a:rPr lang="en-US" sz="2000" b="1" dirty="0">
                <a:latin typeface="Arial" panose="020B0604020202020204" pitchFamily="34" charset="0"/>
                <a:cs typeface="Arial" panose="020B0604020202020204" pitchFamily="34" charset="0"/>
              </a:rPr>
              <a:t>Applicant communication conducted through:</a:t>
            </a:r>
          </a:p>
          <a:p>
            <a:pPr marL="812800" lvl="1" indent="-342900">
              <a:spcBef>
                <a:spcPts val="1035"/>
              </a:spcBef>
              <a:buFontTx/>
              <a:buChar char="•"/>
              <a:tabLst>
                <a:tab pos="354965" algn="l"/>
                <a:tab pos="355600" algn="l"/>
              </a:tabLst>
            </a:pPr>
            <a:r>
              <a:rPr lang="en-US" sz="2000" dirty="0">
                <a:latin typeface="Arial" panose="020B0604020202020204" pitchFamily="34" charset="0"/>
                <a:cs typeface="Arial" panose="020B0604020202020204" pitchFamily="34" charset="0"/>
              </a:rPr>
              <a:t>Telephone communication</a:t>
            </a:r>
          </a:p>
          <a:p>
            <a:pPr marL="812800" lvl="1" indent="-342900">
              <a:spcBef>
                <a:spcPts val="1035"/>
              </a:spcBef>
              <a:buFontTx/>
              <a:buChar char="•"/>
              <a:tabLst>
                <a:tab pos="354965" algn="l"/>
                <a:tab pos="355600" algn="l"/>
              </a:tabLst>
            </a:pPr>
            <a:r>
              <a:rPr lang="en-US" sz="2000" dirty="0">
                <a:latin typeface="Arial" panose="020B0604020202020204" pitchFamily="34" charset="0"/>
                <a:cs typeface="Arial" panose="020B0604020202020204" pitchFamily="34" charset="0"/>
              </a:rPr>
              <a:t>Award notification letter- with or without restricted indirect cost rate</a:t>
            </a:r>
          </a:p>
          <a:p>
            <a:pPr marL="812800" lvl="1" indent="-342900">
              <a:spcBef>
                <a:spcPts val="1030"/>
              </a:spcBef>
              <a:buFontTx/>
              <a:buChar char="•"/>
              <a:tabLst>
                <a:tab pos="354965" algn="l"/>
                <a:tab pos="355600" algn="l"/>
              </a:tabLst>
            </a:pPr>
            <a:r>
              <a:rPr lang="en-US" sz="2000" dirty="0">
                <a:latin typeface="Arial" panose="020B0604020202020204" pitchFamily="34" charset="0"/>
                <a:cs typeface="Arial" panose="020B0604020202020204" pitchFamily="34" charset="0"/>
              </a:rPr>
              <a:t>Notification of non-selection</a:t>
            </a:r>
          </a:p>
          <a:p>
            <a:pPr marL="812800" lvl="1" indent="-342900">
              <a:spcBef>
                <a:spcPts val="1030"/>
              </a:spcBef>
              <a:buFontTx/>
              <a:buChar char="•"/>
              <a:tabLst>
                <a:tab pos="354965" algn="l"/>
                <a:tab pos="355600" algn="l"/>
              </a:tabLst>
            </a:pPr>
            <a:r>
              <a:rPr lang="en-US" sz="2000" dirty="0">
                <a:latin typeface="Arial" panose="020B0604020202020204" pitchFamily="34" charset="0"/>
                <a:cs typeface="Arial" panose="020B0604020202020204" pitchFamily="34" charset="0"/>
              </a:rPr>
              <a:t>Request scoring within one month of notification</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spc="-5" dirty="0"/>
              <a:t>Cohort 1</a:t>
            </a:r>
            <a:r>
              <a:rPr lang="en-US" spc="-5" dirty="0"/>
              <a:t>2 </a:t>
            </a:r>
            <a:r>
              <a:rPr spc="-5" dirty="0"/>
              <a:t>Application</a:t>
            </a:r>
            <a:r>
              <a:rPr spc="-250" dirty="0"/>
              <a:t> </a:t>
            </a:r>
            <a:r>
              <a:rPr spc="-5" dirty="0"/>
              <a:t>Process</a:t>
            </a:r>
            <a:r>
              <a:rPr lang="en-US" spc="-5" dirty="0"/>
              <a:t> (2)</a:t>
            </a:r>
            <a:endParaRPr spc="-5" dirty="0"/>
          </a:p>
        </p:txBody>
      </p:sp>
      <p:sp>
        <p:nvSpPr>
          <p:cNvPr id="4" name="Text Placeholder 3">
            <a:extLst>
              <a:ext uri="{FF2B5EF4-FFF2-40B4-BE49-F238E27FC236}">
                <a16:creationId xmlns:a16="http://schemas.microsoft.com/office/drawing/2014/main" id="{027C2144-CD69-7DD1-A704-B968F6846EE6}"/>
              </a:ext>
            </a:extLst>
          </p:cNvPr>
          <p:cNvSpPr>
            <a:spLocks noGrp="1"/>
          </p:cNvSpPr>
          <p:nvPr>
            <p:ph type="body" idx="1"/>
          </p:nvPr>
        </p:nvSpPr>
        <p:spPr>
          <a:xfrm>
            <a:off x="735711" y="1529443"/>
            <a:ext cx="10972800" cy="4572000"/>
          </a:xfrm>
        </p:spPr>
        <p:txBody>
          <a:bodyPr/>
          <a:lstStyle/>
          <a:p>
            <a:pPr marL="12700">
              <a:spcAft>
                <a:spcPts val="1200"/>
              </a:spcAft>
            </a:pPr>
            <a:r>
              <a:rPr lang="en-US" sz="2800" b="1" spc="-5" dirty="0">
                <a:solidFill>
                  <a:prstClr val="black"/>
                </a:solidFill>
              </a:rPr>
              <a:t>After </a:t>
            </a:r>
            <a:r>
              <a:rPr lang="en-US" sz="2800" b="1" spc="-15" dirty="0">
                <a:solidFill>
                  <a:prstClr val="black"/>
                </a:solidFill>
              </a:rPr>
              <a:t>Award</a:t>
            </a:r>
            <a:r>
              <a:rPr lang="en-US" sz="2800" b="1" spc="-140" dirty="0">
                <a:solidFill>
                  <a:prstClr val="black"/>
                </a:solidFill>
              </a:rPr>
              <a:t> </a:t>
            </a:r>
            <a:r>
              <a:rPr lang="en-US" sz="2800" b="1" spc="-5" dirty="0">
                <a:solidFill>
                  <a:prstClr val="black"/>
                </a:solidFill>
              </a:rPr>
              <a:t>Notification &amp; Due Process</a:t>
            </a:r>
          </a:p>
          <a:p>
            <a:pPr marL="812800" lvl="1" indent="-342900">
              <a:spcBef>
                <a:spcPts val="1030"/>
              </a:spcBef>
              <a:spcAft>
                <a:spcPts val="1200"/>
              </a:spcAft>
              <a:buFontTx/>
              <a:buChar char="•"/>
              <a:tabLst>
                <a:tab pos="354965" algn="l"/>
                <a:tab pos="355600" algn="l"/>
              </a:tabLst>
              <a:defRPr/>
            </a:pPr>
            <a:r>
              <a:rPr lang="en-US" sz="2400" dirty="0">
                <a:latin typeface="Arial" panose="020B0604020202020204" pitchFamily="34" charset="0"/>
                <a:cs typeface="Arial" panose="020B0604020202020204" pitchFamily="34" charset="0"/>
              </a:rPr>
              <a:t>Notification of non-selection</a:t>
            </a:r>
          </a:p>
          <a:p>
            <a:pPr marL="812800" lvl="1" indent="-342900">
              <a:spcBef>
                <a:spcPts val="1664"/>
              </a:spcBef>
              <a:spcAft>
                <a:spcPts val="1200"/>
              </a:spcAft>
              <a:buFontTx/>
              <a:buChar char="•"/>
              <a:tabLst>
                <a:tab pos="354965" algn="l"/>
                <a:tab pos="355600" algn="l"/>
              </a:tabLst>
            </a:pPr>
            <a:r>
              <a:rPr lang="en-US" sz="2400" dirty="0">
                <a:latin typeface="Arial" panose="020B0604020202020204" pitchFamily="34" charset="0"/>
                <a:cs typeface="Arial" panose="020B0604020202020204" pitchFamily="34" charset="0"/>
              </a:rPr>
              <a:t>Written request within four weeks of award notification</a:t>
            </a:r>
          </a:p>
          <a:p>
            <a:pPr marL="812800" lvl="1" indent="-342900">
              <a:spcBef>
                <a:spcPts val="1664"/>
              </a:spcBef>
              <a:spcAft>
                <a:spcPts val="1200"/>
              </a:spcAft>
              <a:buFontTx/>
              <a:buChar char="•"/>
              <a:tabLst>
                <a:tab pos="354965" algn="l"/>
                <a:tab pos="355600" algn="l"/>
              </a:tabLst>
            </a:pPr>
            <a:r>
              <a:rPr lang="en-US" sz="2400" dirty="0">
                <a:latin typeface="Arial" panose="020B0604020202020204" pitchFamily="34" charset="0"/>
                <a:cs typeface="Arial" panose="020B0604020202020204" pitchFamily="34" charset="0"/>
              </a:rPr>
              <a:t>Request ranking and scoring information on application</a:t>
            </a:r>
          </a:p>
          <a:p>
            <a:pPr marL="812800" lvl="1" indent="-342900">
              <a:spcBef>
                <a:spcPts val="1664"/>
              </a:spcBef>
              <a:spcAft>
                <a:spcPts val="1200"/>
              </a:spcAft>
              <a:buFontTx/>
              <a:buChar char="•"/>
              <a:tabLst>
                <a:tab pos="354965" algn="l"/>
                <a:tab pos="355600" algn="l"/>
              </a:tabLst>
            </a:pPr>
            <a:r>
              <a:rPr lang="en-US" sz="2400" dirty="0">
                <a:latin typeface="Arial" panose="020B0604020202020204" pitchFamily="34" charset="0"/>
                <a:cs typeface="Arial" panose="020B0604020202020204" pitchFamily="34" charset="0"/>
              </a:rPr>
              <a:t>Thirty days from the date of notification to request a hearing</a:t>
            </a:r>
            <a:endParaRPr lang="en-US" sz="2400"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lang="en-US" dirty="0"/>
              <a:t>Grant Reporting Requirements</a:t>
            </a:r>
            <a:endParaRPr dirty="0"/>
          </a:p>
        </p:txBody>
      </p:sp>
      <p:sp>
        <p:nvSpPr>
          <p:cNvPr id="4" name="Text Placeholder 3">
            <a:extLst>
              <a:ext uri="{FF2B5EF4-FFF2-40B4-BE49-F238E27FC236}">
                <a16:creationId xmlns:a16="http://schemas.microsoft.com/office/drawing/2014/main" id="{AE6AD183-97DF-4A7E-AC16-5B741E80C3C3}"/>
              </a:ext>
            </a:extLst>
          </p:cNvPr>
          <p:cNvSpPr>
            <a:spLocks noGrp="1"/>
          </p:cNvSpPr>
          <p:nvPr>
            <p:ph type="body" idx="1"/>
          </p:nvPr>
        </p:nvSpPr>
        <p:spPr>
          <a:xfrm>
            <a:off x="735711" y="1592074"/>
            <a:ext cx="10972800" cy="3091359"/>
          </a:xfrm>
        </p:spPr>
        <p:txBody>
          <a:bodyPr/>
          <a:lstStyle/>
          <a:p>
            <a:pPr algn="l"/>
            <a:r>
              <a:rPr lang="en-US" sz="2800" b="1" dirty="0"/>
              <a:t>State and Federal Reporting Requirement</a:t>
            </a:r>
          </a:p>
          <a:p>
            <a:pPr marL="755650" lvl="1" indent="-285750">
              <a:lnSpc>
                <a:spcPct val="150000"/>
              </a:lnSpc>
              <a:spcBef>
                <a:spcPts val="100"/>
              </a:spcBef>
              <a:spcAft>
                <a:spcPts val="1200"/>
              </a:spcAft>
              <a:buFont typeface="Arial" panose="020B0604020202020204" pitchFamily="34" charset="0"/>
              <a:buChar char="•"/>
              <a:defRPr/>
            </a:pPr>
            <a:r>
              <a:rPr lang="en-US" sz="2400" dirty="0">
                <a:latin typeface="Arial" panose="020B0604020202020204" pitchFamily="34" charset="0"/>
                <a:cs typeface="Arial" panose="020B0604020202020204" pitchFamily="34" charset="0"/>
              </a:rPr>
              <a:t>21 Annual Performance Report (21 APR)</a:t>
            </a:r>
          </a:p>
          <a:p>
            <a:pPr marL="755650" lvl="1" indent="-285750">
              <a:lnSpc>
                <a:spcPct val="150000"/>
              </a:lnSpc>
              <a:spcBef>
                <a:spcPts val="100"/>
              </a:spcBef>
              <a:spcAft>
                <a:spcPts val="1200"/>
              </a:spcAft>
              <a:buFont typeface="Arial" panose="020B0604020202020204" pitchFamily="34" charset="0"/>
              <a:buChar char="•"/>
              <a:defRPr/>
            </a:pPr>
            <a:r>
              <a:rPr lang="en-US" sz="2400" dirty="0">
                <a:latin typeface="Arial" panose="020B0604020202020204" pitchFamily="34" charset="0"/>
                <a:cs typeface="Arial" panose="020B0604020202020204" pitchFamily="34" charset="0"/>
              </a:rPr>
              <a:t>21st CCLC Data Base (attendance and program operations)</a:t>
            </a:r>
          </a:p>
          <a:p>
            <a:pPr marL="755650" lvl="1" indent="-285750">
              <a:lnSpc>
                <a:spcPct val="150000"/>
              </a:lnSpc>
              <a:spcBef>
                <a:spcPts val="100"/>
              </a:spcBef>
              <a:spcAft>
                <a:spcPts val="1200"/>
              </a:spcAft>
              <a:buFont typeface="Arial" panose="020B0604020202020204" pitchFamily="34" charset="0"/>
              <a:buChar char="•"/>
              <a:defRPr/>
            </a:pPr>
            <a:r>
              <a:rPr lang="en-US" sz="2400" dirty="0">
                <a:latin typeface="Arial" panose="020B0604020202020204" pitchFamily="34" charset="0"/>
                <a:cs typeface="Arial" panose="020B0604020202020204" pitchFamily="34" charset="0"/>
              </a:rPr>
              <a:t>Annual Local Evaluation Report</a:t>
            </a:r>
          </a:p>
          <a:p>
            <a:pPr marL="755650" lvl="1" indent="-285750">
              <a:lnSpc>
                <a:spcPct val="150000"/>
              </a:lnSpc>
              <a:spcBef>
                <a:spcPts val="100"/>
              </a:spcBef>
              <a:spcAft>
                <a:spcPts val="1200"/>
              </a:spcAft>
              <a:buFont typeface="Arial" panose="020B0604020202020204" pitchFamily="34" charset="0"/>
              <a:buChar char="•"/>
              <a:defRPr/>
            </a:pPr>
            <a:r>
              <a:rPr lang="en-US" sz="2400" dirty="0">
                <a:latin typeface="Arial" panose="020B0604020202020204" pitchFamily="34" charset="0"/>
                <a:cs typeface="Arial" panose="020B0604020202020204" pitchFamily="34" charset="0"/>
              </a:rPr>
              <a:t>Any additional data that PDE requests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A8A8A"/>
                </a:solidFill>
                <a:effectLst/>
                <a:uLnTx/>
                <a:uFillTx/>
                <a:latin typeface="Calibri"/>
                <a:ea typeface="+mn-ea"/>
                <a:cs typeface="Calibri"/>
              </a:rPr>
              <a:pPr marL="25400" marR="0" lvl="0" indent="0" algn="l" defTabSz="914400" rtl="0" eaLnBrk="1" fontAlgn="auto" latinLnBrk="0" hangingPunct="1">
                <a:lnSpc>
                  <a:spcPts val="1240"/>
                </a:lnSpc>
                <a:spcBef>
                  <a:spcPts val="0"/>
                </a:spcBef>
                <a:spcAft>
                  <a:spcPts val="0"/>
                </a:spcAft>
                <a:buClrTx/>
                <a:buSzTx/>
                <a:buFontTx/>
                <a:buNone/>
                <a:tabLst/>
                <a:defRPr/>
              </a:pPr>
              <a:t>48</a:t>
            </a:fld>
            <a:endParaRPr kumimoji="0" sz="1200" b="0" i="0" u="none" strike="noStrike" kern="1200" cap="none" spc="0" normalizeH="0" baseline="0" noProof="0" dirty="0">
              <a:ln>
                <a:noFill/>
              </a:ln>
              <a:solidFill>
                <a:srgbClr val="8A8A8A"/>
              </a:solidFill>
              <a:effectLst/>
              <a:uLnTx/>
              <a:uFillTx/>
              <a:latin typeface="Calibri"/>
              <a:ea typeface="+mn-ea"/>
              <a:cs typeface="Calibri"/>
            </a:endParaRPr>
          </a:p>
        </p:txBody>
      </p:sp>
    </p:spTree>
    <p:extLst>
      <p:ext uri="{BB962C8B-B14F-4D97-AF65-F5344CB8AC3E}">
        <p14:creationId xmlns:p14="http://schemas.microsoft.com/office/powerpoint/2010/main" val="37254049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dirty="0"/>
              <a:t>Cohort 1</a:t>
            </a:r>
            <a:r>
              <a:rPr lang="en-US" dirty="0"/>
              <a:t>2</a:t>
            </a:r>
            <a:r>
              <a:rPr dirty="0"/>
              <a:t> Funds Management</a:t>
            </a:r>
          </a:p>
        </p:txBody>
      </p:sp>
      <p:sp>
        <p:nvSpPr>
          <p:cNvPr id="9" name="Text Placeholder 8">
            <a:extLst>
              <a:ext uri="{FF2B5EF4-FFF2-40B4-BE49-F238E27FC236}">
                <a16:creationId xmlns:a16="http://schemas.microsoft.com/office/drawing/2014/main" id="{58E3151D-44D0-21FF-F3EF-CD3ED90B07E0}"/>
              </a:ext>
            </a:extLst>
          </p:cNvPr>
          <p:cNvSpPr>
            <a:spLocks noGrp="1"/>
          </p:cNvSpPr>
          <p:nvPr>
            <p:ph type="body" idx="1"/>
          </p:nvPr>
        </p:nvSpPr>
        <p:spPr>
          <a:xfrm>
            <a:off x="735711" y="1409260"/>
            <a:ext cx="10972800" cy="4673074"/>
          </a:xfrm>
        </p:spPr>
        <p:txBody>
          <a:bodyPr/>
          <a:lstStyle/>
          <a:p>
            <a:pPr marL="12700">
              <a:spcBef>
                <a:spcPts val="700"/>
              </a:spcBef>
              <a:buSzPct val="150000"/>
              <a:tabLst>
                <a:tab pos="354965" algn="l"/>
                <a:tab pos="355600" algn="l"/>
              </a:tabLst>
            </a:pPr>
            <a:r>
              <a:rPr lang="en-US" sz="2800" b="1" spc="-5" dirty="0">
                <a:solidFill>
                  <a:prstClr val="black"/>
                </a:solidFill>
              </a:rPr>
              <a:t>Unallowable</a:t>
            </a:r>
            <a:r>
              <a:rPr lang="en-US" sz="2800" b="1" spc="10" dirty="0">
                <a:solidFill>
                  <a:prstClr val="black"/>
                </a:solidFill>
              </a:rPr>
              <a:t> </a:t>
            </a:r>
            <a:r>
              <a:rPr lang="en-US" sz="2800" b="1" spc="-10" dirty="0">
                <a:solidFill>
                  <a:prstClr val="black"/>
                </a:solidFill>
              </a:rPr>
              <a:t>Expenses</a:t>
            </a:r>
            <a:endParaRPr lang="en-US" spc="-10" dirty="0">
              <a:solidFill>
                <a:prstClr val="black"/>
              </a:solidFill>
            </a:endParaRPr>
          </a:p>
          <a:p>
            <a:pPr marL="354965" indent="-342265">
              <a:spcBef>
                <a:spcPts val="700"/>
              </a:spcBef>
              <a:buSzPct val="100000"/>
              <a:buFontTx/>
              <a:buChar char="•"/>
              <a:tabLst>
                <a:tab pos="354965" algn="l"/>
                <a:tab pos="355600" algn="l"/>
              </a:tabLst>
            </a:pPr>
            <a:r>
              <a:rPr lang="en-US" spc="-10" dirty="0">
                <a:solidFill>
                  <a:prstClr val="black"/>
                </a:solidFill>
              </a:rPr>
              <a:t>Pre-award</a:t>
            </a:r>
            <a:r>
              <a:rPr lang="en-US" spc="30" dirty="0">
                <a:solidFill>
                  <a:prstClr val="black"/>
                </a:solidFill>
              </a:rPr>
              <a:t> </a:t>
            </a:r>
            <a:r>
              <a:rPr lang="en-US" dirty="0">
                <a:solidFill>
                  <a:prstClr val="black"/>
                </a:solidFill>
              </a:rPr>
              <a:t>costs</a:t>
            </a:r>
          </a:p>
          <a:p>
            <a:pPr marL="354965" marR="89535" indent="-342265" algn="just">
              <a:spcBef>
                <a:spcPts val="600"/>
              </a:spcBef>
              <a:buSzPct val="100000"/>
              <a:buFontTx/>
              <a:buChar char="•"/>
              <a:tabLst>
                <a:tab pos="355600" algn="l"/>
              </a:tabLst>
            </a:pPr>
            <a:r>
              <a:rPr lang="en-US" spc="-5" dirty="0">
                <a:solidFill>
                  <a:prstClr val="black"/>
                </a:solidFill>
              </a:rPr>
              <a:t>Out-of-state or overnight </a:t>
            </a:r>
            <a:r>
              <a:rPr lang="en-US" dirty="0">
                <a:solidFill>
                  <a:prstClr val="black"/>
                </a:solidFill>
              </a:rPr>
              <a:t>field </a:t>
            </a:r>
            <a:r>
              <a:rPr lang="en-US" spc="-5" dirty="0">
                <a:solidFill>
                  <a:prstClr val="black"/>
                </a:solidFill>
              </a:rPr>
              <a:t>trips </a:t>
            </a:r>
            <a:r>
              <a:rPr lang="en-US" dirty="0">
                <a:solidFill>
                  <a:prstClr val="black"/>
                </a:solidFill>
              </a:rPr>
              <a:t>including </a:t>
            </a:r>
            <a:r>
              <a:rPr lang="en-US" spc="-5" dirty="0">
                <a:solidFill>
                  <a:prstClr val="black"/>
                </a:solidFill>
              </a:rPr>
              <a:t>retreats, </a:t>
            </a:r>
            <a:r>
              <a:rPr lang="en-US" dirty="0">
                <a:solidFill>
                  <a:prstClr val="black"/>
                </a:solidFill>
              </a:rPr>
              <a:t>lock-ins, </a:t>
            </a:r>
            <a:r>
              <a:rPr lang="en-US" spc="-5" dirty="0">
                <a:solidFill>
                  <a:prstClr val="black"/>
                </a:solidFill>
              </a:rPr>
              <a:t>etc.</a:t>
            </a:r>
            <a:endParaRPr lang="en-US" dirty="0">
              <a:solidFill>
                <a:prstClr val="black"/>
              </a:solidFill>
            </a:endParaRPr>
          </a:p>
          <a:p>
            <a:pPr marL="355600" marR="67310" indent="-342900">
              <a:spcBef>
                <a:spcPts val="600"/>
              </a:spcBef>
              <a:buSzPct val="100000"/>
              <a:buFontTx/>
              <a:buChar char="•"/>
              <a:tabLst>
                <a:tab pos="355600" algn="l"/>
              </a:tabLst>
            </a:pPr>
            <a:r>
              <a:rPr lang="en-US" spc="-5" dirty="0">
                <a:solidFill>
                  <a:prstClr val="black"/>
                </a:solidFill>
              </a:rPr>
              <a:t>Incentives </a:t>
            </a:r>
            <a:r>
              <a:rPr lang="en-US" dirty="0">
                <a:solidFill>
                  <a:prstClr val="black"/>
                </a:solidFill>
              </a:rPr>
              <a:t>more than</a:t>
            </a:r>
            <a:r>
              <a:rPr lang="en-US" spc="-5" dirty="0">
                <a:solidFill>
                  <a:prstClr val="black"/>
                </a:solidFill>
              </a:rPr>
              <a:t> $25 (no direct </a:t>
            </a:r>
            <a:r>
              <a:rPr lang="en-US" dirty="0">
                <a:solidFill>
                  <a:prstClr val="black"/>
                </a:solidFill>
              </a:rPr>
              <a:t>cash </a:t>
            </a:r>
            <a:r>
              <a:rPr lang="en-US" spc="-5" dirty="0">
                <a:solidFill>
                  <a:prstClr val="black"/>
                </a:solidFill>
              </a:rPr>
              <a:t>to students, no screen-printed T-shirts, no gift cards,</a:t>
            </a:r>
            <a:r>
              <a:rPr lang="en-US" spc="40" dirty="0">
                <a:solidFill>
                  <a:prstClr val="black"/>
                </a:solidFill>
              </a:rPr>
              <a:t> </a:t>
            </a:r>
            <a:r>
              <a:rPr lang="en-US" spc="-5" dirty="0">
                <a:solidFill>
                  <a:prstClr val="black"/>
                </a:solidFill>
              </a:rPr>
              <a:t>tokens)</a:t>
            </a:r>
            <a:endParaRPr lang="en-US" dirty="0">
              <a:solidFill>
                <a:prstClr val="black"/>
              </a:solidFill>
            </a:endParaRPr>
          </a:p>
          <a:p>
            <a:pPr marL="355600" marR="67310" indent="-342900">
              <a:spcBef>
                <a:spcPts val="600"/>
              </a:spcBef>
              <a:buSzPct val="100000"/>
              <a:buFontTx/>
              <a:buChar char="•"/>
              <a:tabLst>
                <a:tab pos="355600" algn="l"/>
              </a:tabLst>
            </a:pPr>
            <a:r>
              <a:rPr lang="en-US" spc="-5" dirty="0">
                <a:solidFill>
                  <a:prstClr val="black"/>
                </a:solidFill>
              </a:rPr>
              <a:t>Purchase of </a:t>
            </a:r>
            <a:r>
              <a:rPr lang="en-US" dirty="0">
                <a:solidFill>
                  <a:prstClr val="black"/>
                </a:solidFill>
              </a:rPr>
              <a:t>facilities </a:t>
            </a:r>
            <a:r>
              <a:rPr lang="en-US" spc="-5" dirty="0">
                <a:solidFill>
                  <a:prstClr val="black"/>
                </a:solidFill>
              </a:rPr>
              <a:t>or </a:t>
            </a:r>
            <a:r>
              <a:rPr lang="en-US" dirty="0">
                <a:solidFill>
                  <a:prstClr val="black"/>
                </a:solidFill>
              </a:rPr>
              <a:t>vehicles</a:t>
            </a:r>
            <a:r>
              <a:rPr lang="en-US" spc="-65" dirty="0">
                <a:solidFill>
                  <a:prstClr val="black"/>
                </a:solidFill>
              </a:rPr>
              <a:t> </a:t>
            </a:r>
            <a:r>
              <a:rPr lang="en-US" i="1" spc="-5" dirty="0">
                <a:solidFill>
                  <a:prstClr val="black"/>
                </a:solidFill>
              </a:rPr>
              <a:t>(e.g., buses, vans, or</a:t>
            </a:r>
            <a:r>
              <a:rPr lang="en-US" i="1" spc="10" dirty="0">
                <a:solidFill>
                  <a:prstClr val="black"/>
                </a:solidFill>
              </a:rPr>
              <a:t> </a:t>
            </a:r>
            <a:r>
              <a:rPr lang="en-US" i="1" spc="-5" dirty="0">
                <a:solidFill>
                  <a:prstClr val="black"/>
                </a:solidFill>
              </a:rPr>
              <a:t>cars)</a:t>
            </a:r>
            <a:endParaRPr lang="en-US" dirty="0">
              <a:solidFill>
                <a:prstClr val="black"/>
              </a:solidFill>
            </a:endParaRPr>
          </a:p>
          <a:p>
            <a:pPr marL="355600" indent="-342900">
              <a:spcBef>
                <a:spcPts val="600"/>
              </a:spcBef>
              <a:buSzPct val="100000"/>
              <a:buFontTx/>
              <a:buChar char="•"/>
              <a:tabLst>
                <a:tab pos="354965" algn="l"/>
                <a:tab pos="355600" algn="l"/>
              </a:tabLst>
            </a:pPr>
            <a:r>
              <a:rPr lang="en-US" spc="-5" dirty="0">
                <a:solidFill>
                  <a:prstClr val="black"/>
                </a:solidFill>
              </a:rPr>
              <a:t>Land</a:t>
            </a:r>
            <a:r>
              <a:rPr lang="en-US" spc="-95" dirty="0">
                <a:solidFill>
                  <a:prstClr val="black"/>
                </a:solidFill>
              </a:rPr>
              <a:t> </a:t>
            </a:r>
            <a:r>
              <a:rPr lang="en-US" dirty="0">
                <a:solidFill>
                  <a:prstClr val="black"/>
                </a:solidFill>
              </a:rPr>
              <a:t>acquisition</a:t>
            </a:r>
          </a:p>
          <a:p>
            <a:pPr marL="355600" marR="27940" indent="-342900">
              <a:spcBef>
                <a:spcPts val="600"/>
              </a:spcBef>
              <a:buSzPct val="100000"/>
              <a:buFontTx/>
              <a:buChar char="•"/>
              <a:tabLst>
                <a:tab pos="355600" algn="l"/>
              </a:tabLst>
            </a:pPr>
            <a:r>
              <a:rPr lang="en-US" spc="-5" dirty="0">
                <a:solidFill>
                  <a:prstClr val="black"/>
                </a:solidFill>
              </a:rPr>
              <a:t>Capital improvements and permanent  renovations</a:t>
            </a:r>
          </a:p>
          <a:p>
            <a:pPr marL="355600" indent="-342900">
              <a:spcBef>
                <a:spcPts val="700"/>
              </a:spcBef>
              <a:buSzPct val="100000"/>
              <a:buFontTx/>
              <a:buChar char="•"/>
              <a:tabLst>
                <a:tab pos="354965" algn="l"/>
                <a:tab pos="355600" algn="l"/>
              </a:tabLst>
            </a:pPr>
            <a:r>
              <a:rPr lang="en-US" spc="-5" dirty="0">
                <a:solidFill>
                  <a:prstClr val="black"/>
                </a:solidFill>
              </a:rPr>
              <a:t>Supplanting federal, state or </a:t>
            </a:r>
            <a:r>
              <a:rPr lang="en-US" dirty="0">
                <a:solidFill>
                  <a:prstClr val="black"/>
                </a:solidFill>
              </a:rPr>
              <a:t>local</a:t>
            </a:r>
            <a:r>
              <a:rPr lang="en-US" spc="25" dirty="0">
                <a:solidFill>
                  <a:prstClr val="black"/>
                </a:solidFill>
              </a:rPr>
              <a:t> </a:t>
            </a:r>
            <a:r>
              <a:rPr lang="en-US" spc="-5" dirty="0">
                <a:solidFill>
                  <a:prstClr val="black"/>
                </a:solidFill>
              </a:rPr>
              <a:t>funds</a:t>
            </a:r>
            <a:endParaRPr lang="en-US" dirty="0">
              <a:solidFill>
                <a:prstClr val="black"/>
              </a:solidFill>
            </a:endParaRPr>
          </a:p>
          <a:p>
            <a:pPr marL="355600" marR="46990" indent="-342900">
              <a:spcBef>
                <a:spcPts val="600"/>
              </a:spcBef>
              <a:buSzPct val="100000"/>
              <a:buFontTx/>
              <a:buChar char="•"/>
              <a:tabLst>
                <a:tab pos="354965" algn="l"/>
                <a:tab pos="355600" algn="l"/>
              </a:tabLst>
            </a:pPr>
            <a:r>
              <a:rPr lang="en-US" spc="-5" dirty="0">
                <a:solidFill>
                  <a:prstClr val="black"/>
                </a:solidFill>
              </a:rPr>
              <a:t>Direct charges for items/services that the indirect </a:t>
            </a:r>
            <a:r>
              <a:rPr lang="en-US" dirty="0">
                <a:solidFill>
                  <a:prstClr val="black"/>
                </a:solidFill>
              </a:rPr>
              <a:t>cost </a:t>
            </a:r>
            <a:r>
              <a:rPr lang="en-US" spc="-5" dirty="0">
                <a:solidFill>
                  <a:prstClr val="black"/>
                </a:solidFill>
              </a:rPr>
              <a:t>rate</a:t>
            </a:r>
            <a:r>
              <a:rPr lang="en-US" spc="10" dirty="0">
                <a:solidFill>
                  <a:prstClr val="black"/>
                </a:solidFill>
              </a:rPr>
              <a:t> </a:t>
            </a:r>
            <a:r>
              <a:rPr lang="en-US" spc="-5" dirty="0">
                <a:solidFill>
                  <a:prstClr val="black"/>
                </a:solidFill>
              </a:rPr>
              <a:t>covers</a:t>
            </a:r>
            <a:endParaRPr lang="en-US" dirty="0">
              <a:solidFill>
                <a:prstClr val="black"/>
              </a:solidFill>
            </a:endParaRPr>
          </a:p>
          <a:p>
            <a:pPr marL="355600" marR="5080" indent="-342900">
              <a:spcBef>
                <a:spcPts val="600"/>
              </a:spcBef>
              <a:buSzPct val="100000"/>
              <a:buFontTx/>
              <a:buChar char="•"/>
              <a:tabLst>
                <a:tab pos="354965" algn="l"/>
                <a:tab pos="355600" algn="l"/>
              </a:tabLst>
            </a:pPr>
            <a:r>
              <a:rPr lang="en-US" spc="-10" dirty="0">
                <a:solidFill>
                  <a:prstClr val="black"/>
                </a:solidFill>
              </a:rPr>
              <a:t>Training </a:t>
            </a:r>
            <a:r>
              <a:rPr lang="en-US" spc="-5" dirty="0">
                <a:solidFill>
                  <a:prstClr val="black"/>
                </a:solidFill>
              </a:rPr>
              <a:t>and professional development materials that are </a:t>
            </a:r>
            <a:r>
              <a:rPr lang="en-US" dirty="0">
                <a:solidFill>
                  <a:prstClr val="black"/>
                </a:solidFill>
              </a:rPr>
              <a:t>available </a:t>
            </a:r>
            <a:r>
              <a:rPr lang="en-US" spc="-5" dirty="0">
                <a:solidFill>
                  <a:prstClr val="black"/>
                </a:solidFill>
              </a:rPr>
              <a:t>to grantees at no</a:t>
            </a:r>
            <a:r>
              <a:rPr lang="en-US" spc="-10" dirty="0">
                <a:solidFill>
                  <a:prstClr val="black"/>
                </a:solidFill>
              </a:rPr>
              <a:t> </a:t>
            </a:r>
            <a:r>
              <a:rPr lang="en-US" dirty="0">
                <a:solidFill>
                  <a:prstClr val="black"/>
                </a:solidFill>
              </a:rPr>
              <a:t>cost</a:t>
            </a:r>
          </a:p>
          <a:p>
            <a:pPr marL="355600" marR="412750" indent="-342900">
              <a:spcBef>
                <a:spcPts val="600"/>
              </a:spcBef>
              <a:buSzPct val="100000"/>
              <a:buFontTx/>
              <a:buChar char="•"/>
              <a:tabLst>
                <a:tab pos="354965" algn="l"/>
                <a:tab pos="355600" algn="l"/>
              </a:tabLst>
            </a:pPr>
            <a:r>
              <a:rPr lang="en-US" spc="-5" dirty="0">
                <a:solidFill>
                  <a:prstClr val="black"/>
                </a:solidFill>
              </a:rPr>
              <a:t>Dues to organizations, federations or </a:t>
            </a:r>
            <a:r>
              <a:rPr lang="en-US" dirty="0">
                <a:solidFill>
                  <a:prstClr val="black"/>
                </a:solidFill>
              </a:rPr>
              <a:t>societies </a:t>
            </a:r>
            <a:r>
              <a:rPr lang="en-US" spc="-5" dirty="0">
                <a:solidFill>
                  <a:prstClr val="black"/>
                </a:solidFill>
              </a:rPr>
              <a:t>for personal</a:t>
            </a:r>
            <a:r>
              <a:rPr lang="en-US" dirty="0">
                <a:solidFill>
                  <a:prstClr val="black"/>
                </a:solidFill>
              </a:rPr>
              <a:t> </a:t>
            </a:r>
            <a:r>
              <a:rPr lang="en-US" spc="-5" dirty="0">
                <a:solidFill>
                  <a:prstClr val="black"/>
                </a:solidFill>
              </a:rPr>
              <a:t>benefits</a:t>
            </a:r>
            <a:endParaRPr lang="en-US" dirty="0">
              <a:solidFill>
                <a:prstClr val="black"/>
              </a:solidFill>
            </a:endParaRPr>
          </a:p>
          <a:p>
            <a:pPr marL="355600" marR="868044" indent="-342900">
              <a:spcBef>
                <a:spcPts val="600"/>
              </a:spcBef>
              <a:buSzPct val="100000"/>
              <a:buFontTx/>
              <a:buChar char="•"/>
              <a:tabLst>
                <a:tab pos="354965" algn="l"/>
                <a:tab pos="355600" algn="l"/>
              </a:tabLst>
            </a:pPr>
            <a:r>
              <a:rPr lang="en-US" spc="-5" dirty="0">
                <a:solidFill>
                  <a:prstClr val="black"/>
                </a:solidFill>
              </a:rPr>
              <a:t>Religious worship, instruction or proselytization</a:t>
            </a:r>
            <a:endParaRPr lang="en-US" dirty="0">
              <a:solidFill>
                <a:prstClr val="black"/>
              </a:solidFill>
            </a:endParaRPr>
          </a:p>
          <a:p>
            <a:pPr marL="12700" marR="868044">
              <a:spcBef>
                <a:spcPts val="600"/>
              </a:spcBef>
              <a:buSzPct val="150000"/>
              <a:tabLst>
                <a:tab pos="354965" algn="l"/>
                <a:tab pos="355600" algn="l"/>
              </a:tabLst>
            </a:pPr>
            <a:r>
              <a:rPr lang="en-US" sz="1600" b="1" i="1" spc="-5" dirty="0">
                <a:solidFill>
                  <a:prstClr val="black"/>
                </a:solidFill>
              </a:rPr>
              <a:t>For additional info, </a:t>
            </a:r>
            <a:r>
              <a:rPr lang="en-US" sz="1600" b="1" i="1" dirty="0">
                <a:solidFill>
                  <a:prstClr val="black"/>
                </a:solidFill>
              </a:rPr>
              <a:t>consult </a:t>
            </a:r>
            <a:r>
              <a:rPr lang="en-US" sz="1600" b="1" i="1" spc="-5" dirty="0">
                <a:solidFill>
                  <a:prstClr val="black"/>
                </a:solidFill>
              </a:rPr>
              <a:t>EDGAR, </a:t>
            </a:r>
            <a:r>
              <a:rPr lang="en-US" sz="1600" b="1" i="1" spc="-45" dirty="0">
                <a:solidFill>
                  <a:prstClr val="black"/>
                </a:solidFill>
              </a:rPr>
              <a:t>RFA </a:t>
            </a:r>
            <a:r>
              <a:rPr lang="en-US" sz="1600" b="1" i="1" spc="-5" dirty="0">
                <a:solidFill>
                  <a:prstClr val="black"/>
                </a:solidFill>
              </a:rPr>
              <a:t>Guidance, and the Uniform Grant</a:t>
            </a:r>
            <a:r>
              <a:rPr lang="en-US" sz="1600" b="1" i="1" spc="170" dirty="0">
                <a:solidFill>
                  <a:prstClr val="black"/>
                </a:solidFill>
              </a:rPr>
              <a:t> </a:t>
            </a:r>
            <a:r>
              <a:rPr lang="en-US" sz="1600" b="1" i="1" spc="-5" dirty="0">
                <a:solidFill>
                  <a:prstClr val="black"/>
                </a:solidFill>
              </a:rPr>
              <a:t>Guidance</a:t>
            </a:r>
            <a:endParaRPr lang="en-US" sz="1600" b="1" dirty="0">
              <a:solidFill>
                <a:prstClr val="black"/>
              </a:solidFill>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dirty="0"/>
              <a:t>21</a:t>
            </a:r>
            <a:r>
              <a:rPr baseline="30000" dirty="0"/>
              <a:t>st</a:t>
            </a:r>
            <a:r>
              <a:rPr lang="en-US" dirty="0"/>
              <a:t> </a:t>
            </a:r>
            <a:r>
              <a:rPr dirty="0"/>
              <a:t>CCLC Program </a:t>
            </a:r>
            <a:r>
              <a:rPr lang="en-US" dirty="0"/>
              <a:t>Overview (1)</a:t>
            </a:r>
            <a:endParaRPr dirty="0"/>
          </a:p>
        </p:txBody>
      </p:sp>
      <p:sp>
        <p:nvSpPr>
          <p:cNvPr id="6" name="Text Placeholder 5">
            <a:extLst>
              <a:ext uri="{FF2B5EF4-FFF2-40B4-BE49-F238E27FC236}">
                <a16:creationId xmlns:a16="http://schemas.microsoft.com/office/drawing/2014/main" id="{39DF6985-0214-944E-5D18-C206B8D6225B}"/>
              </a:ext>
            </a:extLst>
          </p:cNvPr>
          <p:cNvSpPr>
            <a:spLocks noGrp="1"/>
          </p:cNvSpPr>
          <p:nvPr>
            <p:ph type="body" idx="1"/>
          </p:nvPr>
        </p:nvSpPr>
        <p:spPr>
          <a:xfrm>
            <a:off x="735712" y="1504393"/>
            <a:ext cx="10720577" cy="3046988"/>
          </a:xfrm>
        </p:spPr>
        <p:txBody>
          <a:bodyPr/>
          <a:lstStyle/>
          <a:p>
            <a:pPr>
              <a:spcAft>
                <a:spcPts val="2400"/>
              </a:spcAft>
            </a:pPr>
            <a:r>
              <a:rPr lang="en-US" sz="2800" b="1" spc="-5" dirty="0">
                <a:solidFill>
                  <a:prstClr val="black"/>
                </a:solidFill>
              </a:rPr>
              <a:t>Targeted Population</a:t>
            </a:r>
          </a:p>
          <a:p>
            <a:pPr marL="800100" lvl="1" indent="-342900">
              <a:spcAft>
                <a:spcPts val="1800"/>
              </a:spcAft>
              <a:buFont typeface="Arial" panose="020B0604020202020204" pitchFamily="34" charset="0"/>
              <a:buChar char="•"/>
            </a:pPr>
            <a:r>
              <a:rPr lang="en-US" sz="2000" dirty="0">
                <a:latin typeface="Arial" panose="020B0604020202020204" pitchFamily="34" charset="0"/>
                <a:cs typeface="Arial" panose="020B0604020202020204" pitchFamily="34" charset="0"/>
              </a:rPr>
              <a:t>Proposed programs must target a unique, unduplicated student population of K-12 students who are deemed most at risk and who are academically below proficiency. </a:t>
            </a:r>
          </a:p>
          <a:p>
            <a:pPr marL="800100" lvl="1" indent="-342900">
              <a:spcAft>
                <a:spcPts val="1800"/>
              </a:spcAft>
              <a:buFont typeface="Arial" panose="020B0604020202020204" pitchFamily="34" charset="0"/>
              <a:buChar char="•"/>
            </a:pPr>
            <a:r>
              <a:rPr lang="en-US" sz="2000" dirty="0">
                <a:latin typeface="Arial" panose="020B0604020202020204" pitchFamily="34" charset="0"/>
                <a:cs typeface="Arial" panose="020B0604020202020204" pitchFamily="34" charset="0"/>
              </a:rPr>
              <a:t>Students attending public or private/non-public schools are eligible.</a:t>
            </a:r>
          </a:p>
          <a:p>
            <a:pPr marL="800100" lvl="1" indent="-342900">
              <a:spcAft>
                <a:spcPts val="18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targeted population needs to be offered all hours and weeks of programming and served on a consistent basis. Students served during the school year must be offered a summer.</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81671-DC85-47B6-8CEE-B8C84C11627C}"/>
              </a:ext>
            </a:extLst>
          </p:cNvPr>
          <p:cNvSpPr>
            <a:spLocks noGrp="1"/>
          </p:cNvSpPr>
          <p:nvPr>
            <p:ph type="title"/>
          </p:nvPr>
        </p:nvSpPr>
        <p:spPr/>
        <p:txBody>
          <a:bodyPr/>
          <a:lstStyle/>
          <a:p>
            <a:pPr algn="l"/>
            <a:r>
              <a:rPr lang="en-US" dirty="0"/>
              <a:t>Supplement not Supplant</a:t>
            </a:r>
          </a:p>
        </p:txBody>
      </p:sp>
      <p:sp>
        <p:nvSpPr>
          <p:cNvPr id="3" name="Text Placeholder 2">
            <a:extLst>
              <a:ext uri="{FF2B5EF4-FFF2-40B4-BE49-F238E27FC236}">
                <a16:creationId xmlns:a16="http://schemas.microsoft.com/office/drawing/2014/main" id="{2E92609F-018B-4C39-B1DA-8CF57409E634}"/>
              </a:ext>
            </a:extLst>
          </p:cNvPr>
          <p:cNvSpPr>
            <a:spLocks noGrp="1"/>
          </p:cNvSpPr>
          <p:nvPr>
            <p:ph type="body" idx="1"/>
          </p:nvPr>
        </p:nvSpPr>
        <p:spPr>
          <a:xfrm>
            <a:off x="735711" y="1491867"/>
            <a:ext cx="10972800" cy="4093428"/>
          </a:xfrm>
        </p:spPr>
        <p:txBody>
          <a:bodyPr/>
          <a:lstStyle/>
          <a:p>
            <a:pPr marL="342900" indent="-342900">
              <a:spcAft>
                <a:spcPts val="1200"/>
              </a:spcAft>
              <a:buSzPct val="100000"/>
              <a:buFont typeface="Arial" panose="020B0604020202020204" pitchFamily="34" charset="0"/>
              <a:buChar char="•"/>
            </a:pPr>
            <a:r>
              <a:rPr lang="en-US" sz="2400" dirty="0"/>
              <a:t>The 21</a:t>
            </a:r>
            <a:r>
              <a:rPr lang="en-US" sz="2400" baseline="30000" dirty="0"/>
              <a:t>st</a:t>
            </a:r>
            <a:r>
              <a:rPr lang="en-US" sz="2400" dirty="0"/>
              <a:t> CCLC statue contains a supplement not supplant requirement that is designed to ensure that 21</a:t>
            </a:r>
            <a:r>
              <a:rPr lang="en-US" sz="2400" baseline="30000" dirty="0"/>
              <a:t>st</a:t>
            </a:r>
            <a:r>
              <a:rPr lang="en-US" sz="2400" dirty="0"/>
              <a:t> CCLC funds do not supplant funds available for similar activities.</a:t>
            </a:r>
          </a:p>
          <a:p>
            <a:pPr marL="342900" indent="-342900">
              <a:spcAft>
                <a:spcPts val="1200"/>
              </a:spcAft>
              <a:buSzPct val="100000"/>
              <a:buFont typeface="Arial" panose="020B0604020202020204" pitchFamily="34" charset="0"/>
              <a:buChar char="•"/>
            </a:pPr>
            <a:r>
              <a:rPr lang="en-US" sz="2200" dirty="0"/>
              <a:t>To determine whether supplanting has occurred by subgrantee:</a:t>
            </a:r>
          </a:p>
          <a:p>
            <a:pPr marL="800100" lvl="1" indent="-342900">
              <a:spcAft>
                <a:spcPts val="1200"/>
              </a:spcAft>
              <a:buSzPct val="100000"/>
              <a:buFont typeface="Wingdings" panose="05000000000000000000" pitchFamily="2" charset="2"/>
              <a:buChar char="q"/>
            </a:pPr>
            <a:r>
              <a:rPr lang="en-US" sz="2200" dirty="0">
                <a:latin typeface="Arial" panose="020B0604020202020204" pitchFamily="34" charset="0"/>
                <a:cs typeface="Arial" panose="020B0604020202020204" pitchFamily="34" charset="0"/>
              </a:rPr>
              <a:t>21</a:t>
            </a:r>
            <a:r>
              <a:rPr lang="en-US" sz="2200" baseline="30000" dirty="0">
                <a:latin typeface="Arial" panose="020B0604020202020204" pitchFamily="34" charset="0"/>
                <a:cs typeface="Arial" panose="020B0604020202020204" pitchFamily="34" charset="0"/>
              </a:rPr>
              <a:t>st</a:t>
            </a:r>
            <a:r>
              <a:rPr lang="en-US" sz="2200" dirty="0">
                <a:latin typeface="Arial" panose="020B0604020202020204" pitchFamily="34" charset="0"/>
                <a:cs typeface="Arial" panose="020B0604020202020204" pitchFamily="34" charset="0"/>
              </a:rPr>
              <a:t> CCLC funds that are used for an activity must comply with Federal, State, or local law</a:t>
            </a:r>
          </a:p>
          <a:p>
            <a:pPr marL="800100" lvl="1" indent="-342900">
              <a:spcAft>
                <a:spcPts val="1200"/>
              </a:spcAft>
              <a:buSzPct val="100000"/>
              <a:buFont typeface="Wingdings" panose="05000000000000000000" pitchFamily="2" charset="2"/>
              <a:buChar char="q"/>
            </a:pPr>
            <a:r>
              <a:rPr lang="en-US" sz="2200" dirty="0">
                <a:latin typeface="Arial" panose="020B0604020202020204" pitchFamily="34" charset="0"/>
                <a:cs typeface="Arial" panose="020B0604020202020204" pitchFamily="34" charset="0"/>
              </a:rPr>
              <a:t>21</a:t>
            </a:r>
            <a:r>
              <a:rPr lang="en-US" sz="2200" baseline="30000" dirty="0">
                <a:latin typeface="Arial" panose="020B0604020202020204" pitchFamily="34" charset="0"/>
                <a:cs typeface="Arial" panose="020B0604020202020204" pitchFamily="34" charset="0"/>
              </a:rPr>
              <a:t>st</a:t>
            </a:r>
            <a:r>
              <a:rPr lang="en-US" sz="2200" dirty="0">
                <a:latin typeface="Arial" panose="020B0604020202020204" pitchFamily="34" charset="0"/>
                <a:cs typeface="Arial" panose="020B0604020202020204" pitchFamily="34" charset="0"/>
              </a:rPr>
              <a:t> CCLC funds that replace prior year(s) activities supported by other funds</a:t>
            </a:r>
          </a:p>
          <a:p>
            <a:pPr marL="1200150" lvl="2" indent="-285750">
              <a:spcAft>
                <a:spcPts val="1200"/>
              </a:spcAft>
              <a:buSzPct val="100000"/>
              <a:buFont typeface="Wingdings" panose="05000000000000000000" pitchFamily="2" charset="2"/>
              <a:buChar char="v"/>
            </a:pPr>
            <a:r>
              <a:rPr lang="en-US" sz="2200" dirty="0">
                <a:latin typeface="Arial" panose="020B0604020202020204" pitchFamily="34" charset="0"/>
                <a:cs typeface="Arial" panose="020B0604020202020204" pitchFamily="34" charset="0"/>
              </a:rPr>
              <a:t>Subgrantee needs to be able to demonstrate that it no longer has the funds (Federal, State, Local, or Private funds) available it used in the prior year for an activity it wishes to continue with 21</a:t>
            </a:r>
            <a:r>
              <a:rPr lang="en-US" sz="2200" baseline="30000" dirty="0">
                <a:latin typeface="Arial" panose="020B0604020202020204" pitchFamily="34" charset="0"/>
                <a:cs typeface="Arial" panose="020B0604020202020204" pitchFamily="34" charset="0"/>
              </a:rPr>
              <a:t>st</a:t>
            </a:r>
            <a:r>
              <a:rPr lang="en-US" sz="2200" dirty="0">
                <a:latin typeface="Arial" panose="020B0604020202020204" pitchFamily="34" charset="0"/>
                <a:cs typeface="Arial" panose="020B0604020202020204" pitchFamily="34" charset="0"/>
              </a:rPr>
              <a:t> CCLC funds</a:t>
            </a:r>
          </a:p>
        </p:txBody>
      </p:sp>
      <p:sp>
        <p:nvSpPr>
          <p:cNvPr id="4" name="Date Placeholder 3">
            <a:extLst>
              <a:ext uri="{FF2B5EF4-FFF2-40B4-BE49-F238E27FC236}">
                <a16:creationId xmlns:a16="http://schemas.microsoft.com/office/drawing/2014/main" id="{A314D9A7-7E25-441E-9B2A-EE0F52CAA87E}"/>
              </a:ext>
            </a:extLst>
          </p:cNvPr>
          <p:cNvSpPr>
            <a:spLocks noGrp="1"/>
          </p:cNvSpPr>
          <p:nvPr>
            <p:ph type="dt" sz="half" idx="6"/>
          </p:nvPr>
        </p:nvSpPr>
        <p:spPr/>
        <p:txBody>
          <a:bodyPr/>
          <a:lstStyle/>
          <a:p>
            <a:r>
              <a:rPr lang="en-US" dirty="0"/>
              <a:t>09/26/2023 </a:t>
            </a:r>
          </a:p>
        </p:txBody>
      </p:sp>
      <p:sp>
        <p:nvSpPr>
          <p:cNvPr id="5" name="Slide Number Placeholder 4">
            <a:extLst>
              <a:ext uri="{FF2B5EF4-FFF2-40B4-BE49-F238E27FC236}">
                <a16:creationId xmlns:a16="http://schemas.microsoft.com/office/drawing/2014/main" id="{667F41E9-25C7-4933-B1CB-1E72DCD5B1C6}"/>
              </a:ext>
            </a:extLst>
          </p:cNvPr>
          <p:cNvSpPr>
            <a:spLocks noGrp="1"/>
          </p:cNvSpPr>
          <p:nvPr>
            <p:ph type="sldNum" sz="quarter" idx="7"/>
          </p:nvPr>
        </p:nvSpPr>
        <p:spPr/>
        <p:txBody>
          <a:bodyPr/>
          <a:lstStyle/>
          <a:p>
            <a:pPr marL="25400">
              <a:lnSpc>
                <a:spcPts val="1240"/>
              </a:lnSpc>
            </a:pPr>
            <a:fld id="{81D60167-4931-47E6-BA6A-407CBD079E47}" type="slidenum">
              <a:rPr lang="en-US" smtClean="0"/>
              <a:pPr marL="25400">
                <a:lnSpc>
                  <a:spcPts val="1240"/>
                </a:lnSpc>
              </a:pPr>
              <a:t>50</a:t>
            </a:fld>
            <a:endParaRPr lang="en-US" dirty="0"/>
          </a:p>
        </p:txBody>
      </p:sp>
    </p:spTree>
    <p:extLst>
      <p:ext uri="{BB962C8B-B14F-4D97-AF65-F5344CB8AC3E}">
        <p14:creationId xmlns:p14="http://schemas.microsoft.com/office/powerpoint/2010/main" val="246885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F8B06-EF3B-49DD-A1AD-680BADF52F9A}"/>
              </a:ext>
            </a:extLst>
          </p:cNvPr>
          <p:cNvSpPr>
            <a:spLocks noGrp="1"/>
          </p:cNvSpPr>
          <p:nvPr>
            <p:ph type="title"/>
          </p:nvPr>
        </p:nvSpPr>
        <p:spPr/>
        <p:txBody>
          <a:bodyPr/>
          <a:lstStyle/>
          <a:p>
            <a:pPr algn="l"/>
            <a:r>
              <a:rPr lang="en-US" dirty="0"/>
              <a:t>Grant Compliance</a:t>
            </a:r>
          </a:p>
        </p:txBody>
      </p:sp>
      <p:sp>
        <p:nvSpPr>
          <p:cNvPr id="6" name="Text Placeholder 5">
            <a:extLst>
              <a:ext uri="{FF2B5EF4-FFF2-40B4-BE49-F238E27FC236}">
                <a16:creationId xmlns:a16="http://schemas.microsoft.com/office/drawing/2014/main" id="{89B7C2CF-4447-2001-D680-D374BD617009}"/>
              </a:ext>
            </a:extLst>
          </p:cNvPr>
          <p:cNvSpPr>
            <a:spLocks noGrp="1"/>
          </p:cNvSpPr>
          <p:nvPr>
            <p:ph type="body" idx="1"/>
          </p:nvPr>
        </p:nvSpPr>
        <p:spPr>
          <a:xfrm>
            <a:off x="735710" y="1476599"/>
            <a:ext cx="10972800" cy="4572000"/>
          </a:xfrm>
        </p:spPr>
        <p:txBody>
          <a:bodyPr/>
          <a:lstStyle/>
          <a:p>
            <a:r>
              <a:rPr lang="en-US" sz="2400" b="1" dirty="0">
                <a:latin typeface="Arial" panose="020B0604020202020204" pitchFamily="34" charset="0"/>
                <a:cs typeface="Arial" panose="020B0604020202020204" pitchFamily="34" charset="0"/>
              </a:rPr>
              <a:t>The importance of planning your work and working your plan:</a:t>
            </a:r>
          </a:p>
          <a:p>
            <a:pPr>
              <a:spcAft>
                <a:spcPts val="600"/>
              </a:spcAft>
            </a:pPr>
            <a:r>
              <a:rPr lang="en-US" sz="2200" b="1" dirty="0"/>
              <a:t>Understand:</a:t>
            </a:r>
          </a:p>
          <a:p>
            <a:pPr marL="800100" lvl="1" indent="-342900">
              <a:spcAft>
                <a:spcPts val="600"/>
              </a:spcAft>
              <a:buSzPct val="100000"/>
              <a:buFont typeface="Arial" panose="020B0604020202020204" pitchFamily="34" charset="0"/>
              <a:buChar char="•"/>
            </a:pPr>
            <a:r>
              <a:rPr lang="en-US" sz="1600" dirty="0">
                <a:latin typeface="Arial" panose="020B0604020202020204" pitchFamily="34" charset="0"/>
                <a:cs typeface="Arial" panose="020B0604020202020204" pitchFamily="34" charset="0"/>
              </a:rPr>
              <a:t>21</a:t>
            </a:r>
            <a:r>
              <a:rPr lang="en-US" sz="1600" baseline="30000" dirty="0">
                <a:latin typeface="Arial" panose="020B0604020202020204" pitchFamily="34" charset="0"/>
                <a:cs typeface="Arial" panose="020B0604020202020204" pitchFamily="34" charset="0"/>
              </a:rPr>
              <a:t>st</a:t>
            </a:r>
            <a:r>
              <a:rPr lang="en-US" sz="1600" dirty="0">
                <a:latin typeface="Arial" panose="020B0604020202020204" pitchFamily="34" charset="0"/>
                <a:cs typeface="Arial" panose="020B0604020202020204" pitchFamily="34" charset="0"/>
              </a:rPr>
              <a:t> CCLC is a reimbursement only </a:t>
            </a:r>
          </a:p>
          <a:p>
            <a:pPr marL="800100" lvl="1" indent="-342900">
              <a:spcAft>
                <a:spcPts val="600"/>
              </a:spcAft>
              <a:buSzPct val="100000"/>
              <a:buFont typeface="Arial" panose="020B0604020202020204" pitchFamily="34" charset="0"/>
              <a:buChar char="•"/>
            </a:pPr>
            <a:r>
              <a:rPr lang="en-US" sz="1600" dirty="0">
                <a:latin typeface="Arial" panose="020B0604020202020204" pitchFamily="34" charset="0"/>
                <a:cs typeface="Arial" panose="020B0604020202020204" pitchFamily="34" charset="0"/>
              </a:rPr>
              <a:t>The restricted federal grant is awarded through a competitive process  </a:t>
            </a:r>
          </a:p>
          <a:p>
            <a:pPr marL="800100" lvl="1" indent="-342900">
              <a:spcAft>
                <a:spcPts val="600"/>
              </a:spcAft>
              <a:buSzPct val="100000"/>
              <a:buFont typeface="Arial" panose="020B0604020202020204" pitchFamily="34" charset="0"/>
              <a:buChar char="•"/>
            </a:pPr>
            <a:r>
              <a:rPr lang="en-US" sz="1600" dirty="0">
                <a:latin typeface="Arial" panose="020B0604020202020204" pitchFamily="34" charset="0"/>
                <a:cs typeface="Arial" panose="020B0604020202020204" pitchFamily="34" charset="0"/>
              </a:rPr>
              <a:t>Once a grant is awarded, some reasonable adjustments are allowed through program officer approval</a:t>
            </a:r>
          </a:p>
          <a:p>
            <a:pPr marL="800100" lvl="1" indent="-342900">
              <a:spcAft>
                <a:spcPts val="600"/>
              </a:spcAft>
              <a:buSzPct val="100000"/>
              <a:buFont typeface="Arial" panose="020B0604020202020204" pitchFamily="34" charset="0"/>
              <a:buChar char="•"/>
            </a:pPr>
            <a:r>
              <a:rPr lang="en-US" sz="1600" dirty="0">
                <a:latin typeface="Arial" panose="020B0604020202020204" pitchFamily="34" charset="0"/>
                <a:cs typeface="Arial" panose="020B0604020202020204" pitchFamily="34" charset="0"/>
              </a:rPr>
              <a:t>Core elements of the application cannot be changed. These are:</a:t>
            </a:r>
          </a:p>
          <a:p>
            <a:pPr marL="1257300" lvl="2" indent="-342900">
              <a:spcAft>
                <a:spcPts val="600"/>
              </a:spcAft>
              <a:buFont typeface="Wingdings" panose="05000000000000000000" pitchFamily="2" charset="2"/>
              <a:buChar char="q"/>
            </a:pPr>
            <a:r>
              <a:rPr lang="en-US" sz="1600" dirty="0">
                <a:latin typeface="Arial" panose="020B0604020202020204" pitchFamily="34" charset="0"/>
                <a:cs typeface="Arial" panose="020B0604020202020204" pitchFamily="34" charset="0"/>
              </a:rPr>
              <a:t>Target population </a:t>
            </a:r>
          </a:p>
          <a:p>
            <a:pPr marL="1257300" lvl="2" indent="-342900">
              <a:spcAft>
                <a:spcPts val="600"/>
              </a:spcAft>
              <a:buFont typeface="Wingdings" panose="05000000000000000000" pitchFamily="2" charset="2"/>
              <a:buChar char="q"/>
            </a:pPr>
            <a:r>
              <a:rPr lang="en-US" sz="1600" dirty="0">
                <a:latin typeface="Arial" panose="020B0604020202020204" pitchFamily="34" charset="0"/>
                <a:cs typeface="Arial" panose="020B0604020202020204" pitchFamily="34" charset="0"/>
              </a:rPr>
              <a:t>program sites</a:t>
            </a:r>
          </a:p>
          <a:p>
            <a:pPr marL="1257300" lvl="2" indent="-342900">
              <a:spcAft>
                <a:spcPts val="600"/>
              </a:spcAft>
              <a:buFont typeface="Wingdings" panose="05000000000000000000" pitchFamily="2" charset="2"/>
              <a:buChar char="q"/>
            </a:pPr>
            <a:r>
              <a:rPr lang="en-US" sz="1600" dirty="0">
                <a:latin typeface="Arial" panose="020B0604020202020204" pitchFamily="34" charset="0"/>
                <a:cs typeface="Arial" panose="020B0604020202020204" pitchFamily="34" charset="0"/>
              </a:rPr>
              <a:t>promised outcomes through evidence-based programs</a:t>
            </a:r>
          </a:p>
          <a:p>
            <a:pPr marL="1257300" lvl="2" indent="-342900">
              <a:spcAft>
                <a:spcPts val="600"/>
              </a:spcAft>
              <a:buFont typeface="Wingdings" panose="05000000000000000000" pitchFamily="2" charset="2"/>
              <a:buChar char="q"/>
            </a:pPr>
            <a:r>
              <a:rPr lang="en-US" sz="1600" dirty="0">
                <a:latin typeface="Arial" panose="020B0604020202020204" pitchFamily="34" charset="0"/>
                <a:cs typeface="Arial" panose="020B0604020202020204" pitchFamily="34" charset="0"/>
              </a:rPr>
              <a:t>meeting weekly required program hours for required weeks of service (for each student served)</a:t>
            </a:r>
          </a:p>
          <a:p>
            <a:pPr marL="1257300" lvl="2" indent="-342900">
              <a:spcAft>
                <a:spcPts val="600"/>
              </a:spcAft>
              <a:buFont typeface="Wingdings" panose="05000000000000000000" pitchFamily="2" charset="2"/>
              <a:buChar char="q"/>
            </a:pPr>
            <a:r>
              <a:rPr lang="en-US" sz="1600" dirty="0">
                <a:latin typeface="Arial" panose="020B0604020202020204" pitchFamily="34" charset="0"/>
                <a:cs typeface="Arial" panose="020B0604020202020204" pitchFamily="34" charset="0"/>
              </a:rPr>
              <a:t>the cost per pupil for grant award are not changeable.   </a:t>
            </a:r>
          </a:p>
          <a:p>
            <a:pPr marL="742950" lvl="1" indent="-285750">
              <a:spcAft>
                <a:spcPts val="600"/>
              </a:spcAft>
              <a:buSzPct val="100000"/>
              <a:buFont typeface="Arial" panose="020B0604020202020204" pitchFamily="34" charset="0"/>
              <a:buChar char="•"/>
            </a:pPr>
            <a:r>
              <a:rPr lang="en-US" sz="1600" dirty="0">
                <a:latin typeface="Arial" panose="020B0604020202020204" pitchFamily="34" charset="0"/>
                <a:cs typeface="Arial" panose="020B0604020202020204" pitchFamily="34" charset="0"/>
              </a:rPr>
              <a:t>An extensive reporting, grantee monitoring process, and monthly fiscal reporting are part of the grant terms.  </a:t>
            </a:r>
          </a:p>
          <a:p>
            <a:pPr marL="742950" lvl="1" indent="-285750">
              <a:spcAft>
                <a:spcPts val="600"/>
              </a:spcAft>
              <a:buSzPct val="100000"/>
              <a:buFont typeface="Arial" panose="020B0604020202020204" pitchFamily="34" charset="0"/>
              <a:buChar char="•"/>
            </a:pPr>
            <a:r>
              <a:rPr lang="en-US" sz="1600" dirty="0">
                <a:latin typeface="Arial" panose="020B0604020202020204" pitchFamily="34" charset="0"/>
                <a:cs typeface="Arial" panose="020B0604020202020204" pitchFamily="34" charset="0"/>
              </a:rPr>
              <a:t>While the duration of the grant is five years, each grant year is subject to renewal based on meeting a variety of grant compliance.</a:t>
            </a:r>
          </a:p>
        </p:txBody>
      </p:sp>
      <p:sp>
        <p:nvSpPr>
          <p:cNvPr id="4" name="Date Placeholder 3">
            <a:extLst>
              <a:ext uri="{FF2B5EF4-FFF2-40B4-BE49-F238E27FC236}">
                <a16:creationId xmlns:a16="http://schemas.microsoft.com/office/drawing/2014/main" id="{B4F0ADC6-F562-4E0B-9CA4-D89BD9D730AD}"/>
              </a:ext>
            </a:extLst>
          </p:cNvPr>
          <p:cNvSpPr>
            <a:spLocks noGrp="1"/>
          </p:cNvSpPr>
          <p:nvPr>
            <p:ph type="dt" sz="half" idx="6"/>
          </p:nvPr>
        </p:nvSpPr>
        <p:spPr/>
        <p:txBody>
          <a:bodyPr/>
          <a:lstStyle/>
          <a:p>
            <a:r>
              <a:rPr lang="en-US" dirty="0"/>
              <a:t>09/26/2023 </a:t>
            </a:r>
          </a:p>
        </p:txBody>
      </p:sp>
      <p:sp>
        <p:nvSpPr>
          <p:cNvPr id="5" name="Slide Number Placeholder 4">
            <a:extLst>
              <a:ext uri="{FF2B5EF4-FFF2-40B4-BE49-F238E27FC236}">
                <a16:creationId xmlns:a16="http://schemas.microsoft.com/office/drawing/2014/main" id="{62EAE239-4916-487C-844B-A75A3C720473}"/>
              </a:ext>
            </a:extLst>
          </p:cNvPr>
          <p:cNvSpPr>
            <a:spLocks noGrp="1"/>
          </p:cNvSpPr>
          <p:nvPr>
            <p:ph type="sldNum" sz="quarter" idx="7"/>
          </p:nvPr>
        </p:nvSpPr>
        <p:spPr/>
        <p:txBody>
          <a:bodyPr/>
          <a:lstStyle/>
          <a:p>
            <a:pPr marL="25400">
              <a:lnSpc>
                <a:spcPts val="1240"/>
              </a:lnSpc>
            </a:pPr>
            <a:fld id="{81D60167-4931-47E6-BA6A-407CBD079E47}" type="slidenum">
              <a:rPr lang="en-US" smtClean="0"/>
              <a:pPr marL="25400">
                <a:lnSpc>
                  <a:spcPts val="1240"/>
                </a:lnSpc>
              </a:pPr>
              <a:t>51</a:t>
            </a:fld>
            <a:endParaRPr lang="en-US" dirty="0"/>
          </a:p>
        </p:txBody>
      </p:sp>
    </p:spTree>
    <p:extLst>
      <p:ext uri="{BB962C8B-B14F-4D97-AF65-F5344CB8AC3E}">
        <p14:creationId xmlns:p14="http://schemas.microsoft.com/office/powerpoint/2010/main" val="32381511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spc="-5" dirty="0"/>
              <a:t>Cohort </a:t>
            </a:r>
            <a:r>
              <a:rPr lang="en-US" spc="-5" dirty="0"/>
              <a:t>12</a:t>
            </a:r>
            <a:r>
              <a:rPr spc="-85" dirty="0"/>
              <a:t> </a:t>
            </a:r>
            <a:r>
              <a:rPr spc="-10" dirty="0"/>
              <a:t>Funding</a:t>
            </a:r>
          </a:p>
        </p:txBody>
      </p:sp>
      <p:sp>
        <p:nvSpPr>
          <p:cNvPr id="8" name="Text Placeholder 7">
            <a:extLst>
              <a:ext uri="{FF2B5EF4-FFF2-40B4-BE49-F238E27FC236}">
                <a16:creationId xmlns:a16="http://schemas.microsoft.com/office/drawing/2014/main" id="{041BB982-969C-5C12-8215-D8E6523FD083}"/>
              </a:ext>
            </a:extLst>
          </p:cNvPr>
          <p:cNvSpPr>
            <a:spLocks noGrp="1"/>
          </p:cNvSpPr>
          <p:nvPr>
            <p:ph type="body" idx="1"/>
          </p:nvPr>
        </p:nvSpPr>
        <p:spPr>
          <a:xfrm>
            <a:off x="609600" y="1443009"/>
            <a:ext cx="10972800" cy="276999"/>
          </a:xfrm>
        </p:spPr>
        <p:txBody>
          <a:bodyPr/>
          <a:lstStyle/>
          <a:p>
            <a:pPr algn="l"/>
            <a:r>
              <a:rPr lang="en-US" sz="2400" b="1" dirty="0"/>
              <a:t>Period of Performance March 1, 2024, through February 28, 2029</a:t>
            </a:r>
          </a:p>
        </p:txBody>
      </p:sp>
      <p:graphicFrame>
        <p:nvGraphicFramePr>
          <p:cNvPr id="4" name="Table 5">
            <a:extLst>
              <a:ext uri="{FF2B5EF4-FFF2-40B4-BE49-F238E27FC236}">
                <a16:creationId xmlns:a16="http://schemas.microsoft.com/office/drawing/2014/main" id="{380155D9-9032-45C4-8305-18D1A9494D81}"/>
              </a:ext>
            </a:extLst>
          </p:cNvPr>
          <p:cNvGraphicFramePr>
            <a:graphicFrameLocks noGrp="1"/>
          </p:cNvGraphicFramePr>
          <p:nvPr>
            <p:extLst>
              <p:ext uri="{D42A27DB-BD31-4B8C-83A1-F6EECF244321}">
                <p14:modId xmlns:p14="http://schemas.microsoft.com/office/powerpoint/2010/main" val="347102549"/>
              </p:ext>
            </p:extLst>
          </p:nvPr>
        </p:nvGraphicFramePr>
        <p:xfrm>
          <a:off x="609600" y="1933303"/>
          <a:ext cx="11098909" cy="4317130"/>
        </p:xfrm>
        <a:graphic>
          <a:graphicData uri="http://schemas.openxmlformats.org/drawingml/2006/table">
            <a:tbl>
              <a:tblPr firstRow="1" bandRow="1">
                <a:tableStyleId>{5C22544A-7EE6-4342-B048-85BDC9FD1C3A}</a:tableStyleId>
              </a:tblPr>
              <a:tblGrid>
                <a:gridCol w="5541465">
                  <a:extLst>
                    <a:ext uri="{9D8B030D-6E8A-4147-A177-3AD203B41FA5}">
                      <a16:colId xmlns:a16="http://schemas.microsoft.com/office/drawing/2014/main" val="1657624899"/>
                    </a:ext>
                  </a:extLst>
                </a:gridCol>
                <a:gridCol w="5557444">
                  <a:extLst>
                    <a:ext uri="{9D8B030D-6E8A-4147-A177-3AD203B41FA5}">
                      <a16:colId xmlns:a16="http://schemas.microsoft.com/office/drawing/2014/main" val="1179270957"/>
                    </a:ext>
                  </a:extLst>
                </a:gridCol>
              </a:tblGrid>
              <a:tr h="448005">
                <a:tc>
                  <a:txBody>
                    <a:bodyPr/>
                    <a:lstStyle/>
                    <a:p>
                      <a:r>
                        <a:rPr lang="en-US" sz="1600" dirty="0">
                          <a:latin typeface="Arial" panose="020B0604020202020204" pitchFamily="34" charset="0"/>
                          <a:cs typeface="Arial" panose="020B0604020202020204" pitchFamily="34" charset="0"/>
                        </a:rPr>
                        <a:t>Year</a:t>
                      </a:r>
                    </a:p>
                  </a:txBody>
                  <a:tcPr/>
                </a:tc>
                <a:tc>
                  <a:txBody>
                    <a:bodyPr/>
                    <a:lstStyle/>
                    <a:p>
                      <a:r>
                        <a:rPr lang="en-US" sz="1600"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3516519481"/>
                  </a:ext>
                </a:extLst>
              </a:tr>
              <a:tr h="773825">
                <a:tc>
                  <a:txBody>
                    <a:bodyPr/>
                    <a:lstStyle/>
                    <a:p>
                      <a:r>
                        <a:rPr lang="en-US" sz="1600" dirty="0">
                          <a:solidFill>
                            <a:schemeClr val="dk1"/>
                          </a:solidFill>
                          <a:effectLst/>
                          <a:latin typeface="Arial" panose="020B0604020202020204" pitchFamily="34" charset="0"/>
                          <a:ea typeface="+mn-ea"/>
                          <a:cs typeface="Arial" panose="020B0604020202020204" pitchFamily="34" charset="0"/>
                        </a:rPr>
                        <a:t>Period of Availability for Year One:</a:t>
                      </a:r>
                      <a:endParaRPr lang="en-US" sz="1600" dirty="0">
                        <a:latin typeface="Arial" panose="020B0604020202020204" pitchFamily="34" charset="0"/>
                        <a:cs typeface="Arial" panose="020B0604020202020204" pitchFamily="34"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March 1, 2024, through February 28, 2025</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1994977"/>
                  </a:ext>
                </a:extLst>
              </a:tr>
              <a:tr h="773825">
                <a:tc>
                  <a:txBody>
                    <a:bodyPr/>
                    <a:lstStyle/>
                    <a:p>
                      <a:r>
                        <a:rPr lang="en-US" sz="1600" dirty="0">
                          <a:solidFill>
                            <a:schemeClr val="dk1"/>
                          </a:solidFill>
                          <a:effectLst/>
                          <a:latin typeface="Arial" panose="020B0604020202020204" pitchFamily="34" charset="0"/>
                          <a:ea typeface="+mn-ea"/>
                          <a:cs typeface="Arial" panose="020B0604020202020204" pitchFamily="34" charset="0"/>
                        </a:rPr>
                        <a:t>Period of Availability for Year Two:</a:t>
                      </a:r>
                      <a:endParaRPr lang="en-US" sz="1600" dirty="0">
                        <a:latin typeface="Arial" panose="020B0604020202020204" pitchFamily="34" charset="0"/>
                        <a:cs typeface="Arial" panose="020B0604020202020204" pitchFamily="34"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March 1, 2025, through February 28, 2026</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62679361"/>
                  </a:ext>
                </a:extLst>
              </a:tr>
              <a:tr h="773825">
                <a:tc>
                  <a:txBody>
                    <a:bodyPr/>
                    <a:lstStyle/>
                    <a:p>
                      <a:r>
                        <a:rPr lang="en-US" sz="1600" dirty="0">
                          <a:solidFill>
                            <a:schemeClr val="dk1"/>
                          </a:solidFill>
                          <a:effectLst/>
                          <a:latin typeface="Arial" panose="020B0604020202020204" pitchFamily="34" charset="0"/>
                          <a:ea typeface="+mn-ea"/>
                          <a:cs typeface="Arial" panose="020B0604020202020204" pitchFamily="34" charset="0"/>
                        </a:rPr>
                        <a:t>Period of Availability for Year Three:</a:t>
                      </a:r>
                      <a:endParaRPr lang="en-US" sz="1600" dirty="0">
                        <a:latin typeface="Arial" panose="020B0604020202020204" pitchFamily="34" charset="0"/>
                        <a:cs typeface="Arial" panose="020B0604020202020204" pitchFamily="34"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March 1, 2026, through February 28, 2027</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7582851"/>
                  </a:ext>
                </a:extLst>
              </a:tr>
              <a:tr h="773825">
                <a:tc>
                  <a:txBody>
                    <a:bodyPr/>
                    <a:lstStyle/>
                    <a:p>
                      <a:r>
                        <a:rPr lang="en-US" sz="1600" dirty="0">
                          <a:solidFill>
                            <a:schemeClr val="dk1"/>
                          </a:solidFill>
                          <a:effectLst/>
                          <a:latin typeface="Arial" panose="020B0604020202020204" pitchFamily="34" charset="0"/>
                          <a:ea typeface="+mn-ea"/>
                          <a:cs typeface="Arial" panose="020B0604020202020204" pitchFamily="34" charset="0"/>
                        </a:rPr>
                        <a:t>Period of Availability for Year Four:</a:t>
                      </a:r>
                      <a:endParaRPr lang="en-US" sz="1600" dirty="0">
                        <a:latin typeface="Arial" panose="020B0604020202020204" pitchFamily="34" charset="0"/>
                        <a:cs typeface="Arial" panose="020B0604020202020204" pitchFamily="34"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March 1, 2027, through February 28, 2028</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82994997"/>
                  </a:ext>
                </a:extLst>
              </a:tr>
              <a:tr h="773825">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Period of Availability for Year Five:</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March 1, 2028, through February 28, 2029</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39770043"/>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spcBef>
                <a:spcPts val="105"/>
              </a:spcBef>
            </a:pPr>
            <a:r>
              <a:rPr dirty="0"/>
              <a:t>Cohort 1</a:t>
            </a:r>
            <a:r>
              <a:rPr lang="en-US" dirty="0"/>
              <a:t>2</a:t>
            </a:r>
            <a:r>
              <a:rPr dirty="0"/>
              <a:t> Funds Management</a:t>
            </a:r>
            <a:r>
              <a:rPr lang="en-US" dirty="0"/>
              <a:t> (1)</a:t>
            </a:r>
            <a:endParaRPr dirty="0"/>
          </a:p>
        </p:txBody>
      </p:sp>
      <p:sp>
        <p:nvSpPr>
          <p:cNvPr id="6" name="Text Placeholder 5">
            <a:extLst>
              <a:ext uri="{FF2B5EF4-FFF2-40B4-BE49-F238E27FC236}">
                <a16:creationId xmlns:a16="http://schemas.microsoft.com/office/drawing/2014/main" id="{7BF487DC-F309-E33C-F852-E9561279C87A}"/>
              </a:ext>
            </a:extLst>
          </p:cNvPr>
          <p:cNvSpPr>
            <a:spLocks noGrp="1"/>
          </p:cNvSpPr>
          <p:nvPr>
            <p:ph type="body" idx="1"/>
          </p:nvPr>
        </p:nvSpPr>
        <p:spPr>
          <a:xfrm>
            <a:off x="667194" y="1407124"/>
            <a:ext cx="10720577" cy="369332"/>
          </a:xfrm>
        </p:spPr>
        <p:txBody>
          <a:bodyPr/>
          <a:lstStyle/>
          <a:p>
            <a:pPr algn="l"/>
            <a:r>
              <a:rPr lang="en-US" sz="2400" b="1" dirty="0"/>
              <a:t>Budget Do’s and Don’ts</a:t>
            </a:r>
          </a:p>
        </p:txBody>
      </p:sp>
      <p:graphicFrame>
        <p:nvGraphicFramePr>
          <p:cNvPr id="4" name="Table 5">
            <a:extLst>
              <a:ext uri="{FF2B5EF4-FFF2-40B4-BE49-F238E27FC236}">
                <a16:creationId xmlns:a16="http://schemas.microsoft.com/office/drawing/2014/main" id="{B5DEEE25-8A79-45CC-BD1C-74963A502011}"/>
              </a:ext>
            </a:extLst>
          </p:cNvPr>
          <p:cNvGraphicFramePr>
            <a:graphicFrameLocks noGrp="1"/>
          </p:cNvGraphicFramePr>
          <p:nvPr>
            <p:extLst>
              <p:ext uri="{D42A27DB-BD31-4B8C-83A1-F6EECF244321}">
                <p14:modId xmlns:p14="http://schemas.microsoft.com/office/powerpoint/2010/main" val="2108704378"/>
              </p:ext>
            </p:extLst>
          </p:nvPr>
        </p:nvGraphicFramePr>
        <p:xfrm>
          <a:off x="667194" y="1878919"/>
          <a:ext cx="10825292" cy="4469632"/>
        </p:xfrm>
        <a:graphic>
          <a:graphicData uri="http://schemas.openxmlformats.org/drawingml/2006/table">
            <a:tbl>
              <a:tblPr firstRow="1" bandRow="1">
                <a:tableStyleId>{5C22544A-7EE6-4342-B048-85BDC9FD1C3A}</a:tableStyleId>
              </a:tblPr>
              <a:tblGrid>
                <a:gridCol w="5412646">
                  <a:extLst>
                    <a:ext uri="{9D8B030D-6E8A-4147-A177-3AD203B41FA5}">
                      <a16:colId xmlns:a16="http://schemas.microsoft.com/office/drawing/2014/main" val="3042619163"/>
                    </a:ext>
                  </a:extLst>
                </a:gridCol>
                <a:gridCol w="5412646">
                  <a:extLst>
                    <a:ext uri="{9D8B030D-6E8A-4147-A177-3AD203B41FA5}">
                      <a16:colId xmlns:a16="http://schemas.microsoft.com/office/drawing/2014/main" val="1109930786"/>
                    </a:ext>
                  </a:extLst>
                </a:gridCol>
              </a:tblGrid>
              <a:tr h="380394">
                <a:tc>
                  <a:txBody>
                    <a:bodyPr/>
                    <a:lstStyle/>
                    <a:p>
                      <a:r>
                        <a:rPr lang="en-US" sz="1800" dirty="0">
                          <a:latin typeface="Arial" panose="020B0604020202020204" pitchFamily="34" charset="0"/>
                          <a:cs typeface="Arial" panose="020B0604020202020204" pitchFamily="34" charset="0"/>
                        </a:rPr>
                        <a:t>Do</a:t>
                      </a:r>
                    </a:p>
                  </a:txBody>
                  <a:tcPr/>
                </a:tc>
                <a:tc>
                  <a:txBody>
                    <a:bodyPr/>
                    <a:lstStyle/>
                    <a:p>
                      <a:r>
                        <a:rPr lang="en-US" sz="1800" i="0" dirty="0">
                          <a:latin typeface="Arial" panose="020B0604020202020204" pitchFamily="34" charset="0"/>
                          <a:cs typeface="Arial" panose="020B0604020202020204" pitchFamily="34" charset="0"/>
                        </a:rPr>
                        <a:t>Don’t</a:t>
                      </a:r>
                    </a:p>
                  </a:txBody>
                  <a:tcPr/>
                </a:tc>
                <a:extLst>
                  <a:ext uri="{0D108BD9-81ED-4DB2-BD59-A6C34878D82A}">
                    <a16:rowId xmlns:a16="http://schemas.microsoft.com/office/drawing/2014/main" val="2502527978"/>
                  </a:ext>
                </a:extLst>
              </a:tr>
              <a:tr h="60229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Must be reasonable, allowable and allocable</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solidFill>
                            <a:schemeClr val="dk1"/>
                          </a:solidFill>
                          <a:effectLst/>
                          <a:latin typeface="Arial" panose="020B0604020202020204" pitchFamily="34" charset="0"/>
                          <a:ea typeface="+mn-ea"/>
                          <a:cs typeface="Arial" panose="020B0604020202020204" pitchFamily="34" charset="0"/>
                        </a:rPr>
                        <a:t>Exceed budget limits</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58879029"/>
                  </a:ext>
                </a:extLst>
              </a:tr>
              <a:tr h="85588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Include state and national conferences</a:t>
                      </a:r>
                    </a:p>
                    <a:p>
                      <a:endParaRPr lang="en-US" sz="1600" dirty="0">
                        <a:latin typeface="Arial" panose="020B0604020202020204" pitchFamily="34" charset="0"/>
                        <a:cs typeface="Arial" panose="020B0604020202020204" pitchFamily="34"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Equipment pre-award costs may not be charged against the grant.</a:t>
                      </a:r>
                    </a:p>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34063290"/>
                  </a:ext>
                </a:extLst>
              </a:tr>
              <a:tr h="60229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Budget should reflect program design</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Provide </a:t>
                      </a:r>
                      <a:r>
                        <a:rPr lang="en-US" sz="1600" dirty="0">
                          <a:solidFill>
                            <a:schemeClr val="dk1"/>
                          </a:solidFill>
                          <a:effectLst/>
                          <a:latin typeface="Arial" panose="020B0604020202020204" pitchFamily="34" charset="0"/>
                          <a:ea typeface="+mn-ea"/>
                          <a:cs typeface="Arial" panose="020B0604020202020204" pitchFamily="34" charset="0"/>
                        </a:rPr>
                        <a:t>gift cards, gift certificates, or other monetary incentives for students or families.</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35325108"/>
                  </a:ext>
                </a:extLst>
              </a:tr>
              <a:tr h="60229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Employee clearances</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Cover cost associated with any food purchases, including snacks unless part of an approved cooking class</a:t>
                      </a:r>
                    </a:p>
                  </a:txBody>
                  <a:tcPr/>
                </a:tc>
                <a:extLst>
                  <a:ext uri="{0D108BD9-81ED-4DB2-BD59-A6C34878D82A}">
                    <a16:rowId xmlns:a16="http://schemas.microsoft.com/office/drawing/2014/main" val="2353689367"/>
                  </a:ext>
                </a:extLst>
              </a:tr>
              <a:tr h="85588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Field trips</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Support activities that occur during normal school hours unless such activities target adult family members of participating students.</a:t>
                      </a:r>
                    </a:p>
                  </a:txBody>
                  <a:tcPr/>
                </a:tc>
                <a:extLst>
                  <a:ext uri="{0D108BD9-81ED-4DB2-BD59-A6C34878D82A}">
                    <a16:rowId xmlns:a16="http://schemas.microsoft.com/office/drawing/2014/main" val="592236151"/>
                  </a:ext>
                </a:extLst>
              </a:tr>
              <a:tr h="57059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dk1"/>
                          </a:solidFill>
                          <a:effectLst/>
                          <a:latin typeface="Arial" panose="020B0604020202020204" pitchFamily="34" charset="0"/>
                          <a:ea typeface="+mn-ea"/>
                          <a:cs typeface="Arial" panose="020B0604020202020204" pitchFamily="34" charset="0"/>
                        </a:rPr>
                        <a:t>Professional Development for staff</a:t>
                      </a:r>
                    </a:p>
                    <a:p>
                      <a:endParaRPr lang="en-US" sz="1400" dirty="0">
                        <a:latin typeface="Arial" panose="020B0604020202020204" pitchFamily="34" charset="0"/>
                        <a:cs typeface="Arial" panose="020B0604020202020204" pitchFamily="34" charset="0"/>
                      </a:endParaRPr>
                    </a:p>
                  </a:txBody>
                  <a:tcPr/>
                </a:tc>
                <a:tc>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3350392"/>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dirty="0"/>
              <a:t>Cohort 1</a:t>
            </a:r>
            <a:r>
              <a:rPr lang="en-US" dirty="0"/>
              <a:t>2</a:t>
            </a:r>
            <a:r>
              <a:rPr dirty="0"/>
              <a:t> Funds Management</a:t>
            </a:r>
            <a:r>
              <a:rPr lang="en-US" dirty="0"/>
              <a:t> (2)</a:t>
            </a:r>
            <a:endParaRPr dirty="0"/>
          </a:p>
        </p:txBody>
      </p:sp>
      <p:sp>
        <p:nvSpPr>
          <p:cNvPr id="6" name="Text Placeholder 5">
            <a:extLst>
              <a:ext uri="{FF2B5EF4-FFF2-40B4-BE49-F238E27FC236}">
                <a16:creationId xmlns:a16="http://schemas.microsoft.com/office/drawing/2014/main" id="{0C65F713-6242-D858-F003-202B3E70AE2F}"/>
              </a:ext>
            </a:extLst>
          </p:cNvPr>
          <p:cNvSpPr>
            <a:spLocks noGrp="1"/>
          </p:cNvSpPr>
          <p:nvPr>
            <p:ph type="body" idx="1"/>
          </p:nvPr>
        </p:nvSpPr>
        <p:spPr>
          <a:xfrm>
            <a:off x="634324" y="1417550"/>
            <a:ext cx="10720577" cy="369332"/>
          </a:xfrm>
        </p:spPr>
        <p:txBody>
          <a:bodyPr/>
          <a:lstStyle/>
          <a:p>
            <a:r>
              <a:rPr lang="en-US" sz="2400" b="1" dirty="0">
                <a:latin typeface="Arial" panose="020B0604020202020204" pitchFamily="34" charset="0"/>
                <a:cs typeface="Arial" panose="020B0604020202020204" pitchFamily="34" charset="0"/>
              </a:rPr>
              <a:t>Cohort 12 CAPS</a:t>
            </a:r>
          </a:p>
        </p:txBody>
      </p:sp>
      <p:graphicFrame>
        <p:nvGraphicFramePr>
          <p:cNvPr id="17" name="Table 17">
            <a:extLst>
              <a:ext uri="{FF2B5EF4-FFF2-40B4-BE49-F238E27FC236}">
                <a16:creationId xmlns:a16="http://schemas.microsoft.com/office/drawing/2014/main" id="{BFFD6CF9-09D2-4DE8-8E1D-5DFF305F4BB2}"/>
              </a:ext>
            </a:extLst>
          </p:cNvPr>
          <p:cNvGraphicFramePr>
            <a:graphicFrameLocks noGrp="1"/>
          </p:cNvGraphicFramePr>
          <p:nvPr>
            <p:extLst>
              <p:ext uri="{D42A27DB-BD31-4B8C-83A1-F6EECF244321}">
                <p14:modId xmlns:p14="http://schemas.microsoft.com/office/powerpoint/2010/main" val="3234839897"/>
              </p:ext>
            </p:extLst>
          </p:nvPr>
        </p:nvGraphicFramePr>
        <p:xfrm>
          <a:off x="619721" y="1849124"/>
          <a:ext cx="10952558" cy="4754880"/>
        </p:xfrm>
        <a:graphic>
          <a:graphicData uri="http://schemas.openxmlformats.org/drawingml/2006/table">
            <a:tbl>
              <a:tblPr firstRow="1" bandRow="1">
                <a:tableStyleId>{5C22544A-7EE6-4342-B048-85BDC9FD1C3A}</a:tableStyleId>
              </a:tblPr>
              <a:tblGrid>
                <a:gridCol w="3744990">
                  <a:extLst>
                    <a:ext uri="{9D8B030D-6E8A-4147-A177-3AD203B41FA5}">
                      <a16:colId xmlns:a16="http://schemas.microsoft.com/office/drawing/2014/main" val="191663971"/>
                    </a:ext>
                  </a:extLst>
                </a:gridCol>
                <a:gridCol w="7207568">
                  <a:extLst>
                    <a:ext uri="{9D8B030D-6E8A-4147-A177-3AD203B41FA5}">
                      <a16:colId xmlns:a16="http://schemas.microsoft.com/office/drawing/2014/main" val="3184593933"/>
                    </a:ext>
                  </a:extLst>
                </a:gridCol>
              </a:tblGrid>
              <a:tr h="338470">
                <a:tc>
                  <a:txBody>
                    <a:bodyPr/>
                    <a:lstStyle/>
                    <a:p>
                      <a:r>
                        <a:rPr lang="en-US" sz="1800" i="0" dirty="0">
                          <a:latin typeface="Arial" panose="020B0604020202020204" pitchFamily="34" charset="0"/>
                          <a:cs typeface="Arial" panose="020B0604020202020204" pitchFamily="34" charset="0"/>
                        </a:rPr>
                        <a:t>Fund</a:t>
                      </a:r>
                    </a:p>
                  </a:txBody>
                  <a:tcPr/>
                </a:tc>
                <a:tc>
                  <a:txBody>
                    <a:bodyPr/>
                    <a:lstStyle/>
                    <a:p>
                      <a:r>
                        <a:rPr lang="en-US" sz="1800" i="0" dirty="0">
                          <a:latin typeface="Arial" panose="020B0604020202020204" pitchFamily="34" charset="0"/>
                          <a:cs typeface="Arial" panose="020B0604020202020204" pitchFamily="34" charset="0"/>
                        </a:rPr>
                        <a:t>CAPS</a:t>
                      </a:r>
                    </a:p>
                  </a:txBody>
                  <a:tcPr/>
                </a:tc>
                <a:extLst>
                  <a:ext uri="{0D108BD9-81ED-4DB2-BD59-A6C34878D82A}">
                    <a16:rowId xmlns:a16="http://schemas.microsoft.com/office/drawing/2014/main" val="683772111"/>
                  </a:ext>
                </a:extLst>
              </a:tr>
              <a:tr h="310264">
                <a:tc>
                  <a:txBody>
                    <a:bodyPr/>
                    <a:lstStyle/>
                    <a:p>
                      <a:r>
                        <a:rPr lang="en-US" sz="1600" i="0" dirty="0">
                          <a:latin typeface="Arial" panose="020B0604020202020204" pitchFamily="34" charset="0"/>
                          <a:cs typeface="Arial" panose="020B0604020202020204" pitchFamily="34" charset="0"/>
                        </a:rPr>
                        <a:t>Full-time Program Director</a:t>
                      </a:r>
                    </a:p>
                  </a:txBody>
                  <a:tcPr/>
                </a:tc>
                <a:tc>
                  <a:txBody>
                    <a:bodyPr/>
                    <a:lstStyle/>
                    <a:p>
                      <a:r>
                        <a:rPr lang="en-US" sz="1600" i="0" dirty="0">
                          <a:latin typeface="Arial" panose="020B0604020202020204" pitchFamily="34" charset="0"/>
                          <a:cs typeface="Arial" panose="020B0604020202020204" pitchFamily="34" charset="0"/>
                        </a:rPr>
                        <a:t>15% annual salary</a:t>
                      </a:r>
                    </a:p>
                  </a:txBody>
                  <a:tcPr/>
                </a:tc>
                <a:extLst>
                  <a:ext uri="{0D108BD9-81ED-4DB2-BD59-A6C34878D82A}">
                    <a16:rowId xmlns:a16="http://schemas.microsoft.com/office/drawing/2014/main" val="3472360640"/>
                  </a:ext>
                </a:extLst>
              </a:tr>
              <a:tr h="310264">
                <a:tc>
                  <a:txBody>
                    <a:bodyPr/>
                    <a:lstStyle/>
                    <a:p>
                      <a:r>
                        <a:rPr lang="en-US" sz="1600" i="0" dirty="0">
                          <a:latin typeface="Arial" panose="020B0604020202020204" pitchFamily="34" charset="0"/>
                          <a:cs typeface="Arial" panose="020B0604020202020204" pitchFamily="34" charset="0"/>
                        </a:rPr>
                        <a:t>Family or Parent Engagement</a:t>
                      </a:r>
                    </a:p>
                  </a:txBody>
                  <a:tcPr/>
                </a:tc>
                <a:tc>
                  <a:txBody>
                    <a:bodyPr/>
                    <a:lstStyle/>
                    <a:p>
                      <a:r>
                        <a:rPr lang="en-US" sz="1600" i="0" dirty="0">
                          <a:latin typeface="Arial" panose="020B0604020202020204" pitchFamily="34" charset="0"/>
                          <a:cs typeface="Arial" panose="020B0604020202020204" pitchFamily="34" charset="0"/>
                        </a:rPr>
                        <a:t>1% of grant funds or use of Title 1 funds with funds use explanation</a:t>
                      </a:r>
                    </a:p>
                  </a:txBody>
                  <a:tcPr/>
                </a:tc>
                <a:extLst>
                  <a:ext uri="{0D108BD9-81ED-4DB2-BD59-A6C34878D82A}">
                    <a16:rowId xmlns:a16="http://schemas.microsoft.com/office/drawing/2014/main" val="314863313"/>
                  </a:ext>
                </a:extLst>
              </a:tr>
              <a:tr h="761557">
                <a:tc>
                  <a:txBody>
                    <a:bodyPr/>
                    <a:lstStyle/>
                    <a:p>
                      <a:r>
                        <a:rPr lang="en-US" sz="1600" i="0" dirty="0">
                          <a:latin typeface="Arial" panose="020B0604020202020204" pitchFamily="34" charset="0"/>
                          <a:cs typeface="Arial" panose="020B0604020202020204" pitchFamily="34" charset="0"/>
                        </a:rPr>
                        <a:t>Technology</a:t>
                      </a:r>
                    </a:p>
                  </a:txBody>
                  <a:tcPr/>
                </a:tc>
                <a:tc>
                  <a:txBody>
                    <a:bodyPr/>
                    <a:lstStyle/>
                    <a:p>
                      <a:r>
                        <a:rPr lang="en-US" sz="1600" i="0" dirty="0">
                          <a:latin typeface="Arial" panose="020B0604020202020204" pitchFamily="34" charset="0"/>
                          <a:cs typeface="Arial" panose="020B0604020202020204" pitchFamily="34" charset="0"/>
                        </a:rPr>
                        <a:t>Technology request should be within reason and match the number of students served. Prorated, if not exclusive to 21</a:t>
                      </a:r>
                      <a:r>
                        <a:rPr lang="en-US" sz="1600" i="0" baseline="30000" dirty="0">
                          <a:latin typeface="Arial" panose="020B0604020202020204" pitchFamily="34" charset="0"/>
                          <a:cs typeface="Arial" panose="020B0604020202020204" pitchFamily="34" charset="0"/>
                        </a:rPr>
                        <a:t>st</a:t>
                      </a:r>
                      <a:r>
                        <a:rPr lang="en-US" sz="1600" i="0" dirty="0">
                          <a:latin typeface="Arial" panose="020B0604020202020204" pitchFamily="34" charset="0"/>
                          <a:cs typeface="Arial" panose="020B0604020202020204" pitchFamily="34" charset="0"/>
                        </a:rPr>
                        <a:t> CCLC. Replacement funds only allowed with justification.</a:t>
                      </a:r>
                    </a:p>
                  </a:txBody>
                  <a:tcPr/>
                </a:tc>
                <a:extLst>
                  <a:ext uri="{0D108BD9-81ED-4DB2-BD59-A6C34878D82A}">
                    <a16:rowId xmlns:a16="http://schemas.microsoft.com/office/drawing/2014/main" val="3959093906"/>
                  </a:ext>
                </a:extLst>
              </a:tr>
              <a:tr h="310264">
                <a:tc>
                  <a:txBody>
                    <a:bodyPr/>
                    <a:lstStyle/>
                    <a:p>
                      <a:r>
                        <a:rPr lang="en-US" sz="1600" i="0" dirty="0">
                          <a:latin typeface="Arial" panose="020B0604020202020204" pitchFamily="34" charset="0"/>
                          <a:cs typeface="Arial" panose="020B0604020202020204" pitchFamily="34" charset="0"/>
                        </a:rPr>
                        <a:t>External Evaluation</a:t>
                      </a:r>
                    </a:p>
                  </a:txBody>
                  <a:tcPr/>
                </a:tc>
                <a:tc>
                  <a:txBody>
                    <a:bodyPr/>
                    <a:lstStyle/>
                    <a:p>
                      <a:r>
                        <a:rPr lang="en-US" sz="1600" i="0" dirty="0">
                          <a:latin typeface="Arial" panose="020B0604020202020204" pitchFamily="34" charset="0"/>
                          <a:cs typeface="Arial" panose="020B0604020202020204" pitchFamily="34" charset="0"/>
                        </a:rPr>
                        <a:t>5% of the grant application</a:t>
                      </a:r>
                    </a:p>
                  </a:txBody>
                  <a:tcPr/>
                </a:tc>
                <a:extLst>
                  <a:ext uri="{0D108BD9-81ED-4DB2-BD59-A6C34878D82A}">
                    <a16:rowId xmlns:a16="http://schemas.microsoft.com/office/drawing/2014/main" val="3553083283"/>
                  </a:ext>
                </a:extLst>
              </a:tr>
              <a:tr h="310264">
                <a:tc>
                  <a:txBody>
                    <a:bodyPr/>
                    <a:lstStyle/>
                    <a:p>
                      <a:r>
                        <a:rPr lang="en-US" sz="1600" i="0" dirty="0">
                          <a:latin typeface="Arial" panose="020B0604020202020204" pitchFamily="34" charset="0"/>
                          <a:cs typeface="Arial" panose="020B0604020202020204" pitchFamily="34" charset="0"/>
                        </a:rPr>
                        <a:t>Field Trips</a:t>
                      </a:r>
                    </a:p>
                  </a:txBody>
                  <a:tcPr/>
                </a:tc>
                <a:tc>
                  <a:txBody>
                    <a:bodyPr/>
                    <a:lstStyle/>
                    <a:p>
                      <a:r>
                        <a:rPr lang="en-US" sz="1600" i="0" dirty="0">
                          <a:latin typeface="Arial" panose="020B0604020202020204" pitchFamily="34" charset="0"/>
                          <a:cs typeface="Arial" panose="020B0604020202020204" pitchFamily="34" charset="0"/>
                        </a:rPr>
                        <a:t>Request must be received eight weeks prior</a:t>
                      </a:r>
                    </a:p>
                  </a:txBody>
                  <a:tcPr/>
                </a:tc>
                <a:extLst>
                  <a:ext uri="{0D108BD9-81ED-4DB2-BD59-A6C34878D82A}">
                    <a16:rowId xmlns:a16="http://schemas.microsoft.com/office/drawing/2014/main" val="2484468193"/>
                  </a:ext>
                </a:extLst>
              </a:tr>
              <a:tr h="761557">
                <a:tc>
                  <a:txBody>
                    <a:bodyPr/>
                    <a:lstStyle/>
                    <a:p>
                      <a:r>
                        <a:rPr lang="en-US" sz="1600" i="0" dirty="0">
                          <a:latin typeface="Arial" panose="020B0604020202020204" pitchFamily="34" charset="0"/>
                          <a:cs typeface="Arial" panose="020B0604020202020204" pitchFamily="34" charset="0"/>
                        </a:rPr>
                        <a:t>Snacks/ Food</a:t>
                      </a:r>
                    </a:p>
                  </a:txBody>
                  <a:tcPr/>
                </a:tc>
                <a:tc>
                  <a:txBody>
                    <a:bodyPr/>
                    <a:lstStyle/>
                    <a:p>
                      <a:r>
                        <a:rPr lang="en-US" sz="1600" i="0" dirty="0">
                          <a:latin typeface="Arial" panose="020B0604020202020204" pitchFamily="34" charset="0"/>
                          <a:cs typeface="Arial" panose="020B0604020202020204" pitchFamily="34" charset="0"/>
                        </a:rPr>
                        <a:t>Food purchases for cooking related classes must be well documented and  approved in advance. No grant funds should be used for food without prior authorization.</a:t>
                      </a:r>
                    </a:p>
                  </a:txBody>
                  <a:tcPr/>
                </a:tc>
                <a:extLst>
                  <a:ext uri="{0D108BD9-81ED-4DB2-BD59-A6C34878D82A}">
                    <a16:rowId xmlns:a16="http://schemas.microsoft.com/office/drawing/2014/main" val="2832280096"/>
                  </a:ext>
                </a:extLst>
              </a:tr>
              <a:tr h="310264">
                <a:tc>
                  <a:txBody>
                    <a:bodyPr/>
                    <a:lstStyle/>
                    <a:p>
                      <a:r>
                        <a:rPr lang="en-US" sz="1600" i="0" dirty="0">
                          <a:latin typeface="Arial" panose="020B0604020202020204" pitchFamily="34" charset="0"/>
                          <a:cs typeface="Arial" panose="020B0604020202020204" pitchFamily="34" charset="0"/>
                        </a:rPr>
                        <a:t>Gift Cards/ Cash</a:t>
                      </a:r>
                    </a:p>
                  </a:txBody>
                  <a:tcPr/>
                </a:tc>
                <a:tc>
                  <a:txBody>
                    <a:bodyPr/>
                    <a:lstStyle/>
                    <a:p>
                      <a:r>
                        <a:rPr lang="en-US" sz="1600" i="0" dirty="0">
                          <a:latin typeface="Arial" panose="020B0604020202020204" pitchFamily="34" charset="0"/>
                          <a:cs typeface="Arial" panose="020B0604020202020204" pitchFamily="34" charset="0"/>
                        </a:rPr>
                        <a:t>No gift card or cash</a:t>
                      </a:r>
                    </a:p>
                  </a:txBody>
                  <a:tcPr/>
                </a:tc>
                <a:extLst>
                  <a:ext uri="{0D108BD9-81ED-4DB2-BD59-A6C34878D82A}">
                    <a16:rowId xmlns:a16="http://schemas.microsoft.com/office/drawing/2014/main" val="100476254"/>
                  </a:ext>
                </a:extLst>
              </a:tr>
              <a:tr h="987203">
                <a:tc>
                  <a:txBody>
                    <a:bodyPr/>
                    <a:lstStyle/>
                    <a:p>
                      <a:r>
                        <a:rPr lang="en-US" sz="1600" i="0" dirty="0">
                          <a:latin typeface="Arial" panose="020B0604020202020204" pitchFamily="34" charset="0"/>
                          <a:cs typeface="Arial" panose="020B0604020202020204" pitchFamily="34" charset="0"/>
                        </a:rPr>
                        <a:t>Professional Development (Non-required)</a:t>
                      </a:r>
                    </a:p>
                  </a:txBody>
                  <a:tcPr/>
                </a:tc>
                <a:tc>
                  <a:txBody>
                    <a:bodyPr/>
                    <a:lstStyle/>
                    <a:p>
                      <a:r>
                        <a:rPr lang="en-US" sz="1600" i="0" dirty="0">
                          <a:latin typeface="Arial" panose="020B0604020202020204" pitchFamily="34" charset="0"/>
                          <a:cs typeface="Arial" panose="020B0604020202020204" pitchFamily="34" charset="0"/>
                        </a:rPr>
                        <a:t>No more than 2% of the total annual award request may be used for additional professional development related directly to 21</a:t>
                      </a:r>
                      <a:r>
                        <a:rPr lang="en-US" sz="1600" i="0" baseline="30000" dirty="0">
                          <a:latin typeface="Arial" panose="020B0604020202020204" pitchFamily="34" charset="0"/>
                          <a:cs typeface="Arial" panose="020B0604020202020204" pitchFamily="34" charset="0"/>
                        </a:rPr>
                        <a:t>st</a:t>
                      </a:r>
                      <a:r>
                        <a:rPr lang="en-US" sz="1600" i="0" dirty="0">
                          <a:latin typeface="Arial" panose="020B0604020202020204" pitchFamily="34" charset="0"/>
                          <a:cs typeface="Arial" panose="020B0604020202020204" pitchFamily="34" charset="0"/>
                        </a:rPr>
                        <a:t> CCLC programs, excluding required state, local, and national conferences. Request must be received 90 days prior to attendance and before fiscal commitment.</a:t>
                      </a:r>
                    </a:p>
                  </a:txBody>
                  <a:tcPr/>
                </a:tc>
                <a:extLst>
                  <a:ext uri="{0D108BD9-81ED-4DB2-BD59-A6C34878D82A}">
                    <a16:rowId xmlns:a16="http://schemas.microsoft.com/office/drawing/2014/main" val="3490988579"/>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A8A8A"/>
                </a:solidFill>
                <a:effectLst/>
                <a:uLnTx/>
                <a:uFillTx/>
                <a:latin typeface="Calibri"/>
                <a:ea typeface="+mn-ea"/>
                <a:cs typeface="Calibri"/>
              </a:rPr>
              <a:pPr marL="25400" marR="0" lvl="0" indent="0" algn="l" defTabSz="914400" rtl="0" eaLnBrk="1" fontAlgn="auto" latinLnBrk="0" hangingPunct="1">
                <a:lnSpc>
                  <a:spcPts val="1240"/>
                </a:lnSpc>
                <a:spcBef>
                  <a:spcPts val="0"/>
                </a:spcBef>
                <a:spcAft>
                  <a:spcPts val="0"/>
                </a:spcAft>
                <a:buClrTx/>
                <a:buSzTx/>
                <a:buFontTx/>
                <a:buNone/>
                <a:tabLst/>
                <a:defRPr/>
              </a:pPr>
              <a:t>54</a:t>
            </a:fld>
            <a:endParaRPr kumimoji="0" sz="1200" b="0" i="0" u="none" strike="noStrike" kern="1200" cap="none" spc="0" normalizeH="0" baseline="0" noProof="0" dirty="0">
              <a:ln>
                <a:noFill/>
              </a:ln>
              <a:solidFill>
                <a:srgbClr val="8A8A8A"/>
              </a:solidFill>
              <a:effectLst/>
              <a:uLnTx/>
              <a:uFillTx/>
              <a:latin typeface="Calibri"/>
              <a:ea typeface="+mn-ea"/>
              <a:cs typeface="Calibri"/>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gn="l">
              <a:spcBef>
                <a:spcPts val="105"/>
              </a:spcBef>
            </a:pPr>
            <a:r>
              <a:rPr spc="-5" dirty="0"/>
              <a:t>Contacts and </a:t>
            </a:r>
            <a:r>
              <a:rPr dirty="0"/>
              <a:t>PDE</a:t>
            </a:r>
            <a:r>
              <a:rPr spc="-80" dirty="0"/>
              <a:t> </a:t>
            </a:r>
            <a:r>
              <a:rPr spc="-5" dirty="0"/>
              <a:t>Mission</a:t>
            </a:r>
          </a:p>
        </p:txBody>
      </p:sp>
      <p:sp>
        <p:nvSpPr>
          <p:cNvPr id="3" name="object 3"/>
          <p:cNvSpPr txBox="1"/>
          <p:nvPr/>
        </p:nvSpPr>
        <p:spPr>
          <a:xfrm>
            <a:off x="2489581" y="1429318"/>
            <a:ext cx="2888615" cy="1391285"/>
          </a:xfrm>
          <a:prstGeom prst="rect">
            <a:avLst/>
          </a:prstGeom>
        </p:spPr>
        <p:txBody>
          <a:bodyPr vert="horz" wrap="square" lIns="0" tIns="12700" rIns="0" bIns="0" rtlCol="0">
            <a:spAutoFit/>
          </a:bodyPr>
          <a:lstStyle/>
          <a:p>
            <a:pPr algn="ctr">
              <a:spcBef>
                <a:spcPts val="100"/>
              </a:spcBef>
            </a:pPr>
            <a:r>
              <a:rPr b="1" spc="-5" dirty="0">
                <a:solidFill>
                  <a:prstClr val="black"/>
                </a:solidFill>
                <a:latin typeface="Arial"/>
                <a:cs typeface="Arial"/>
              </a:rPr>
              <a:t>N. Craig</a:t>
            </a:r>
            <a:r>
              <a:rPr b="1" dirty="0">
                <a:solidFill>
                  <a:prstClr val="black"/>
                </a:solidFill>
                <a:latin typeface="Arial"/>
                <a:cs typeface="Arial"/>
              </a:rPr>
              <a:t> </a:t>
            </a:r>
            <a:r>
              <a:rPr b="1" spc="-5" dirty="0">
                <a:solidFill>
                  <a:prstClr val="black"/>
                </a:solidFill>
                <a:latin typeface="Arial"/>
                <a:cs typeface="Arial"/>
              </a:rPr>
              <a:t>Scott</a:t>
            </a:r>
            <a:endParaRPr dirty="0">
              <a:solidFill>
                <a:prstClr val="black"/>
              </a:solidFill>
              <a:latin typeface="Arial"/>
              <a:cs typeface="Arial"/>
            </a:endParaRPr>
          </a:p>
          <a:p>
            <a:pPr marR="5080" algn="ctr"/>
            <a:r>
              <a:rPr spc="-10" dirty="0">
                <a:solidFill>
                  <a:prstClr val="black"/>
                </a:solidFill>
                <a:latin typeface="Arial"/>
                <a:cs typeface="Arial"/>
              </a:rPr>
              <a:t>21</a:t>
            </a:r>
            <a:r>
              <a:rPr spc="-10" baseline="30000" dirty="0">
                <a:solidFill>
                  <a:prstClr val="black"/>
                </a:solidFill>
                <a:latin typeface="Arial"/>
                <a:cs typeface="Arial"/>
              </a:rPr>
              <a:t>st</a:t>
            </a:r>
            <a:r>
              <a:rPr lang="en-US" spc="-10" dirty="0">
                <a:solidFill>
                  <a:prstClr val="black"/>
                </a:solidFill>
                <a:latin typeface="Arial"/>
                <a:cs typeface="Arial"/>
              </a:rPr>
              <a:t> </a:t>
            </a:r>
            <a:r>
              <a:rPr spc="-10" dirty="0">
                <a:solidFill>
                  <a:prstClr val="black"/>
                </a:solidFill>
                <a:latin typeface="Arial"/>
                <a:cs typeface="Arial"/>
              </a:rPr>
              <a:t>CCLC Supervisor  </a:t>
            </a:r>
            <a:r>
              <a:rPr spc="-70" dirty="0">
                <a:solidFill>
                  <a:prstClr val="black"/>
                </a:solidFill>
                <a:latin typeface="Arial"/>
                <a:cs typeface="Arial"/>
              </a:rPr>
              <a:t>PA </a:t>
            </a:r>
            <a:r>
              <a:rPr spc="-10" dirty="0">
                <a:solidFill>
                  <a:prstClr val="black"/>
                </a:solidFill>
                <a:latin typeface="Arial"/>
                <a:cs typeface="Arial"/>
              </a:rPr>
              <a:t>Department </a:t>
            </a:r>
            <a:r>
              <a:rPr spc="-5" dirty="0">
                <a:solidFill>
                  <a:prstClr val="black"/>
                </a:solidFill>
                <a:latin typeface="Arial"/>
                <a:cs typeface="Arial"/>
              </a:rPr>
              <a:t>of</a:t>
            </a:r>
            <a:r>
              <a:rPr spc="-30" dirty="0">
                <a:solidFill>
                  <a:prstClr val="black"/>
                </a:solidFill>
                <a:latin typeface="Arial"/>
                <a:cs typeface="Arial"/>
              </a:rPr>
              <a:t> </a:t>
            </a:r>
            <a:r>
              <a:rPr spc="-10" dirty="0">
                <a:solidFill>
                  <a:prstClr val="black"/>
                </a:solidFill>
                <a:latin typeface="Arial"/>
                <a:cs typeface="Arial"/>
              </a:rPr>
              <a:t>Education</a:t>
            </a:r>
            <a:endParaRPr dirty="0">
              <a:solidFill>
                <a:prstClr val="black"/>
              </a:solidFill>
              <a:latin typeface="Arial"/>
              <a:cs typeface="Arial"/>
            </a:endParaRPr>
          </a:p>
          <a:p>
            <a:pPr algn="ctr">
              <a:lnSpc>
                <a:spcPts val="2135"/>
              </a:lnSpc>
            </a:pPr>
            <a:r>
              <a:rPr spc="-10" dirty="0">
                <a:solidFill>
                  <a:prstClr val="black"/>
                </a:solidFill>
                <a:latin typeface="Arial"/>
                <a:cs typeface="Arial"/>
              </a:rPr>
              <a:t>(717)</a:t>
            </a:r>
            <a:r>
              <a:rPr spc="5" dirty="0">
                <a:solidFill>
                  <a:prstClr val="black"/>
                </a:solidFill>
                <a:latin typeface="Arial"/>
                <a:cs typeface="Arial"/>
              </a:rPr>
              <a:t> </a:t>
            </a:r>
            <a:r>
              <a:rPr spc="-10" dirty="0">
                <a:solidFill>
                  <a:prstClr val="black"/>
                </a:solidFill>
                <a:latin typeface="Arial"/>
                <a:cs typeface="Arial"/>
              </a:rPr>
              <a:t>346-3251</a:t>
            </a:r>
            <a:endParaRPr dirty="0">
              <a:solidFill>
                <a:prstClr val="black"/>
              </a:solidFill>
              <a:latin typeface="Arial"/>
              <a:cs typeface="Arial"/>
            </a:endParaRPr>
          </a:p>
          <a:p>
            <a:pPr algn="ctr">
              <a:lnSpc>
                <a:spcPts val="2135"/>
              </a:lnSpc>
            </a:pPr>
            <a:r>
              <a:rPr dirty="0">
                <a:hlinkClick r:id="rId3"/>
              </a:rPr>
              <a:t>nscot@pa.gov</a:t>
            </a:r>
            <a:endParaRPr dirty="0"/>
          </a:p>
        </p:txBody>
      </p:sp>
      <p:sp>
        <p:nvSpPr>
          <p:cNvPr id="4" name="object 4"/>
          <p:cNvSpPr txBox="1"/>
          <p:nvPr/>
        </p:nvSpPr>
        <p:spPr>
          <a:xfrm>
            <a:off x="6455333" y="1423603"/>
            <a:ext cx="3528060" cy="1397000"/>
          </a:xfrm>
          <a:prstGeom prst="rect">
            <a:avLst/>
          </a:prstGeom>
        </p:spPr>
        <p:txBody>
          <a:bodyPr vert="horz" wrap="square" lIns="0" tIns="12700" rIns="0" bIns="0" rtlCol="0">
            <a:spAutoFit/>
          </a:bodyPr>
          <a:lstStyle/>
          <a:p>
            <a:pPr algn="ctr">
              <a:spcBef>
                <a:spcPts val="100"/>
              </a:spcBef>
            </a:pPr>
            <a:r>
              <a:rPr b="1" spc="-10" dirty="0">
                <a:solidFill>
                  <a:prstClr val="black"/>
                </a:solidFill>
                <a:latin typeface="Arial"/>
                <a:cs typeface="Arial"/>
              </a:rPr>
              <a:t>Carmen </a:t>
            </a:r>
            <a:r>
              <a:rPr b="1" dirty="0">
                <a:solidFill>
                  <a:prstClr val="black"/>
                </a:solidFill>
                <a:latin typeface="Arial"/>
                <a:cs typeface="Arial"/>
              </a:rPr>
              <a:t>M.</a:t>
            </a:r>
            <a:r>
              <a:rPr b="1" spc="15" dirty="0">
                <a:solidFill>
                  <a:prstClr val="black"/>
                </a:solidFill>
                <a:latin typeface="Arial"/>
                <a:cs typeface="Arial"/>
              </a:rPr>
              <a:t> </a:t>
            </a:r>
            <a:r>
              <a:rPr b="1" spc="-5" dirty="0">
                <a:solidFill>
                  <a:prstClr val="black"/>
                </a:solidFill>
                <a:latin typeface="Arial"/>
                <a:cs typeface="Arial"/>
              </a:rPr>
              <a:t>Medina</a:t>
            </a:r>
            <a:endParaRPr dirty="0">
              <a:solidFill>
                <a:prstClr val="black"/>
              </a:solidFill>
              <a:latin typeface="Arial"/>
              <a:cs typeface="Arial"/>
            </a:endParaRPr>
          </a:p>
          <a:p>
            <a:pPr marR="5080" algn="ctr"/>
            <a:r>
              <a:rPr spc="-10" dirty="0">
                <a:solidFill>
                  <a:prstClr val="black"/>
                </a:solidFill>
                <a:latin typeface="Arial"/>
                <a:cs typeface="Arial"/>
              </a:rPr>
              <a:t>Chief, </a:t>
            </a:r>
            <a:r>
              <a:rPr spc="-5" dirty="0">
                <a:solidFill>
                  <a:prstClr val="black"/>
                </a:solidFill>
                <a:latin typeface="Arial"/>
                <a:cs typeface="Arial"/>
              </a:rPr>
              <a:t>Division of </a:t>
            </a:r>
            <a:r>
              <a:rPr spc="-10" dirty="0">
                <a:solidFill>
                  <a:prstClr val="black"/>
                </a:solidFill>
                <a:latin typeface="Arial"/>
                <a:cs typeface="Arial"/>
              </a:rPr>
              <a:t>Student Services  </a:t>
            </a:r>
            <a:r>
              <a:rPr spc="-70" dirty="0">
                <a:solidFill>
                  <a:prstClr val="black"/>
                </a:solidFill>
                <a:latin typeface="Arial"/>
                <a:cs typeface="Arial"/>
              </a:rPr>
              <a:t>PA </a:t>
            </a:r>
            <a:r>
              <a:rPr spc="-10" dirty="0">
                <a:solidFill>
                  <a:prstClr val="black"/>
                </a:solidFill>
                <a:latin typeface="Arial"/>
                <a:cs typeface="Arial"/>
              </a:rPr>
              <a:t>Department </a:t>
            </a:r>
            <a:r>
              <a:rPr spc="-5" dirty="0">
                <a:solidFill>
                  <a:prstClr val="black"/>
                </a:solidFill>
                <a:latin typeface="Arial"/>
                <a:cs typeface="Arial"/>
              </a:rPr>
              <a:t>of</a:t>
            </a:r>
            <a:r>
              <a:rPr spc="-15" dirty="0">
                <a:solidFill>
                  <a:prstClr val="black"/>
                </a:solidFill>
                <a:latin typeface="Arial"/>
                <a:cs typeface="Arial"/>
              </a:rPr>
              <a:t> </a:t>
            </a:r>
            <a:r>
              <a:rPr spc="-10" dirty="0">
                <a:solidFill>
                  <a:prstClr val="black"/>
                </a:solidFill>
                <a:latin typeface="Arial"/>
                <a:cs typeface="Arial"/>
              </a:rPr>
              <a:t>Education</a:t>
            </a:r>
            <a:endParaRPr dirty="0">
              <a:solidFill>
                <a:prstClr val="black"/>
              </a:solidFill>
              <a:latin typeface="Arial"/>
              <a:cs typeface="Arial"/>
            </a:endParaRPr>
          </a:p>
          <a:p>
            <a:pPr algn="ctr"/>
            <a:r>
              <a:rPr spc="-10" dirty="0">
                <a:solidFill>
                  <a:prstClr val="black"/>
                </a:solidFill>
                <a:latin typeface="Arial"/>
                <a:cs typeface="Arial"/>
              </a:rPr>
              <a:t>(717)</a:t>
            </a:r>
            <a:r>
              <a:rPr spc="10" dirty="0">
                <a:solidFill>
                  <a:prstClr val="black"/>
                </a:solidFill>
                <a:latin typeface="Arial"/>
                <a:cs typeface="Arial"/>
              </a:rPr>
              <a:t> </a:t>
            </a:r>
            <a:r>
              <a:rPr spc="-10" dirty="0">
                <a:solidFill>
                  <a:prstClr val="black"/>
                </a:solidFill>
                <a:latin typeface="Arial"/>
                <a:cs typeface="Arial"/>
              </a:rPr>
              <a:t>783-6466</a:t>
            </a:r>
            <a:endParaRPr dirty="0">
              <a:solidFill>
                <a:prstClr val="black"/>
              </a:solidFill>
              <a:latin typeface="Arial"/>
              <a:cs typeface="Arial"/>
            </a:endParaRPr>
          </a:p>
          <a:p>
            <a:pPr algn="ctr"/>
            <a:r>
              <a:rPr dirty="0">
                <a:hlinkClick r:id="rId4"/>
              </a:rPr>
              <a:t>cmedina@pa.gov</a:t>
            </a:r>
            <a:endParaRPr dirty="0"/>
          </a:p>
        </p:txBody>
      </p:sp>
      <p:sp>
        <p:nvSpPr>
          <p:cNvPr id="6" name="object 4">
            <a:extLst>
              <a:ext uri="{FF2B5EF4-FFF2-40B4-BE49-F238E27FC236}">
                <a16:creationId xmlns:a16="http://schemas.microsoft.com/office/drawing/2014/main" id="{0F4BEE04-8A46-F6EA-84BA-74DDBE1094A1}"/>
              </a:ext>
            </a:extLst>
          </p:cNvPr>
          <p:cNvSpPr txBox="1"/>
          <p:nvPr/>
        </p:nvSpPr>
        <p:spPr>
          <a:xfrm>
            <a:off x="3712845" y="2906430"/>
            <a:ext cx="4316730" cy="1397819"/>
          </a:xfrm>
          <a:prstGeom prst="rect">
            <a:avLst/>
          </a:prstGeom>
        </p:spPr>
        <p:txBody>
          <a:bodyPr vert="horz" wrap="square" lIns="0" tIns="12700" rIns="0" bIns="0" rtlCol="0">
            <a:spAutoFit/>
          </a:bodyPr>
          <a:lstStyle/>
          <a:p>
            <a:pPr algn="ctr">
              <a:spcBef>
                <a:spcPts val="100"/>
              </a:spcBef>
            </a:pPr>
            <a:r>
              <a:rPr lang="en-US" b="1" spc="-10" dirty="0">
                <a:solidFill>
                  <a:prstClr val="black"/>
                </a:solidFill>
                <a:latin typeface="Arial"/>
                <a:cs typeface="Arial"/>
              </a:rPr>
              <a:t>WaTanya Ney</a:t>
            </a:r>
            <a:endParaRPr dirty="0">
              <a:solidFill>
                <a:prstClr val="black"/>
              </a:solidFill>
              <a:latin typeface="Arial"/>
              <a:cs typeface="Arial"/>
            </a:endParaRPr>
          </a:p>
          <a:p>
            <a:pPr marL="12700" marR="5080" algn="ctr"/>
            <a:r>
              <a:rPr lang="en-US" spc="-10" dirty="0">
                <a:solidFill>
                  <a:prstClr val="black"/>
                </a:solidFill>
                <a:latin typeface="Arial"/>
                <a:cs typeface="Arial"/>
              </a:rPr>
              <a:t>21</a:t>
            </a:r>
            <a:r>
              <a:rPr lang="en-US" spc="-10" baseline="30000" dirty="0">
                <a:solidFill>
                  <a:prstClr val="black"/>
                </a:solidFill>
                <a:latin typeface="Arial"/>
                <a:cs typeface="Arial"/>
              </a:rPr>
              <a:t>st</a:t>
            </a:r>
            <a:r>
              <a:rPr lang="en-US" spc="-10" dirty="0">
                <a:solidFill>
                  <a:prstClr val="black"/>
                </a:solidFill>
                <a:latin typeface="Arial"/>
                <a:cs typeface="Arial"/>
              </a:rPr>
              <a:t> CCLC Program Development Officer</a:t>
            </a:r>
          </a:p>
          <a:p>
            <a:pPr marL="12700" marR="5080" algn="ctr"/>
            <a:r>
              <a:rPr spc="-70" dirty="0">
                <a:solidFill>
                  <a:prstClr val="black"/>
                </a:solidFill>
                <a:latin typeface="Arial"/>
                <a:cs typeface="Arial"/>
              </a:rPr>
              <a:t>PA </a:t>
            </a:r>
            <a:r>
              <a:rPr spc="-10" dirty="0">
                <a:solidFill>
                  <a:prstClr val="black"/>
                </a:solidFill>
                <a:latin typeface="Arial"/>
                <a:cs typeface="Arial"/>
              </a:rPr>
              <a:t>Department </a:t>
            </a:r>
            <a:r>
              <a:rPr spc="-5" dirty="0">
                <a:solidFill>
                  <a:prstClr val="black"/>
                </a:solidFill>
                <a:latin typeface="Arial"/>
                <a:cs typeface="Arial"/>
              </a:rPr>
              <a:t>of</a:t>
            </a:r>
            <a:r>
              <a:rPr spc="-15" dirty="0">
                <a:solidFill>
                  <a:prstClr val="black"/>
                </a:solidFill>
                <a:latin typeface="Arial"/>
                <a:cs typeface="Arial"/>
              </a:rPr>
              <a:t> </a:t>
            </a:r>
            <a:r>
              <a:rPr spc="-10" dirty="0">
                <a:solidFill>
                  <a:prstClr val="black"/>
                </a:solidFill>
                <a:latin typeface="Arial"/>
                <a:cs typeface="Arial"/>
              </a:rPr>
              <a:t>Education</a:t>
            </a:r>
            <a:endParaRPr dirty="0">
              <a:solidFill>
                <a:prstClr val="black"/>
              </a:solidFill>
              <a:latin typeface="Arial"/>
              <a:cs typeface="Arial"/>
            </a:endParaRPr>
          </a:p>
          <a:p>
            <a:pPr algn="ctr"/>
            <a:r>
              <a:rPr spc="-10" dirty="0">
                <a:solidFill>
                  <a:prstClr val="black"/>
                </a:solidFill>
                <a:latin typeface="Arial"/>
                <a:cs typeface="Arial"/>
              </a:rPr>
              <a:t>(717)</a:t>
            </a:r>
            <a:r>
              <a:rPr spc="10" dirty="0">
                <a:solidFill>
                  <a:prstClr val="black"/>
                </a:solidFill>
                <a:latin typeface="Arial"/>
                <a:cs typeface="Arial"/>
              </a:rPr>
              <a:t> </a:t>
            </a:r>
            <a:r>
              <a:rPr lang="en-US" spc="-10" dirty="0">
                <a:solidFill>
                  <a:prstClr val="black"/>
                </a:solidFill>
                <a:latin typeface="Arial"/>
                <a:cs typeface="Arial"/>
              </a:rPr>
              <a:t>214</a:t>
            </a:r>
            <a:r>
              <a:rPr spc="-10" dirty="0">
                <a:solidFill>
                  <a:prstClr val="black"/>
                </a:solidFill>
                <a:latin typeface="Arial"/>
                <a:cs typeface="Arial"/>
              </a:rPr>
              <a:t>-</a:t>
            </a:r>
            <a:r>
              <a:rPr lang="en-US" spc="-10" dirty="0">
                <a:solidFill>
                  <a:prstClr val="black"/>
                </a:solidFill>
                <a:latin typeface="Arial"/>
                <a:cs typeface="Arial"/>
              </a:rPr>
              <a:t>7314</a:t>
            </a:r>
            <a:endParaRPr dirty="0">
              <a:solidFill>
                <a:prstClr val="black"/>
              </a:solidFill>
              <a:latin typeface="Arial"/>
              <a:cs typeface="Arial"/>
            </a:endParaRPr>
          </a:p>
          <a:p>
            <a:pPr algn="ctr"/>
            <a:r>
              <a:rPr lang="en-US" dirty="0">
                <a:hlinkClick r:id="rId5"/>
              </a:rPr>
              <a:t>wney@pa.gov</a:t>
            </a:r>
            <a:endParaRPr lang="en-US" dirty="0"/>
          </a:p>
        </p:txBody>
      </p:sp>
      <p:sp>
        <p:nvSpPr>
          <p:cNvPr id="5" name="object 5"/>
          <p:cNvSpPr txBox="1">
            <a:spLocks noGrp="1"/>
          </p:cNvSpPr>
          <p:nvPr>
            <p:ph type="body" idx="4294967295"/>
          </p:nvPr>
        </p:nvSpPr>
        <p:spPr>
          <a:xfrm>
            <a:off x="771524" y="4589463"/>
            <a:ext cx="10720961" cy="1090042"/>
          </a:xfrm>
          <a:prstGeom prst="rect">
            <a:avLst/>
          </a:prstGeom>
        </p:spPr>
        <p:txBody>
          <a:bodyPr vert="horz" wrap="square" lIns="0" tIns="12700" rIns="0" bIns="0" rtlCol="0">
            <a:spAutoFit/>
          </a:bodyPr>
          <a:lstStyle/>
          <a:p>
            <a:pPr marL="184785" marR="179070" algn="ctr">
              <a:spcBef>
                <a:spcPts val="100"/>
              </a:spcBef>
            </a:pPr>
            <a:r>
              <a:rPr sz="1400" spc="-5" dirty="0"/>
              <a:t>For more information </a:t>
            </a:r>
            <a:r>
              <a:rPr sz="1400" spc="-10" dirty="0"/>
              <a:t>on </a:t>
            </a:r>
            <a:r>
              <a:rPr sz="1400" spc="-5" dirty="0"/>
              <a:t>the </a:t>
            </a:r>
            <a:r>
              <a:rPr sz="1400" spc="-10" dirty="0"/>
              <a:t>21</a:t>
            </a:r>
            <a:r>
              <a:rPr sz="1400" spc="-10" baseline="30000" dirty="0"/>
              <a:t>st</a:t>
            </a:r>
            <a:r>
              <a:rPr lang="en-US" sz="1400" spc="-10" dirty="0"/>
              <a:t> </a:t>
            </a:r>
            <a:r>
              <a:rPr sz="1400" spc="-5" dirty="0"/>
              <a:t>Community </a:t>
            </a:r>
            <a:r>
              <a:rPr sz="1400" spc="-10" dirty="0"/>
              <a:t>Learning Centers grant please </a:t>
            </a:r>
            <a:r>
              <a:rPr sz="1400" spc="-5" dirty="0"/>
              <a:t>visit </a:t>
            </a:r>
            <a:r>
              <a:rPr sz="1400" spc="-10" dirty="0"/>
              <a:t>PDE’s website </a:t>
            </a:r>
            <a:r>
              <a:rPr sz="1400" spc="-5" dirty="0"/>
              <a:t>at</a:t>
            </a:r>
            <a:r>
              <a:rPr lang="en-US" sz="1400" spc="-5" dirty="0"/>
              <a:t> </a:t>
            </a:r>
            <a:r>
              <a:rPr sz="1400" u="heavy" spc="-20" dirty="0">
                <a:solidFill>
                  <a:srgbClr val="0000FF"/>
                </a:solidFill>
                <a:uFill>
                  <a:solidFill>
                    <a:srgbClr val="0000FF"/>
                  </a:solidFill>
                </a:uFill>
                <a:hlinkClick r:id="rId6"/>
              </a:rPr>
              <a:t>www.education.pa.gov.</a:t>
            </a:r>
          </a:p>
          <a:p>
            <a:pPr marL="19050">
              <a:spcBef>
                <a:spcPts val="40"/>
              </a:spcBef>
            </a:pPr>
            <a:endParaRPr sz="1400" dirty="0">
              <a:latin typeface="Times New Roman"/>
              <a:cs typeface="Times New Roman"/>
            </a:endParaRPr>
          </a:p>
          <a:p>
            <a:pPr marL="31115" marR="5080" algn="ctr"/>
            <a:r>
              <a:rPr sz="1400" b="1" i="1" dirty="0"/>
              <a:t>The </a:t>
            </a:r>
            <a:r>
              <a:rPr sz="1400" b="1" i="1" spc="-5" dirty="0"/>
              <a:t>mission </a:t>
            </a:r>
            <a:r>
              <a:rPr sz="1400" b="1" i="1" dirty="0"/>
              <a:t>of the department </a:t>
            </a:r>
            <a:r>
              <a:rPr sz="1400" b="1" i="1" spc="-5" dirty="0"/>
              <a:t>is </a:t>
            </a:r>
            <a:r>
              <a:rPr sz="1400" b="1" i="1" dirty="0"/>
              <a:t>to </a:t>
            </a:r>
            <a:r>
              <a:rPr sz="1400" b="1" i="1" spc="-5" dirty="0"/>
              <a:t>academically </a:t>
            </a:r>
            <a:r>
              <a:rPr sz="1400" b="1" i="1" dirty="0"/>
              <a:t>prepare</a:t>
            </a:r>
            <a:r>
              <a:rPr sz="1400" b="1" i="1" spc="-135" dirty="0"/>
              <a:t> </a:t>
            </a:r>
            <a:r>
              <a:rPr sz="1400" b="1" i="1" dirty="0"/>
              <a:t>children  and </a:t>
            </a:r>
            <a:r>
              <a:rPr sz="1400" b="1" i="1" spc="-5" dirty="0"/>
              <a:t>adults </a:t>
            </a:r>
            <a:r>
              <a:rPr sz="1400" b="1" i="1" dirty="0"/>
              <a:t>to succeed as </a:t>
            </a:r>
            <a:r>
              <a:rPr sz="1400" b="1" i="1" spc="-5" dirty="0"/>
              <a:t>productive citizens. The department  </a:t>
            </a:r>
            <a:r>
              <a:rPr sz="1400" b="1" i="1" dirty="0"/>
              <a:t>seeks to ensure that the </a:t>
            </a:r>
            <a:r>
              <a:rPr sz="1400" b="1" i="1" spc="-5" dirty="0"/>
              <a:t>technical support, </a:t>
            </a:r>
            <a:r>
              <a:rPr sz="1400" b="1" i="1" dirty="0"/>
              <a:t>resources and  opportunities are </a:t>
            </a:r>
            <a:r>
              <a:rPr sz="1400" b="1" i="1" spc="-5" dirty="0"/>
              <a:t>in </a:t>
            </a:r>
            <a:r>
              <a:rPr sz="1400" b="1" i="1" dirty="0"/>
              <a:t>place for </a:t>
            </a:r>
            <a:r>
              <a:rPr sz="1400" b="1" i="1" spc="-5" dirty="0"/>
              <a:t>all </a:t>
            </a:r>
            <a:r>
              <a:rPr sz="1400" b="1" i="1" dirty="0"/>
              <a:t>students, whether children or  adults, to receive a </a:t>
            </a:r>
            <a:r>
              <a:rPr lang="en-US" sz="1400" b="1" i="1" dirty="0"/>
              <a:t>high-quality</a:t>
            </a:r>
            <a:r>
              <a:rPr sz="1400" b="1" i="1" spc="-135" dirty="0"/>
              <a:t> </a:t>
            </a:r>
            <a:r>
              <a:rPr sz="1400" b="1" i="1" dirty="0"/>
              <a:t>education.</a:t>
            </a:r>
            <a:endParaRPr sz="1400"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55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spcBef>
                <a:spcPts val="105"/>
              </a:spcBef>
            </a:pPr>
            <a:r>
              <a:rPr dirty="0"/>
              <a:t>21</a:t>
            </a:r>
            <a:r>
              <a:rPr baseline="30000" dirty="0"/>
              <a:t>st</a:t>
            </a:r>
            <a:r>
              <a:rPr lang="en-US" dirty="0"/>
              <a:t> </a:t>
            </a:r>
            <a:r>
              <a:rPr dirty="0"/>
              <a:t>CCLC Program </a:t>
            </a:r>
            <a:r>
              <a:rPr lang="en-US" dirty="0"/>
              <a:t>Overview (2)</a:t>
            </a:r>
            <a:endParaRPr dirty="0"/>
          </a:p>
        </p:txBody>
      </p:sp>
      <p:sp>
        <p:nvSpPr>
          <p:cNvPr id="3" name="Text Placeholder 2">
            <a:extLst>
              <a:ext uri="{FF2B5EF4-FFF2-40B4-BE49-F238E27FC236}">
                <a16:creationId xmlns:a16="http://schemas.microsoft.com/office/drawing/2014/main" id="{4A0854DD-59DF-1263-B030-F3BA3F489CF2}"/>
              </a:ext>
            </a:extLst>
          </p:cNvPr>
          <p:cNvSpPr>
            <a:spLocks noGrp="1"/>
          </p:cNvSpPr>
          <p:nvPr>
            <p:ph type="body" idx="1"/>
          </p:nvPr>
        </p:nvSpPr>
        <p:spPr>
          <a:xfrm>
            <a:off x="735711" y="1508688"/>
            <a:ext cx="10720577" cy="1538883"/>
          </a:xfrm>
        </p:spPr>
        <p:txBody>
          <a:bodyPr/>
          <a:lstStyle/>
          <a:p>
            <a:pPr marL="800100" marR="0" lvl="1" indent="-342900" algn="l">
              <a:spcAft>
                <a:spcPts val="1200"/>
              </a:spcAft>
              <a:buFont typeface="Arial" panose="020B0604020202020204" pitchFamily="34" charset="0"/>
              <a:buChar char="•"/>
            </a:pPr>
            <a:r>
              <a:rPr lang="en-US" b="0" i="0" u="none" strike="noStrike" baseline="0" dirty="0">
                <a:solidFill>
                  <a:srgbClr val="000000"/>
                </a:solidFill>
                <a:latin typeface="Arial" panose="020B0604020202020204" pitchFamily="34" charset="0"/>
                <a:cs typeface="Arial" panose="020B0604020202020204" pitchFamily="34" charset="0"/>
              </a:rPr>
              <a:t>The 21</a:t>
            </a:r>
            <a:r>
              <a:rPr lang="en-US" b="0" i="0" u="none" strike="noStrike" baseline="30000" dirty="0">
                <a:solidFill>
                  <a:srgbClr val="000000"/>
                </a:solidFill>
                <a:latin typeface="Arial" panose="020B0604020202020204" pitchFamily="34" charset="0"/>
                <a:cs typeface="Arial" panose="020B0604020202020204" pitchFamily="34" charset="0"/>
              </a:rPr>
              <a:t>st</a:t>
            </a:r>
            <a:r>
              <a:rPr lang="en-US" b="0" i="0" u="none" strike="noStrike" baseline="0" dirty="0">
                <a:solidFill>
                  <a:srgbClr val="000000"/>
                </a:solidFill>
                <a:latin typeface="Arial" panose="020B0604020202020204" pitchFamily="34" charset="0"/>
                <a:cs typeface="Arial" panose="020B0604020202020204" pitchFamily="34" charset="0"/>
              </a:rPr>
              <a:t> CCLC program</a:t>
            </a:r>
            <a:r>
              <a:rPr lang="en-US" b="0" i="0" u="none" strike="noStrike" baseline="30000" dirty="0">
                <a:solidFill>
                  <a:srgbClr val="000000"/>
                </a:solidFill>
                <a:latin typeface="Arial" panose="020B0604020202020204" pitchFamily="34" charset="0"/>
                <a:cs typeface="Arial" panose="020B0604020202020204" pitchFamily="34" charset="0"/>
              </a:rPr>
              <a:t>  </a:t>
            </a:r>
            <a:r>
              <a:rPr lang="en-US" b="0" i="0" u="none" strike="noStrike" baseline="0" dirty="0">
                <a:solidFill>
                  <a:srgbClr val="000000"/>
                </a:solidFill>
                <a:latin typeface="Arial" panose="020B0604020202020204" pitchFamily="34" charset="0"/>
                <a:cs typeface="Arial" panose="020B0604020202020204" pitchFamily="34" charset="0"/>
              </a:rPr>
              <a:t>is funded through the US Department of Education (USDOE). Funding is authorized by the Elementary and Secondary Education Act (ESEA), as amended by the “Every Student Succeeds Act” (Title IV, Part B). Catalog of Federal Domestic Assistance (CFDA) Number: 84.287C.</a:t>
            </a:r>
            <a:endParaRPr lang="en-US" dirty="0">
              <a:solidFill>
                <a:srgbClr val="00000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Managed by the Pennsylvania Department of Education (PDE) Division of Student Services.</a:t>
            </a:r>
          </a:p>
        </p:txBody>
      </p:sp>
      <p:sp>
        <p:nvSpPr>
          <p:cNvPr id="7" name="Flowchart: Alternate Process 6" descr="Awarding Agency: USDOE">
            <a:extLst>
              <a:ext uri="{FF2B5EF4-FFF2-40B4-BE49-F238E27FC236}">
                <a16:creationId xmlns:a16="http://schemas.microsoft.com/office/drawing/2014/main" id="{2ADC5C97-CBD9-412A-82CC-EE18E766D78A}"/>
              </a:ext>
            </a:extLst>
          </p:cNvPr>
          <p:cNvSpPr/>
          <p:nvPr/>
        </p:nvSpPr>
        <p:spPr>
          <a:xfrm>
            <a:off x="3809999" y="3460808"/>
            <a:ext cx="4572000" cy="51975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Awarding Agency: USDOE</a:t>
            </a:r>
          </a:p>
        </p:txBody>
      </p:sp>
      <p:sp>
        <p:nvSpPr>
          <p:cNvPr id="11" name="Arrow: Down 10" descr="Down Arrow">
            <a:extLst>
              <a:ext uri="{FF2B5EF4-FFF2-40B4-BE49-F238E27FC236}">
                <a16:creationId xmlns:a16="http://schemas.microsoft.com/office/drawing/2014/main" id="{95B5E9DD-92FD-4FBF-9FFA-C4185A03DB54}"/>
              </a:ext>
            </a:extLst>
          </p:cNvPr>
          <p:cNvSpPr/>
          <p:nvPr/>
        </p:nvSpPr>
        <p:spPr>
          <a:xfrm>
            <a:off x="5892799" y="4090030"/>
            <a:ext cx="406400" cy="433449"/>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Alternate Process 7" descr="Recipient: PDE">
            <a:extLst>
              <a:ext uri="{FF2B5EF4-FFF2-40B4-BE49-F238E27FC236}">
                <a16:creationId xmlns:a16="http://schemas.microsoft.com/office/drawing/2014/main" id="{2A86A579-D484-4C68-9B28-78F17CB07975}"/>
              </a:ext>
            </a:extLst>
          </p:cNvPr>
          <p:cNvSpPr/>
          <p:nvPr/>
        </p:nvSpPr>
        <p:spPr>
          <a:xfrm>
            <a:off x="3809999" y="4646885"/>
            <a:ext cx="4572000" cy="42728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Recipient: PDE</a:t>
            </a:r>
          </a:p>
        </p:txBody>
      </p:sp>
      <p:sp>
        <p:nvSpPr>
          <p:cNvPr id="10" name="Arrow: Down 9" descr="Down Arrow">
            <a:extLst>
              <a:ext uri="{FF2B5EF4-FFF2-40B4-BE49-F238E27FC236}">
                <a16:creationId xmlns:a16="http://schemas.microsoft.com/office/drawing/2014/main" id="{16ACAEDF-0CA7-4224-B1CF-DD9D9F12C2B6}"/>
              </a:ext>
            </a:extLst>
          </p:cNvPr>
          <p:cNvSpPr/>
          <p:nvPr/>
        </p:nvSpPr>
        <p:spPr>
          <a:xfrm>
            <a:off x="5892799" y="5196912"/>
            <a:ext cx="406400" cy="45720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Alternate Process 8" descr="Subrecipient: 21st CCLC">
            <a:extLst>
              <a:ext uri="{FF2B5EF4-FFF2-40B4-BE49-F238E27FC236}">
                <a16:creationId xmlns:a16="http://schemas.microsoft.com/office/drawing/2014/main" id="{40496EA6-7572-418C-9147-1448521A2FDD}"/>
              </a:ext>
            </a:extLst>
          </p:cNvPr>
          <p:cNvSpPr/>
          <p:nvPr/>
        </p:nvSpPr>
        <p:spPr>
          <a:xfrm>
            <a:off x="3809999" y="5807460"/>
            <a:ext cx="45720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Subrecipient: 21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CCLC Programs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6</a:t>
            </a:fld>
            <a:endParaRPr dirty="0"/>
          </a:p>
        </p:txBody>
      </p:sp>
    </p:spTree>
    <p:extLst>
      <p:ext uri="{BB962C8B-B14F-4D97-AF65-F5344CB8AC3E}">
        <p14:creationId xmlns:p14="http://schemas.microsoft.com/office/powerpoint/2010/main" val="51345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6236" y="607569"/>
            <a:ext cx="10299529" cy="505908"/>
          </a:xfrm>
          <a:prstGeom prst="rect">
            <a:avLst/>
          </a:prstGeom>
        </p:spPr>
        <p:txBody>
          <a:bodyPr vert="horz" wrap="square" lIns="0" tIns="13335" rIns="0" bIns="0" rtlCol="0">
            <a:spAutoFit/>
          </a:bodyPr>
          <a:lstStyle/>
          <a:p>
            <a:pPr marL="12700" algn="l">
              <a:spcBef>
                <a:spcPts val="105"/>
              </a:spcBef>
            </a:pPr>
            <a:r>
              <a:rPr dirty="0"/>
              <a:t>21</a:t>
            </a:r>
            <a:r>
              <a:rPr baseline="30000" dirty="0"/>
              <a:t>st</a:t>
            </a:r>
            <a:r>
              <a:rPr lang="en-US" dirty="0"/>
              <a:t> </a:t>
            </a:r>
            <a:r>
              <a:rPr dirty="0"/>
              <a:t>CCLC Program</a:t>
            </a:r>
            <a:r>
              <a:rPr lang="en-US" dirty="0"/>
              <a:t> Overview (3)</a:t>
            </a:r>
            <a:endParaRPr dirty="0"/>
          </a:p>
        </p:txBody>
      </p:sp>
      <p:sp>
        <p:nvSpPr>
          <p:cNvPr id="4" name="Text Placeholder 3">
            <a:extLst>
              <a:ext uri="{FF2B5EF4-FFF2-40B4-BE49-F238E27FC236}">
                <a16:creationId xmlns:a16="http://schemas.microsoft.com/office/drawing/2014/main" id="{214D3087-5417-4978-490F-222E627954C1}"/>
              </a:ext>
            </a:extLst>
          </p:cNvPr>
          <p:cNvSpPr>
            <a:spLocks noGrp="1"/>
          </p:cNvSpPr>
          <p:nvPr>
            <p:ph type="body" idx="1"/>
          </p:nvPr>
        </p:nvSpPr>
        <p:spPr>
          <a:xfrm>
            <a:off x="735710" y="1418276"/>
            <a:ext cx="10972800" cy="3470181"/>
          </a:xfrm>
        </p:spPr>
        <p:txBody>
          <a:bodyPr/>
          <a:lstStyle/>
          <a:p>
            <a:pPr marL="12700" algn="l">
              <a:spcBef>
                <a:spcPts val="925"/>
              </a:spcBef>
            </a:pPr>
            <a:r>
              <a:rPr lang="en-US" sz="2800" b="1" spc="-5" dirty="0">
                <a:solidFill>
                  <a:prstClr val="black"/>
                </a:solidFill>
                <a:latin typeface="Arial"/>
                <a:cs typeface="Arial"/>
              </a:rPr>
              <a:t>Purpose</a:t>
            </a:r>
          </a:p>
          <a:p>
            <a:pPr marL="12700" algn="l">
              <a:spcBef>
                <a:spcPts val="925"/>
              </a:spcBef>
            </a:pPr>
            <a:r>
              <a:rPr lang="en-US" sz="2000" dirty="0"/>
              <a:t>The 21</a:t>
            </a:r>
            <a:r>
              <a:rPr lang="en-US" sz="2000" baseline="30000" dirty="0"/>
              <a:t>st</a:t>
            </a:r>
            <a:r>
              <a:rPr lang="en-US" sz="2000" dirty="0"/>
              <a:t> CCLC program supports the creation or expansion of community learning centers that:</a:t>
            </a:r>
          </a:p>
          <a:p>
            <a:pPr marL="983615" marR="74930" lvl="1" indent="-457200">
              <a:spcBef>
                <a:spcPts val="1200"/>
              </a:spcBef>
              <a:buFontTx/>
              <a:buAutoNum type="arabicPeriod"/>
              <a:tabLst>
                <a:tab pos="526415" algn="l"/>
                <a:tab pos="527050" algn="l"/>
              </a:tabLst>
            </a:pPr>
            <a:r>
              <a:rPr lang="en-US" sz="2000" spc="-5" dirty="0">
                <a:solidFill>
                  <a:prstClr val="black"/>
                </a:solidFill>
                <a:latin typeface="Arial"/>
                <a:cs typeface="Arial"/>
              </a:rPr>
              <a:t>provide </a:t>
            </a:r>
            <a:r>
              <a:rPr lang="en-US" sz="2000" dirty="0">
                <a:solidFill>
                  <a:prstClr val="black"/>
                </a:solidFill>
                <a:latin typeface="Arial"/>
                <a:cs typeface="Arial"/>
              </a:rPr>
              <a:t>academic enrichment, including </a:t>
            </a:r>
            <a:r>
              <a:rPr lang="en-US" sz="2000" spc="-5" dirty="0">
                <a:solidFill>
                  <a:prstClr val="black"/>
                </a:solidFill>
                <a:latin typeface="Arial"/>
                <a:cs typeface="Arial"/>
              </a:rPr>
              <a:t>tutorial </a:t>
            </a:r>
            <a:r>
              <a:rPr lang="en-US" sz="2000" dirty="0">
                <a:solidFill>
                  <a:prstClr val="black"/>
                </a:solidFill>
                <a:latin typeface="Arial"/>
                <a:cs typeface="Arial"/>
              </a:rPr>
              <a:t>services </a:t>
            </a:r>
            <a:r>
              <a:rPr lang="en-US" sz="2000" spc="-5" dirty="0">
                <a:solidFill>
                  <a:prstClr val="black"/>
                </a:solidFill>
                <a:latin typeface="Arial"/>
                <a:cs typeface="Arial"/>
              </a:rPr>
              <a:t>to </a:t>
            </a:r>
            <a:r>
              <a:rPr lang="en-US" sz="2000" dirty="0">
                <a:solidFill>
                  <a:prstClr val="black"/>
                </a:solidFill>
                <a:latin typeface="Arial"/>
                <a:cs typeface="Arial"/>
              </a:rPr>
              <a:t>help  students, </a:t>
            </a:r>
            <a:r>
              <a:rPr lang="en-US" sz="2000" spc="-5" dirty="0">
                <a:solidFill>
                  <a:prstClr val="black"/>
                </a:solidFill>
                <a:latin typeface="Arial"/>
                <a:cs typeface="Arial"/>
              </a:rPr>
              <a:t>particularly </a:t>
            </a:r>
            <a:r>
              <a:rPr lang="en-US" sz="2000" dirty="0">
                <a:solidFill>
                  <a:prstClr val="black"/>
                </a:solidFill>
                <a:latin typeface="Arial"/>
                <a:cs typeface="Arial"/>
              </a:rPr>
              <a:t>students who </a:t>
            </a:r>
            <a:r>
              <a:rPr lang="en-US" sz="2000" spc="-5" dirty="0">
                <a:solidFill>
                  <a:prstClr val="black"/>
                </a:solidFill>
                <a:latin typeface="Arial"/>
                <a:cs typeface="Arial"/>
              </a:rPr>
              <a:t>attend low-performing </a:t>
            </a:r>
            <a:r>
              <a:rPr lang="en-US" sz="2000" dirty="0">
                <a:solidFill>
                  <a:prstClr val="black"/>
                </a:solidFill>
                <a:latin typeface="Arial"/>
                <a:cs typeface="Arial"/>
              </a:rPr>
              <a:t>schools,  </a:t>
            </a:r>
            <a:r>
              <a:rPr lang="en-US" sz="2000" spc="-5" dirty="0">
                <a:solidFill>
                  <a:prstClr val="black"/>
                </a:solidFill>
                <a:latin typeface="Arial"/>
                <a:cs typeface="Arial"/>
              </a:rPr>
              <a:t>to </a:t>
            </a:r>
            <a:r>
              <a:rPr lang="en-US" sz="2000" dirty="0">
                <a:solidFill>
                  <a:prstClr val="black"/>
                </a:solidFill>
                <a:latin typeface="Arial"/>
                <a:cs typeface="Arial"/>
              </a:rPr>
              <a:t>meet </a:t>
            </a:r>
            <a:r>
              <a:rPr lang="en-US" sz="2000" spc="-5" dirty="0">
                <a:solidFill>
                  <a:prstClr val="black"/>
                </a:solidFill>
                <a:latin typeface="Arial"/>
                <a:cs typeface="Arial"/>
              </a:rPr>
              <a:t>the </a:t>
            </a:r>
            <a:r>
              <a:rPr lang="en-US" sz="2000" dirty="0">
                <a:solidFill>
                  <a:prstClr val="black"/>
                </a:solidFill>
                <a:latin typeface="Arial"/>
                <a:cs typeface="Arial"/>
              </a:rPr>
              <a:t>challenging </a:t>
            </a:r>
            <a:r>
              <a:rPr lang="en-US" sz="2000" spc="-5" dirty="0">
                <a:solidFill>
                  <a:prstClr val="black"/>
                </a:solidFill>
                <a:latin typeface="Arial"/>
                <a:cs typeface="Arial"/>
              </a:rPr>
              <a:t>state </a:t>
            </a:r>
            <a:r>
              <a:rPr lang="en-US" sz="2000" dirty="0">
                <a:solidFill>
                  <a:prstClr val="black"/>
                </a:solidFill>
                <a:latin typeface="Arial"/>
                <a:cs typeface="Arial"/>
              </a:rPr>
              <a:t>academic</a:t>
            </a:r>
            <a:r>
              <a:rPr lang="en-US" sz="2000" spc="-130" dirty="0">
                <a:solidFill>
                  <a:prstClr val="black"/>
                </a:solidFill>
                <a:latin typeface="Arial"/>
                <a:cs typeface="Arial"/>
              </a:rPr>
              <a:t> </a:t>
            </a:r>
            <a:r>
              <a:rPr lang="en-US" sz="2000" dirty="0">
                <a:solidFill>
                  <a:prstClr val="black"/>
                </a:solidFill>
                <a:latin typeface="Arial"/>
                <a:cs typeface="Arial"/>
              </a:rPr>
              <a:t>standards;</a:t>
            </a:r>
          </a:p>
          <a:p>
            <a:pPr marL="983615" marR="74930" lvl="1" indent="-457200">
              <a:spcBef>
                <a:spcPts val="1200"/>
              </a:spcBef>
              <a:buFontTx/>
              <a:buAutoNum type="arabicPeriod"/>
              <a:tabLst>
                <a:tab pos="526415" algn="l"/>
                <a:tab pos="527050" algn="l"/>
              </a:tabLst>
            </a:pPr>
            <a:r>
              <a:rPr lang="en-US" sz="2000" spc="-10" dirty="0">
                <a:solidFill>
                  <a:prstClr val="black"/>
                </a:solidFill>
                <a:latin typeface="Arial"/>
                <a:cs typeface="Arial"/>
              </a:rPr>
              <a:t>offer </a:t>
            </a:r>
            <a:r>
              <a:rPr lang="en-US" sz="2000" dirty="0">
                <a:solidFill>
                  <a:prstClr val="black"/>
                </a:solidFill>
                <a:latin typeface="Arial"/>
                <a:cs typeface="Arial"/>
              </a:rPr>
              <a:t>students a broad array of </a:t>
            </a:r>
            <a:r>
              <a:rPr lang="en-US" sz="2000" spc="-5" dirty="0">
                <a:solidFill>
                  <a:prstClr val="black"/>
                </a:solidFill>
                <a:latin typeface="Arial"/>
                <a:cs typeface="Arial"/>
              </a:rPr>
              <a:t>additional </a:t>
            </a:r>
            <a:r>
              <a:rPr lang="en-US" sz="2000" dirty="0">
                <a:solidFill>
                  <a:prstClr val="black"/>
                </a:solidFill>
                <a:latin typeface="Arial"/>
                <a:cs typeface="Arial"/>
              </a:rPr>
              <a:t>services, programs</a:t>
            </a:r>
            <a:r>
              <a:rPr lang="en-US" sz="2000" spc="-245" dirty="0">
                <a:solidFill>
                  <a:prstClr val="black"/>
                </a:solidFill>
                <a:latin typeface="Arial"/>
                <a:cs typeface="Arial"/>
              </a:rPr>
              <a:t> </a:t>
            </a:r>
            <a:r>
              <a:rPr lang="en-US" sz="2000" dirty="0">
                <a:solidFill>
                  <a:prstClr val="black"/>
                </a:solidFill>
                <a:latin typeface="Arial"/>
                <a:cs typeface="Arial"/>
              </a:rPr>
              <a:t>and </a:t>
            </a:r>
            <a:r>
              <a:rPr lang="en-US" sz="2000" spc="-5" dirty="0">
                <a:solidFill>
                  <a:prstClr val="black"/>
                </a:solidFill>
                <a:latin typeface="Arial"/>
                <a:cs typeface="Arial"/>
              </a:rPr>
              <a:t>activities; and</a:t>
            </a:r>
            <a:endParaRPr lang="en-US" sz="2000" dirty="0">
              <a:solidFill>
                <a:prstClr val="black"/>
              </a:solidFill>
              <a:latin typeface="Arial"/>
              <a:cs typeface="Arial"/>
            </a:endParaRPr>
          </a:p>
          <a:p>
            <a:pPr marL="983615" marR="5080" lvl="1" indent="-457200">
              <a:spcBef>
                <a:spcPts val="1200"/>
              </a:spcBef>
              <a:buFontTx/>
              <a:buAutoNum type="arabicPeriod"/>
              <a:tabLst>
                <a:tab pos="526415" algn="l"/>
                <a:tab pos="527050" algn="l"/>
              </a:tabLst>
            </a:pPr>
            <a:r>
              <a:rPr lang="en-US" sz="2000" spc="-10" dirty="0">
                <a:solidFill>
                  <a:prstClr val="black"/>
                </a:solidFill>
                <a:latin typeface="Arial"/>
                <a:cs typeface="Arial"/>
              </a:rPr>
              <a:t>offer </a:t>
            </a:r>
            <a:r>
              <a:rPr lang="en-US" sz="2000" spc="-5" dirty="0">
                <a:solidFill>
                  <a:prstClr val="black"/>
                </a:solidFill>
                <a:latin typeface="Arial"/>
                <a:cs typeface="Arial"/>
              </a:rPr>
              <a:t>families </a:t>
            </a:r>
            <a:r>
              <a:rPr lang="en-US" sz="2000" dirty="0">
                <a:solidFill>
                  <a:prstClr val="black"/>
                </a:solidFill>
                <a:latin typeface="Arial"/>
                <a:cs typeface="Arial"/>
              </a:rPr>
              <a:t>of students served by </a:t>
            </a:r>
            <a:r>
              <a:rPr lang="en-US" sz="2000" spc="-5" dirty="0">
                <a:solidFill>
                  <a:prstClr val="black"/>
                </a:solidFill>
                <a:latin typeface="Arial"/>
                <a:cs typeface="Arial"/>
              </a:rPr>
              <a:t>community </a:t>
            </a:r>
            <a:r>
              <a:rPr lang="en-US" sz="2000" dirty="0">
                <a:solidFill>
                  <a:prstClr val="black"/>
                </a:solidFill>
                <a:latin typeface="Arial"/>
                <a:cs typeface="Arial"/>
              </a:rPr>
              <a:t>learning centers </a:t>
            </a:r>
            <a:r>
              <a:rPr lang="en-US" sz="2000" spc="-5" dirty="0">
                <a:solidFill>
                  <a:prstClr val="black"/>
                </a:solidFill>
                <a:latin typeface="Arial"/>
                <a:cs typeface="Arial"/>
              </a:rPr>
              <a:t>opportunities for active </a:t>
            </a:r>
            <a:r>
              <a:rPr lang="en-US" sz="2000" dirty="0">
                <a:solidFill>
                  <a:prstClr val="black"/>
                </a:solidFill>
                <a:latin typeface="Arial"/>
                <a:cs typeface="Arial"/>
              </a:rPr>
              <a:t>and </a:t>
            </a:r>
            <a:r>
              <a:rPr lang="en-US" sz="2000" spc="-5" dirty="0">
                <a:solidFill>
                  <a:prstClr val="black"/>
                </a:solidFill>
                <a:latin typeface="Arial"/>
                <a:cs typeface="Arial"/>
              </a:rPr>
              <a:t>meaningful </a:t>
            </a:r>
            <a:r>
              <a:rPr lang="en-US" sz="2000" dirty="0">
                <a:solidFill>
                  <a:prstClr val="black"/>
                </a:solidFill>
                <a:latin typeface="Arial"/>
                <a:cs typeface="Arial"/>
              </a:rPr>
              <a:t>engagement </a:t>
            </a:r>
            <a:r>
              <a:rPr lang="en-US" sz="2000" spc="-5" dirty="0">
                <a:solidFill>
                  <a:prstClr val="black"/>
                </a:solidFill>
                <a:latin typeface="Arial"/>
                <a:cs typeface="Arial"/>
              </a:rPr>
              <a:t>in their  children’s </a:t>
            </a:r>
            <a:r>
              <a:rPr lang="en-US" sz="2000" dirty="0">
                <a:solidFill>
                  <a:prstClr val="black"/>
                </a:solidFill>
                <a:latin typeface="Arial"/>
                <a:cs typeface="Arial"/>
              </a:rPr>
              <a:t>education, including </a:t>
            </a:r>
            <a:r>
              <a:rPr lang="en-US" sz="2000" spc="-5" dirty="0">
                <a:solidFill>
                  <a:prstClr val="black"/>
                </a:solidFill>
                <a:latin typeface="Arial"/>
                <a:cs typeface="Arial"/>
              </a:rPr>
              <a:t>opportunities for </a:t>
            </a:r>
            <a:r>
              <a:rPr lang="en-US" sz="2000" dirty="0">
                <a:solidFill>
                  <a:prstClr val="black"/>
                </a:solidFill>
                <a:latin typeface="Arial"/>
                <a:cs typeface="Arial"/>
              </a:rPr>
              <a:t>literacy and related  educational</a:t>
            </a:r>
            <a:r>
              <a:rPr lang="en-US" sz="2000" spc="-35" dirty="0">
                <a:solidFill>
                  <a:prstClr val="black"/>
                </a:solidFill>
                <a:latin typeface="Arial"/>
                <a:cs typeface="Arial"/>
              </a:rPr>
              <a:t> </a:t>
            </a:r>
            <a:r>
              <a:rPr lang="en-US" sz="2000" dirty="0">
                <a:solidFill>
                  <a:prstClr val="black"/>
                </a:solidFill>
                <a:latin typeface="Arial"/>
                <a:cs typeface="Arial"/>
              </a:rPr>
              <a:t>development.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spcBef>
                <a:spcPts val="105"/>
              </a:spcBef>
            </a:pPr>
            <a:r>
              <a:rPr dirty="0"/>
              <a:t>21</a:t>
            </a:r>
            <a:r>
              <a:rPr baseline="30000" dirty="0"/>
              <a:t>st</a:t>
            </a:r>
            <a:r>
              <a:rPr lang="en-US" dirty="0"/>
              <a:t> </a:t>
            </a:r>
            <a:r>
              <a:rPr dirty="0"/>
              <a:t>CCLC Program</a:t>
            </a:r>
            <a:r>
              <a:rPr lang="en-US" dirty="0"/>
              <a:t> Overview (4)</a:t>
            </a:r>
            <a:endParaRPr dirty="0"/>
          </a:p>
        </p:txBody>
      </p:sp>
      <p:sp>
        <p:nvSpPr>
          <p:cNvPr id="3" name="object 3"/>
          <p:cNvSpPr txBox="1">
            <a:spLocks noGrp="1"/>
          </p:cNvSpPr>
          <p:nvPr>
            <p:ph type="body" idx="1"/>
          </p:nvPr>
        </p:nvSpPr>
        <p:spPr>
          <a:xfrm>
            <a:off x="735711" y="1441763"/>
            <a:ext cx="10972800" cy="4572000"/>
          </a:xfrm>
          <a:prstGeom prst="rect">
            <a:avLst/>
          </a:prstGeom>
        </p:spPr>
        <p:txBody>
          <a:bodyPr vert="horz" wrap="square" lIns="0" tIns="12700" rIns="0" bIns="0" numCol="2" rtlCol="0">
            <a:spAutoFit/>
          </a:bodyPr>
          <a:lstStyle/>
          <a:p>
            <a:pPr marL="12700" algn="l">
              <a:spcAft>
                <a:spcPts val="1200"/>
              </a:spcAft>
            </a:pPr>
            <a:r>
              <a:rPr sz="2800" b="1" spc="-5" dirty="0"/>
              <a:t>Purpose</a:t>
            </a:r>
            <a:r>
              <a:rPr sz="2800" b="1" spc="5" dirty="0"/>
              <a:t> </a:t>
            </a:r>
            <a:r>
              <a:rPr sz="2800" b="1" spc="-10" dirty="0"/>
              <a:t>Examples</a:t>
            </a:r>
            <a:endParaRPr lang="en-US" sz="2800" b="1" spc="-10" dirty="0"/>
          </a:p>
          <a:p>
            <a:pPr marL="812800" lvl="1" indent="-342900">
              <a:buFont typeface="Arial" panose="020B0604020202020204" pitchFamily="34" charset="0"/>
              <a:buChar char="•"/>
              <a:tabLst>
                <a:tab pos="354965" algn="l"/>
                <a:tab pos="355600" algn="l"/>
              </a:tabLst>
            </a:pPr>
            <a:r>
              <a:rPr sz="2000" spc="-10" dirty="0">
                <a:latin typeface="Arial" panose="020B0604020202020204" pitchFamily="34" charset="0"/>
                <a:cs typeface="Arial" panose="020B0604020202020204" pitchFamily="34" charset="0"/>
              </a:rPr>
              <a:t>Academic</a:t>
            </a:r>
            <a:r>
              <a:rPr sz="2000" spc="10"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enrichment</a:t>
            </a:r>
            <a:endParaRPr sz="2000" dirty="0">
              <a:latin typeface="Arial" panose="020B0604020202020204" pitchFamily="34" charset="0"/>
              <a:cs typeface="Arial" panose="020B0604020202020204" pitchFamily="34" charset="0"/>
            </a:endParaRPr>
          </a:p>
          <a:p>
            <a:pPr marL="812800" lvl="1" indent="-342900">
              <a:spcBef>
                <a:spcPts val="325"/>
              </a:spcBef>
              <a:buFont typeface="Arial" panose="020B0604020202020204" pitchFamily="34" charset="0"/>
              <a:buChar char="•"/>
              <a:tabLst>
                <a:tab pos="354965" algn="l"/>
                <a:tab pos="355600" algn="l"/>
              </a:tabLst>
            </a:pPr>
            <a:r>
              <a:rPr sz="2000" spc="-15" dirty="0">
                <a:latin typeface="Arial" panose="020B0604020202020204" pitchFamily="34" charset="0"/>
                <a:cs typeface="Arial" panose="020B0604020202020204" pitchFamily="34" charset="0"/>
              </a:rPr>
              <a:t>Tutorial</a:t>
            </a:r>
            <a:r>
              <a:rPr sz="2000" spc="-5" dirty="0">
                <a:latin typeface="Arial" panose="020B0604020202020204" pitchFamily="34" charset="0"/>
                <a:cs typeface="Arial" panose="020B0604020202020204" pitchFamily="34" charset="0"/>
              </a:rPr>
              <a:t> services</a:t>
            </a:r>
            <a:endParaRPr sz="2000" dirty="0">
              <a:latin typeface="Arial" panose="020B0604020202020204" pitchFamily="34" charset="0"/>
              <a:cs typeface="Arial" panose="020B0604020202020204" pitchFamily="34" charset="0"/>
            </a:endParaRPr>
          </a:p>
          <a:p>
            <a:pPr marL="812800" lvl="1" indent="-342900">
              <a:spcBef>
                <a:spcPts val="320"/>
              </a:spcBef>
              <a:buFont typeface="Arial" panose="020B0604020202020204" pitchFamily="34" charset="0"/>
              <a:buChar char="•"/>
              <a:tabLst>
                <a:tab pos="354965" algn="l"/>
                <a:tab pos="355600" algn="l"/>
              </a:tabLst>
            </a:pPr>
            <a:r>
              <a:rPr sz="2000" spc="-40" dirty="0">
                <a:latin typeface="Arial" panose="020B0604020202020204" pitchFamily="34" charset="0"/>
                <a:cs typeface="Arial" panose="020B0604020202020204" pitchFamily="34" charset="0"/>
              </a:rPr>
              <a:t>Youth </a:t>
            </a:r>
            <a:r>
              <a:rPr sz="2000" spc="-10" dirty="0">
                <a:latin typeface="Arial" panose="020B0604020202020204" pitchFamily="34" charset="0"/>
                <a:cs typeface="Arial" panose="020B0604020202020204" pitchFamily="34" charset="0"/>
              </a:rPr>
              <a:t>development</a:t>
            </a:r>
            <a:r>
              <a:rPr sz="2000" spc="5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activities</a:t>
            </a:r>
            <a:endParaRPr sz="2000" dirty="0">
              <a:latin typeface="Arial" panose="020B0604020202020204" pitchFamily="34" charset="0"/>
              <a:cs typeface="Arial" panose="020B0604020202020204" pitchFamily="34" charset="0"/>
            </a:endParaRPr>
          </a:p>
          <a:p>
            <a:pPr marL="812800" lvl="1" indent="-342900">
              <a:spcBef>
                <a:spcPts val="325"/>
              </a:spcBef>
              <a:buFont typeface="Arial" panose="020B0604020202020204" pitchFamily="34" charset="0"/>
              <a:buChar char="•"/>
              <a:tabLst>
                <a:tab pos="354965" algn="l"/>
                <a:tab pos="355600" algn="l"/>
              </a:tabLst>
            </a:pPr>
            <a:r>
              <a:rPr sz="2000" spc="-5" dirty="0">
                <a:latin typeface="Arial" panose="020B0604020202020204" pitchFamily="34" charset="0"/>
                <a:cs typeface="Arial" panose="020B0604020202020204" pitchFamily="34" charset="0"/>
              </a:rPr>
              <a:t>Service</a:t>
            </a:r>
            <a:r>
              <a:rPr sz="2000" spc="5"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learning</a:t>
            </a:r>
            <a:endParaRPr sz="2000" dirty="0">
              <a:latin typeface="Arial" panose="020B0604020202020204" pitchFamily="34" charset="0"/>
              <a:cs typeface="Arial" panose="020B0604020202020204" pitchFamily="34" charset="0"/>
            </a:endParaRPr>
          </a:p>
          <a:p>
            <a:pPr marL="812800" lvl="1" indent="-342900">
              <a:spcBef>
                <a:spcPts val="325"/>
              </a:spcBef>
              <a:buFont typeface="Arial" panose="020B0604020202020204" pitchFamily="34" charset="0"/>
              <a:buChar char="•"/>
              <a:tabLst>
                <a:tab pos="354965" algn="l"/>
                <a:tab pos="355600" algn="l"/>
              </a:tabLst>
            </a:pPr>
            <a:r>
              <a:rPr sz="2000" spc="-5" dirty="0">
                <a:latin typeface="Arial" panose="020B0604020202020204" pitchFamily="34" charset="0"/>
                <a:cs typeface="Arial" panose="020B0604020202020204" pitchFamily="34" charset="0"/>
              </a:rPr>
              <a:t>Nutrition </a:t>
            </a:r>
            <a:r>
              <a:rPr sz="2000" spc="-10" dirty="0">
                <a:latin typeface="Arial" panose="020B0604020202020204" pitchFamily="34" charset="0"/>
                <a:cs typeface="Arial" panose="020B0604020202020204" pitchFamily="34" charset="0"/>
              </a:rPr>
              <a:t>and health</a:t>
            </a:r>
            <a:r>
              <a:rPr sz="2000" spc="10"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education</a:t>
            </a:r>
            <a:endParaRPr sz="2000" dirty="0">
              <a:latin typeface="Arial" panose="020B0604020202020204" pitchFamily="34" charset="0"/>
              <a:cs typeface="Arial" panose="020B0604020202020204" pitchFamily="34" charset="0"/>
            </a:endParaRPr>
          </a:p>
          <a:p>
            <a:pPr marL="812800" marR="69215" lvl="1" indent="-342900">
              <a:lnSpc>
                <a:spcPct val="114999"/>
              </a:lnSpc>
              <a:buFont typeface="Arial" panose="020B0604020202020204" pitchFamily="34" charset="0"/>
              <a:buChar char="•"/>
              <a:tabLst>
                <a:tab pos="354965" algn="l"/>
                <a:tab pos="355600" algn="l"/>
              </a:tabLst>
            </a:pPr>
            <a:r>
              <a:rPr sz="2000" spc="-5" dirty="0">
                <a:latin typeface="Arial" panose="020B0604020202020204" pitchFamily="34" charset="0"/>
                <a:cs typeface="Arial" panose="020B0604020202020204" pitchFamily="34" charset="0"/>
              </a:rPr>
              <a:t>Drug </a:t>
            </a:r>
            <a:r>
              <a:rPr sz="2000" spc="-10" dirty="0">
                <a:latin typeface="Arial" panose="020B0604020202020204" pitchFamily="34" charset="0"/>
                <a:cs typeface="Arial" panose="020B0604020202020204" pitchFamily="34" charset="0"/>
              </a:rPr>
              <a:t>and violence prevention  programs</a:t>
            </a:r>
            <a:endParaRPr sz="2000" dirty="0">
              <a:latin typeface="Arial" panose="020B0604020202020204" pitchFamily="34" charset="0"/>
              <a:cs typeface="Arial" panose="020B0604020202020204" pitchFamily="34" charset="0"/>
            </a:endParaRPr>
          </a:p>
          <a:p>
            <a:pPr marL="812800" lvl="1" indent="-342900">
              <a:spcBef>
                <a:spcPts val="325"/>
              </a:spcBef>
              <a:buFont typeface="Arial" panose="020B0604020202020204" pitchFamily="34" charset="0"/>
              <a:buChar char="•"/>
              <a:tabLst>
                <a:tab pos="354965" algn="l"/>
                <a:tab pos="355600" algn="l"/>
              </a:tabLst>
            </a:pPr>
            <a:r>
              <a:rPr sz="2000" spc="-10" dirty="0">
                <a:latin typeface="Arial" panose="020B0604020202020204" pitchFamily="34" charset="0"/>
                <a:cs typeface="Arial" panose="020B0604020202020204" pitchFamily="34" charset="0"/>
              </a:rPr>
              <a:t>Counseling</a:t>
            </a:r>
            <a:r>
              <a:rPr sz="2000" spc="25"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programs</a:t>
            </a:r>
            <a:endParaRPr sz="2000" dirty="0">
              <a:latin typeface="Arial" panose="020B0604020202020204" pitchFamily="34" charset="0"/>
              <a:cs typeface="Arial" panose="020B0604020202020204" pitchFamily="34" charset="0"/>
            </a:endParaRPr>
          </a:p>
          <a:p>
            <a:pPr marL="812800" lvl="1" indent="-342900">
              <a:spcBef>
                <a:spcPts val="325"/>
              </a:spcBef>
              <a:buFont typeface="Arial" panose="020B0604020202020204" pitchFamily="34" charset="0"/>
              <a:buChar char="•"/>
              <a:tabLst>
                <a:tab pos="354965" algn="l"/>
                <a:tab pos="355600" algn="l"/>
              </a:tabLst>
            </a:pPr>
            <a:r>
              <a:rPr sz="2000" dirty="0">
                <a:latin typeface="Arial" panose="020B0604020202020204" pitchFamily="34" charset="0"/>
                <a:cs typeface="Arial" panose="020B0604020202020204" pitchFamily="34" charset="0"/>
              </a:rPr>
              <a:t>Arts</a:t>
            </a:r>
          </a:p>
          <a:p>
            <a:pPr marL="812800" lvl="1" indent="-342900">
              <a:spcBef>
                <a:spcPts val="405"/>
              </a:spcBef>
              <a:buFont typeface="Arial" panose="020B0604020202020204" pitchFamily="34" charset="0"/>
              <a:buChar char="•"/>
              <a:tabLst>
                <a:tab pos="354965" algn="l"/>
                <a:tab pos="355600" algn="l"/>
              </a:tabLst>
            </a:pPr>
            <a:r>
              <a:rPr sz="2000" spc="-5" dirty="0">
                <a:latin typeface="Arial" panose="020B0604020202020204" pitchFamily="34" charset="0"/>
                <a:cs typeface="Arial" panose="020B0604020202020204" pitchFamily="34" charset="0"/>
              </a:rPr>
              <a:t>Music</a:t>
            </a:r>
            <a:endParaRPr sz="2000" dirty="0">
              <a:latin typeface="Arial" panose="020B0604020202020204" pitchFamily="34" charset="0"/>
              <a:cs typeface="Arial" panose="020B0604020202020204" pitchFamily="34" charset="0"/>
            </a:endParaRPr>
          </a:p>
          <a:p>
            <a:pPr marL="812800" marR="85090" lvl="1" indent="-342900">
              <a:lnSpc>
                <a:spcPct val="114999"/>
              </a:lnSpc>
              <a:spcBef>
                <a:spcPts val="25"/>
              </a:spcBef>
              <a:buFont typeface="Arial" panose="020B0604020202020204" pitchFamily="34" charset="0"/>
              <a:buChar char="•"/>
              <a:tabLst>
                <a:tab pos="354965" algn="l"/>
                <a:tab pos="355600" algn="l"/>
              </a:tabLst>
            </a:pPr>
            <a:r>
              <a:rPr sz="2000" spc="-10" dirty="0">
                <a:latin typeface="Arial" panose="020B0604020202020204" pitchFamily="34" charset="0"/>
                <a:cs typeface="Arial" panose="020B0604020202020204" pitchFamily="34" charset="0"/>
              </a:rPr>
              <a:t>Physical </a:t>
            </a:r>
            <a:r>
              <a:rPr sz="2000" spc="-5" dirty="0">
                <a:latin typeface="Arial" panose="020B0604020202020204" pitchFamily="34" charset="0"/>
                <a:cs typeface="Arial" panose="020B0604020202020204" pitchFamily="34" charset="0"/>
              </a:rPr>
              <a:t>fitness </a:t>
            </a:r>
            <a:r>
              <a:rPr sz="2000" spc="-10" dirty="0">
                <a:latin typeface="Arial" panose="020B0604020202020204" pitchFamily="34" charset="0"/>
                <a:cs typeface="Arial" panose="020B0604020202020204" pitchFamily="34" charset="0"/>
              </a:rPr>
              <a:t>and </a:t>
            </a:r>
            <a:r>
              <a:rPr sz="2000" spc="-15" dirty="0">
                <a:latin typeface="Arial" panose="020B0604020202020204" pitchFamily="34" charset="0"/>
                <a:cs typeface="Arial" panose="020B0604020202020204" pitchFamily="34" charset="0"/>
              </a:rPr>
              <a:t>wellness  </a:t>
            </a:r>
            <a:r>
              <a:rPr sz="2000" spc="-10" dirty="0">
                <a:latin typeface="Arial" panose="020B0604020202020204" pitchFamily="34" charset="0"/>
                <a:cs typeface="Arial" panose="020B0604020202020204" pitchFamily="34" charset="0"/>
              </a:rPr>
              <a:t>program</a:t>
            </a:r>
            <a:endParaRPr lang="en-US" sz="2000" spc="-30" dirty="0">
              <a:solidFill>
                <a:prstClr val="black"/>
              </a:solidFill>
              <a:latin typeface="Arial" panose="020B0604020202020204" pitchFamily="34" charset="0"/>
              <a:cs typeface="Arial" panose="020B0604020202020204" pitchFamily="34" charset="0"/>
            </a:endParaRPr>
          </a:p>
          <a:p>
            <a:pPr marL="812800" lvl="1" indent="-342900">
              <a:spcBef>
                <a:spcPts val="100"/>
              </a:spcBef>
              <a:buFont typeface="Arial" panose="020B0604020202020204" pitchFamily="34" charset="0"/>
              <a:buChar char="•"/>
              <a:tabLst>
                <a:tab pos="354965" algn="l"/>
                <a:tab pos="355600" algn="l"/>
              </a:tabLst>
            </a:pPr>
            <a:r>
              <a:rPr lang="en-US" sz="2000" spc="-30" dirty="0">
                <a:solidFill>
                  <a:prstClr val="black"/>
                </a:solidFill>
                <a:latin typeface="Arial" panose="020B0604020202020204" pitchFamily="34" charset="0"/>
                <a:cs typeface="Arial" panose="020B0604020202020204" pitchFamily="34" charset="0"/>
              </a:rPr>
              <a:t>Credit Recovery</a:t>
            </a:r>
          </a:p>
          <a:p>
            <a:pPr marL="812800" lvl="1" indent="-342900">
              <a:spcBef>
                <a:spcPts val="100"/>
              </a:spcBef>
              <a:buFont typeface="Arial" panose="020B0604020202020204" pitchFamily="34" charset="0"/>
              <a:buChar char="•"/>
              <a:tabLst>
                <a:tab pos="354965" algn="l"/>
                <a:tab pos="355600" algn="l"/>
              </a:tabLst>
            </a:pPr>
            <a:r>
              <a:rPr lang="en-US" sz="2000" spc="-30" dirty="0">
                <a:solidFill>
                  <a:prstClr val="black"/>
                </a:solidFill>
                <a:latin typeface="Arial" panose="020B0604020202020204" pitchFamily="34" charset="0"/>
                <a:cs typeface="Arial" panose="020B0604020202020204" pitchFamily="34" charset="0"/>
              </a:rPr>
              <a:t>Technology </a:t>
            </a:r>
            <a:r>
              <a:rPr lang="en-US" sz="2000" spc="-10" dirty="0">
                <a:solidFill>
                  <a:prstClr val="black"/>
                </a:solidFill>
                <a:latin typeface="Arial" panose="020B0604020202020204" pitchFamily="34" charset="0"/>
                <a:cs typeface="Arial" panose="020B0604020202020204" pitchFamily="34" charset="0"/>
              </a:rPr>
              <a:t>education</a:t>
            </a:r>
            <a:r>
              <a:rPr lang="en-US" sz="2000" spc="75" dirty="0">
                <a:solidFill>
                  <a:prstClr val="black"/>
                </a:solidFill>
                <a:latin typeface="Arial" panose="020B0604020202020204" pitchFamily="34" charset="0"/>
                <a:cs typeface="Arial" panose="020B0604020202020204" pitchFamily="34" charset="0"/>
              </a:rPr>
              <a:t> </a:t>
            </a:r>
            <a:r>
              <a:rPr lang="en-US" sz="2000" spc="-10" dirty="0">
                <a:solidFill>
                  <a:prstClr val="black"/>
                </a:solidFill>
                <a:latin typeface="Arial" panose="020B0604020202020204" pitchFamily="34" charset="0"/>
                <a:cs typeface="Arial" panose="020B0604020202020204" pitchFamily="34" charset="0"/>
              </a:rPr>
              <a:t>programs</a:t>
            </a:r>
            <a:endParaRPr lang="en-US" sz="2000" dirty="0">
              <a:solidFill>
                <a:prstClr val="black"/>
              </a:solidFill>
              <a:latin typeface="Arial" panose="020B0604020202020204" pitchFamily="34" charset="0"/>
              <a:cs typeface="Arial" panose="020B0604020202020204" pitchFamily="34" charset="0"/>
            </a:endParaRPr>
          </a:p>
          <a:p>
            <a:pPr marL="812800" lvl="1" indent="-342900">
              <a:buFont typeface="Arial" panose="020B0604020202020204" pitchFamily="34" charset="0"/>
              <a:buChar char="•"/>
              <a:tabLst>
                <a:tab pos="354965" algn="l"/>
                <a:tab pos="355600" algn="l"/>
              </a:tabLst>
            </a:pPr>
            <a:r>
              <a:rPr lang="en-US" sz="2000" spc="-10" dirty="0">
                <a:solidFill>
                  <a:prstClr val="black"/>
                </a:solidFill>
                <a:latin typeface="Arial" panose="020B0604020202020204" pitchFamily="34" charset="0"/>
                <a:cs typeface="Arial" panose="020B0604020202020204" pitchFamily="34" charset="0"/>
              </a:rPr>
              <a:t>Financial </a:t>
            </a:r>
            <a:r>
              <a:rPr lang="en-US" sz="2000" spc="-5" dirty="0">
                <a:solidFill>
                  <a:prstClr val="black"/>
                </a:solidFill>
                <a:latin typeface="Arial" panose="020B0604020202020204" pitchFamily="34" charset="0"/>
                <a:cs typeface="Arial" panose="020B0604020202020204" pitchFamily="34" charset="0"/>
              </a:rPr>
              <a:t>literacy</a:t>
            </a:r>
            <a:r>
              <a:rPr lang="en-US" sz="2000" spc="25" dirty="0">
                <a:solidFill>
                  <a:prstClr val="black"/>
                </a:solidFill>
                <a:latin typeface="Arial" panose="020B0604020202020204" pitchFamily="34" charset="0"/>
                <a:cs typeface="Arial" panose="020B0604020202020204" pitchFamily="34" charset="0"/>
              </a:rPr>
              <a:t> </a:t>
            </a:r>
            <a:r>
              <a:rPr lang="en-US" sz="2000" spc="-10" dirty="0">
                <a:solidFill>
                  <a:prstClr val="black"/>
                </a:solidFill>
                <a:latin typeface="Arial" panose="020B0604020202020204" pitchFamily="34" charset="0"/>
                <a:cs typeface="Arial" panose="020B0604020202020204" pitchFamily="34" charset="0"/>
              </a:rPr>
              <a:t>programs</a:t>
            </a:r>
            <a:endParaRPr lang="en-US" sz="2000" dirty="0">
              <a:solidFill>
                <a:prstClr val="black"/>
              </a:solidFill>
              <a:latin typeface="Arial" panose="020B0604020202020204" pitchFamily="34" charset="0"/>
              <a:cs typeface="Arial" panose="020B0604020202020204" pitchFamily="34" charset="0"/>
            </a:endParaRPr>
          </a:p>
          <a:p>
            <a:pPr marL="812800" lvl="1" indent="-342900">
              <a:buFont typeface="Arial" panose="020B0604020202020204" pitchFamily="34" charset="0"/>
              <a:buChar char="•"/>
              <a:tabLst>
                <a:tab pos="354965" algn="l"/>
                <a:tab pos="355600" algn="l"/>
              </a:tabLst>
            </a:pPr>
            <a:r>
              <a:rPr lang="en-US" sz="2000" spc="-10" dirty="0">
                <a:solidFill>
                  <a:prstClr val="black"/>
                </a:solidFill>
                <a:latin typeface="Arial" panose="020B0604020202020204" pitchFamily="34" charset="0"/>
                <a:cs typeface="Arial" panose="020B0604020202020204" pitchFamily="34" charset="0"/>
              </a:rPr>
              <a:t>Environmental </a:t>
            </a:r>
            <a:r>
              <a:rPr lang="en-US" sz="2000" spc="-5" dirty="0">
                <a:solidFill>
                  <a:prstClr val="black"/>
                </a:solidFill>
                <a:latin typeface="Arial" panose="020B0604020202020204" pitchFamily="34" charset="0"/>
                <a:cs typeface="Arial" panose="020B0604020202020204" pitchFamily="34" charset="0"/>
              </a:rPr>
              <a:t>literacy</a:t>
            </a:r>
            <a:r>
              <a:rPr lang="en-US" sz="2000" spc="45" dirty="0">
                <a:solidFill>
                  <a:prstClr val="black"/>
                </a:solidFill>
                <a:latin typeface="Arial" panose="020B0604020202020204" pitchFamily="34" charset="0"/>
                <a:cs typeface="Arial" panose="020B0604020202020204" pitchFamily="34" charset="0"/>
              </a:rPr>
              <a:t> </a:t>
            </a:r>
            <a:r>
              <a:rPr lang="en-US" sz="2000" spc="-10" dirty="0">
                <a:solidFill>
                  <a:prstClr val="black"/>
                </a:solidFill>
                <a:latin typeface="Arial" panose="020B0604020202020204" pitchFamily="34" charset="0"/>
                <a:cs typeface="Arial" panose="020B0604020202020204" pitchFamily="34" charset="0"/>
              </a:rPr>
              <a:t>programs</a:t>
            </a:r>
            <a:endParaRPr lang="en-US" sz="2000" dirty="0">
              <a:solidFill>
                <a:prstClr val="black"/>
              </a:solidFill>
              <a:latin typeface="Arial" panose="020B0604020202020204" pitchFamily="34" charset="0"/>
              <a:cs typeface="Arial" panose="020B0604020202020204" pitchFamily="34" charset="0"/>
            </a:endParaRPr>
          </a:p>
          <a:p>
            <a:pPr marL="812800" lvl="1" indent="-342900">
              <a:buFont typeface="Arial" panose="020B0604020202020204" pitchFamily="34" charset="0"/>
              <a:buChar char="•"/>
              <a:tabLst>
                <a:tab pos="354965" algn="l"/>
                <a:tab pos="355600" algn="l"/>
              </a:tabLst>
            </a:pPr>
            <a:r>
              <a:rPr lang="en-US" sz="2000" spc="-5" dirty="0">
                <a:solidFill>
                  <a:prstClr val="black"/>
                </a:solidFill>
                <a:latin typeface="Arial" panose="020B0604020202020204" pitchFamily="34" charset="0"/>
                <a:cs typeface="Arial" panose="020B0604020202020204" pitchFamily="34" charset="0"/>
              </a:rPr>
              <a:t>Math</a:t>
            </a:r>
            <a:endParaRPr lang="en-US" sz="2000" dirty="0">
              <a:solidFill>
                <a:prstClr val="black"/>
              </a:solidFill>
              <a:latin typeface="Arial" panose="020B0604020202020204" pitchFamily="34" charset="0"/>
              <a:cs typeface="Arial" panose="020B0604020202020204" pitchFamily="34" charset="0"/>
            </a:endParaRPr>
          </a:p>
          <a:p>
            <a:pPr marL="812800" lvl="1" indent="-342900">
              <a:buFont typeface="Arial" panose="020B0604020202020204" pitchFamily="34" charset="0"/>
              <a:buChar char="•"/>
              <a:tabLst>
                <a:tab pos="354965" algn="l"/>
                <a:tab pos="355600" algn="l"/>
              </a:tabLst>
            </a:pPr>
            <a:r>
              <a:rPr lang="en-US" sz="2000" spc="-5" dirty="0">
                <a:solidFill>
                  <a:prstClr val="black"/>
                </a:solidFill>
                <a:latin typeface="Arial" panose="020B0604020202020204" pitchFamily="34" charset="0"/>
                <a:cs typeface="Arial" panose="020B0604020202020204" pitchFamily="34" charset="0"/>
              </a:rPr>
              <a:t>Science</a:t>
            </a:r>
            <a:endParaRPr lang="en-US" sz="2000" dirty="0">
              <a:solidFill>
                <a:prstClr val="black"/>
              </a:solidFill>
              <a:latin typeface="Arial" panose="020B0604020202020204" pitchFamily="34" charset="0"/>
              <a:cs typeface="Arial" panose="020B0604020202020204" pitchFamily="34" charset="0"/>
            </a:endParaRPr>
          </a:p>
          <a:p>
            <a:pPr marL="812800" marR="463550" lvl="1" indent="-342900">
              <a:lnSpc>
                <a:spcPts val="2110"/>
              </a:lnSpc>
              <a:spcBef>
                <a:spcPts val="160"/>
              </a:spcBef>
              <a:buFont typeface="Arial" panose="020B0604020202020204" pitchFamily="34" charset="0"/>
              <a:buChar char="•"/>
              <a:tabLst>
                <a:tab pos="354965" algn="l"/>
                <a:tab pos="355600" algn="l"/>
              </a:tabLst>
            </a:pPr>
            <a:r>
              <a:rPr lang="en-US" sz="2000" spc="-5" dirty="0">
                <a:solidFill>
                  <a:prstClr val="black"/>
                </a:solidFill>
                <a:latin typeface="Arial" panose="020B0604020202020204" pitchFamily="34" charset="0"/>
                <a:cs typeface="Arial" panose="020B0604020202020204" pitchFamily="34" charset="0"/>
              </a:rPr>
              <a:t>Programs tied </a:t>
            </a:r>
            <a:r>
              <a:rPr lang="en-US" sz="2000" dirty="0">
                <a:solidFill>
                  <a:prstClr val="black"/>
                </a:solidFill>
                <a:latin typeface="Arial" panose="020B0604020202020204" pitchFamily="34" charset="0"/>
                <a:cs typeface="Arial" panose="020B0604020202020204" pitchFamily="34" charset="0"/>
              </a:rPr>
              <a:t>to </a:t>
            </a:r>
            <a:r>
              <a:rPr lang="en-US" sz="2000" spc="-10" dirty="0">
                <a:solidFill>
                  <a:prstClr val="black"/>
                </a:solidFill>
                <a:latin typeface="Arial" panose="020B0604020202020204" pitchFamily="34" charset="0"/>
                <a:cs typeface="Arial" panose="020B0604020202020204" pitchFamily="34" charset="0"/>
              </a:rPr>
              <a:t>in-demand  occupations</a:t>
            </a:r>
            <a:endParaRPr lang="en-US" sz="2000" dirty="0">
              <a:solidFill>
                <a:prstClr val="black"/>
              </a:solidFill>
              <a:latin typeface="Arial" panose="020B0604020202020204" pitchFamily="34" charset="0"/>
              <a:cs typeface="Arial" panose="020B0604020202020204" pitchFamily="34" charset="0"/>
            </a:endParaRPr>
          </a:p>
          <a:p>
            <a:pPr marL="812800" lvl="1" indent="-342900">
              <a:lnSpc>
                <a:spcPts val="2100"/>
              </a:lnSpc>
              <a:buFont typeface="Arial" panose="020B0604020202020204" pitchFamily="34" charset="0"/>
              <a:buChar char="•"/>
              <a:tabLst>
                <a:tab pos="354965" algn="l"/>
                <a:tab pos="355600" algn="l"/>
              </a:tabLst>
            </a:pPr>
            <a:r>
              <a:rPr lang="en-US" sz="2000" spc="-10" dirty="0">
                <a:solidFill>
                  <a:prstClr val="black"/>
                </a:solidFill>
                <a:latin typeface="Arial" panose="020B0604020202020204" pitchFamily="34" charset="0"/>
                <a:cs typeface="Arial" panose="020B0604020202020204" pitchFamily="34" charset="0"/>
              </a:rPr>
              <a:t>Career and technical</a:t>
            </a:r>
            <a:r>
              <a:rPr lang="en-US" sz="2000" spc="60" dirty="0">
                <a:solidFill>
                  <a:prstClr val="black"/>
                </a:solidFill>
                <a:latin typeface="Arial" panose="020B0604020202020204" pitchFamily="34" charset="0"/>
                <a:cs typeface="Arial" panose="020B0604020202020204" pitchFamily="34" charset="0"/>
              </a:rPr>
              <a:t> </a:t>
            </a:r>
            <a:r>
              <a:rPr lang="en-US" sz="2000" spc="-10" dirty="0">
                <a:solidFill>
                  <a:prstClr val="black"/>
                </a:solidFill>
                <a:latin typeface="Arial" panose="020B0604020202020204" pitchFamily="34" charset="0"/>
                <a:cs typeface="Arial" panose="020B0604020202020204" pitchFamily="34" charset="0"/>
              </a:rPr>
              <a:t>programs</a:t>
            </a:r>
            <a:endParaRPr lang="en-US" sz="2000" dirty="0">
              <a:solidFill>
                <a:prstClr val="black"/>
              </a:solidFill>
              <a:latin typeface="Arial" panose="020B0604020202020204" pitchFamily="34" charset="0"/>
              <a:cs typeface="Arial" panose="020B0604020202020204" pitchFamily="34" charset="0"/>
            </a:endParaRPr>
          </a:p>
          <a:p>
            <a:pPr marL="812800" marR="464820" lvl="1" indent="-342900">
              <a:lnSpc>
                <a:spcPts val="2110"/>
              </a:lnSpc>
              <a:spcBef>
                <a:spcPts val="160"/>
              </a:spcBef>
              <a:buFont typeface="Arial" panose="020B0604020202020204" pitchFamily="34" charset="0"/>
              <a:buChar char="•"/>
              <a:tabLst>
                <a:tab pos="354965" algn="l"/>
                <a:tab pos="355600" algn="l"/>
              </a:tabLst>
            </a:pPr>
            <a:r>
              <a:rPr lang="en-US" sz="2000" spc="-5" dirty="0">
                <a:solidFill>
                  <a:prstClr val="black"/>
                </a:solidFill>
                <a:latin typeface="Arial" panose="020B0604020202020204" pitchFamily="34" charset="0"/>
                <a:cs typeface="Arial" panose="020B0604020202020204" pitchFamily="34" charset="0"/>
              </a:rPr>
              <a:t>Internship </a:t>
            </a:r>
            <a:r>
              <a:rPr lang="en-US" sz="2000" spc="-10" dirty="0">
                <a:solidFill>
                  <a:prstClr val="black"/>
                </a:solidFill>
                <a:latin typeface="Arial" panose="020B0604020202020204" pitchFamily="34" charset="0"/>
                <a:cs typeface="Arial" panose="020B0604020202020204" pitchFamily="34" charset="0"/>
              </a:rPr>
              <a:t>or apprenticeship  programs</a:t>
            </a:r>
            <a:endParaRPr lang="en-US" sz="2000" dirty="0">
              <a:solidFill>
                <a:prstClr val="black"/>
              </a:solidFill>
              <a:latin typeface="Arial" panose="020B0604020202020204" pitchFamily="34" charset="0"/>
              <a:cs typeface="Arial" panose="020B0604020202020204" pitchFamily="34" charset="0"/>
            </a:endParaRPr>
          </a:p>
          <a:p>
            <a:pPr marL="812800" lvl="1" indent="-342900">
              <a:lnSpc>
                <a:spcPts val="2100"/>
              </a:lnSpc>
              <a:buFont typeface="Arial" panose="020B0604020202020204" pitchFamily="34" charset="0"/>
              <a:buChar char="•"/>
              <a:tabLst>
                <a:tab pos="354965" algn="l"/>
                <a:tab pos="355600" algn="l"/>
              </a:tabLst>
            </a:pPr>
            <a:r>
              <a:rPr lang="en-US" sz="2000" spc="-10" dirty="0">
                <a:solidFill>
                  <a:prstClr val="black"/>
                </a:solidFill>
                <a:latin typeface="Arial" panose="020B0604020202020204" pitchFamily="34" charset="0"/>
                <a:cs typeface="Arial" panose="020B0604020202020204" pitchFamily="34" charset="0"/>
              </a:rPr>
              <a:t>Parental</a:t>
            </a:r>
            <a:r>
              <a:rPr lang="en-US" sz="2000" spc="-50" dirty="0">
                <a:solidFill>
                  <a:prstClr val="black"/>
                </a:solidFill>
                <a:latin typeface="Arial" panose="020B0604020202020204" pitchFamily="34" charset="0"/>
                <a:cs typeface="Arial" panose="020B0604020202020204" pitchFamily="34" charset="0"/>
              </a:rPr>
              <a:t> </a:t>
            </a:r>
            <a:r>
              <a:rPr lang="en-US" sz="2000" spc="-10" dirty="0">
                <a:solidFill>
                  <a:prstClr val="black"/>
                </a:solidFill>
                <a:latin typeface="Arial" panose="020B0604020202020204" pitchFamily="34" charset="0"/>
                <a:cs typeface="Arial" panose="020B0604020202020204" pitchFamily="34" charset="0"/>
              </a:rPr>
              <a:t>engagement</a:t>
            </a:r>
            <a:endParaRPr lang="en-US" sz="2000" dirty="0">
              <a:solidFill>
                <a:prstClr val="black"/>
              </a:solidFill>
              <a:latin typeface="Arial" panose="020B0604020202020204" pitchFamily="34" charset="0"/>
              <a:cs typeface="Arial" panose="020B0604020202020204" pitchFamily="34" charset="0"/>
            </a:endParaRPr>
          </a:p>
          <a:p>
            <a:pPr marL="812800" lvl="1" indent="-342900">
              <a:buFont typeface="Arial" panose="020B0604020202020204" pitchFamily="34" charset="0"/>
              <a:buChar char="•"/>
              <a:tabLst>
                <a:tab pos="354965" algn="l"/>
                <a:tab pos="355600" algn="l"/>
              </a:tabLst>
            </a:pPr>
            <a:r>
              <a:rPr lang="en-US" sz="2000" spc="-5" dirty="0">
                <a:solidFill>
                  <a:prstClr val="black"/>
                </a:solidFill>
                <a:latin typeface="Arial" panose="020B0604020202020204" pitchFamily="34" charset="0"/>
                <a:cs typeface="Arial" panose="020B0604020202020204" pitchFamily="34" charset="0"/>
              </a:rPr>
              <a:t>Family literacy</a:t>
            </a:r>
            <a:endParaRPr lang="en-US" sz="2000" dirty="0">
              <a:solidFill>
                <a:prstClr val="black"/>
              </a:solidFill>
              <a:latin typeface="Arial" panose="020B0604020202020204" pitchFamily="34" charset="0"/>
              <a:cs typeface="Arial" panose="020B0604020202020204" pitchFamily="34" charset="0"/>
            </a:endParaRPr>
          </a:p>
          <a:p>
            <a:pPr marL="812800" lvl="1" indent="-342900">
              <a:buFont typeface="Arial" panose="020B0604020202020204" pitchFamily="34" charset="0"/>
              <a:buChar char="•"/>
              <a:tabLst>
                <a:tab pos="354965" algn="l"/>
                <a:tab pos="355600" algn="l"/>
              </a:tabLst>
            </a:pPr>
            <a:r>
              <a:rPr lang="en-US" sz="2000" spc="-5" dirty="0">
                <a:solidFill>
                  <a:prstClr val="black"/>
                </a:solidFill>
                <a:latin typeface="Arial" panose="020B0604020202020204" pitchFamily="34" charset="0"/>
                <a:cs typeface="Arial" panose="020B0604020202020204" pitchFamily="34" charset="0"/>
              </a:rPr>
              <a:t>Family </a:t>
            </a:r>
            <a:r>
              <a:rPr lang="en-US" sz="2000" spc="-10" dirty="0">
                <a:solidFill>
                  <a:prstClr val="black"/>
                </a:solidFill>
                <a:latin typeface="Arial" panose="020B0604020202020204" pitchFamily="34" charset="0"/>
                <a:cs typeface="Arial" panose="020B0604020202020204" pitchFamily="34" charset="0"/>
              </a:rPr>
              <a:t>educational</a:t>
            </a:r>
            <a:r>
              <a:rPr lang="en-US" sz="2000" spc="10" dirty="0">
                <a:solidFill>
                  <a:prstClr val="black"/>
                </a:solidFill>
                <a:latin typeface="Arial" panose="020B0604020202020204" pitchFamily="34" charset="0"/>
                <a:cs typeface="Arial" panose="020B0604020202020204" pitchFamily="34" charset="0"/>
              </a:rPr>
              <a:t> </a:t>
            </a:r>
            <a:r>
              <a:rPr lang="en-US" sz="2000" spc="-10" dirty="0">
                <a:solidFill>
                  <a:prstClr val="black"/>
                </a:solidFill>
                <a:latin typeface="Arial" panose="020B0604020202020204" pitchFamily="34" charset="0"/>
                <a:cs typeface="Arial" panose="020B0604020202020204" pitchFamily="34" charset="0"/>
              </a:rPr>
              <a:t>development</a:t>
            </a:r>
            <a:endParaRPr lang="en-US" sz="2000" spc="-10" dirty="0">
              <a:latin typeface="Arial" panose="020B0604020202020204" pitchFamily="34" charset="0"/>
              <a:cs typeface="Arial" panose="020B0604020202020204" pitchFamily="34" charset="0"/>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spcBef>
                <a:spcPts val="105"/>
              </a:spcBef>
            </a:pPr>
            <a:r>
              <a:rPr dirty="0"/>
              <a:t>21</a:t>
            </a:r>
            <a:r>
              <a:rPr baseline="30000" dirty="0"/>
              <a:t>st</a:t>
            </a:r>
            <a:r>
              <a:rPr lang="en-US" dirty="0"/>
              <a:t> </a:t>
            </a:r>
            <a:r>
              <a:rPr dirty="0"/>
              <a:t>CCLC Program Conditions</a:t>
            </a:r>
            <a:r>
              <a:rPr lang="en-US" dirty="0"/>
              <a:t> (1)</a:t>
            </a:r>
            <a:endParaRPr dirty="0"/>
          </a:p>
        </p:txBody>
      </p:sp>
      <p:sp>
        <p:nvSpPr>
          <p:cNvPr id="6" name="Text Placeholder 5">
            <a:extLst>
              <a:ext uri="{FF2B5EF4-FFF2-40B4-BE49-F238E27FC236}">
                <a16:creationId xmlns:a16="http://schemas.microsoft.com/office/drawing/2014/main" id="{82D52250-DFD9-42AF-664B-5D70930FE67E}"/>
              </a:ext>
            </a:extLst>
          </p:cNvPr>
          <p:cNvSpPr>
            <a:spLocks noGrp="1"/>
          </p:cNvSpPr>
          <p:nvPr>
            <p:ph type="body" idx="1"/>
          </p:nvPr>
        </p:nvSpPr>
        <p:spPr>
          <a:xfrm>
            <a:off x="623945" y="1513300"/>
            <a:ext cx="10972800" cy="3801041"/>
          </a:xfrm>
        </p:spPr>
        <p:txBody>
          <a:bodyPr/>
          <a:lstStyle/>
          <a:p>
            <a:pPr marL="31750">
              <a:spcBef>
                <a:spcPts val="100"/>
              </a:spcBef>
            </a:pPr>
            <a:r>
              <a:rPr lang="en-US" sz="2800" b="1" spc="-5" dirty="0">
                <a:solidFill>
                  <a:prstClr val="black"/>
                </a:solidFill>
              </a:rPr>
              <a:t>Evidence-Based</a:t>
            </a:r>
            <a:r>
              <a:rPr lang="en-US" sz="2800" b="1" spc="35" dirty="0">
                <a:solidFill>
                  <a:prstClr val="black"/>
                </a:solidFill>
              </a:rPr>
              <a:t> </a:t>
            </a:r>
            <a:r>
              <a:rPr lang="en-US" sz="2800" b="1" spc="-5" dirty="0">
                <a:solidFill>
                  <a:prstClr val="black"/>
                </a:solidFill>
              </a:rPr>
              <a:t>Programs</a:t>
            </a:r>
          </a:p>
          <a:p>
            <a:pPr marL="12700" marR="5080">
              <a:spcAft>
                <a:spcPts val="600"/>
              </a:spcAft>
              <a:tabLst>
                <a:tab pos="354965" algn="l"/>
                <a:tab pos="355600" algn="l"/>
              </a:tabLst>
            </a:pPr>
            <a:r>
              <a:rPr lang="en-US" dirty="0">
                <a:latin typeface="Arial" panose="020B0604020202020204" pitchFamily="34" charset="0"/>
                <a:cs typeface="Arial" panose="020B0604020202020204" pitchFamily="34" charset="0"/>
              </a:rPr>
              <a:t>Under Elementary and  Secondary Education Act amended by ESSA 2015,  “evidence-based” means an activity, strategy, or intervention and in this case a program that: </a:t>
            </a:r>
          </a:p>
          <a:p>
            <a:pPr marL="12700" marR="5080">
              <a:spcAft>
                <a:spcPts val="600"/>
              </a:spcAft>
              <a:tabLst>
                <a:tab pos="354965" algn="l"/>
                <a:tab pos="355600" algn="l"/>
              </a:tabLst>
            </a:pPr>
            <a:endParaRPr lang="en-US" sz="500" dirty="0">
              <a:latin typeface="Arial" panose="020B0604020202020204" pitchFamily="34" charset="0"/>
              <a:cs typeface="Arial" panose="020B0604020202020204" pitchFamily="34" charset="0"/>
            </a:endParaRPr>
          </a:p>
          <a:p>
            <a:pPr marL="12700" marR="5080">
              <a:spcAft>
                <a:spcPts val="600"/>
              </a:spcAft>
              <a:tabLst>
                <a:tab pos="354965" algn="l"/>
                <a:tab pos="355600" algn="l"/>
              </a:tabLst>
            </a:pPr>
            <a:r>
              <a:rPr lang="en-US" b="1" dirty="0">
                <a:solidFill>
                  <a:prstClr val="black"/>
                </a:solidFill>
                <a:latin typeface="Arial" panose="020B0604020202020204" pitchFamily="34" charset="0"/>
                <a:cs typeface="Arial" panose="020B0604020202020204" pitchFamily="34" charset="0"/>
              </a:rPr>
              <a:t>Demonstrates a statistically significant effect on improving student outcomes or other relevant outcomes based on:</a:t>
            </a:r>
            <a:endParaRPr lang="en-US" dirty="0">
              <a:solidFill>
                <a:prstClr val="black"/>
              </a:solidFill>
              <a:latin typeface="Arial" panose="020B0604020202020204" pitchFamily="34" charset="0"/>
              <a:cs typeface="Arial" panose="020B0604020202020204" pitchFamily="34" charset="0"/>
            </a:endParaRPr>
          </a:p>
          <a:p>
            <a:pPr marL="742950" marR="5080" lvl="3" indent="-285750">
              <a:spcAft>
                <a:spcPts val="600"/>
              </a:spcAft>
              <a:buFont typeface="Arial" panose="020B0604020202020204" pitchFamily="34" charset="0"/>
              <a:buChar char="•"/>
              <a:tabLst>
                <a:tab pos="354965" algn="l"/>
                <a:tab pos="355600" algn="l"/>
              </a:tabLst>
            </a:pPr>
            <a:r>
              <a:rPr lang="en-US" sz="1600" dirty="0">
                <a:latin typeface="Arial" panose="020B0604020202020204" pitchFamily="34" charset="0"/>
                <a:cs typeface="Arial" panose="020B0604020202020204" pitchFamily="34" charset="0"/>
              </a:rPr>
              <a:t>Strong evidence from at least one well-designed and well-implemented experimental study (“tier 1”); </a:t>
            </a:r>
          </a:p>
          <a:p>
            <a:pPr marL="742950" marR="5080" lvl="3" indent="-285750">
              <a:spcAft>
                <a:spcPts val="600"/>
              </a:spcAft>
              <a:buFont typeface="Arial" panose="020B0604020202020204" pitchFamily="34" charset="0"/>
              <a:buChar char="•"/>
              <a:tabLst>
                <a:tab pos="354965" algn="l"/>
                <a:tab pos="355600" algn="l"/>
              </a:tabLst>
            </a:pPr>
            <a:r>
              <a:rPr lang="en-US" sz="1600" dirty="0">
                <a:latin typeface="Arial" panose="020B0604020202020204" pitchFamily="34" charset="0"/>
                <a:cs typeface="Arial" panose="020B0604020202020204" pitchFamily="34" charset="0"/>
              </a:rPr>
              <a:t>Moderate evidence from at least one well-designed and well-implemented quasi-experimental study (“tier 2”); or </a:t>
            </a:r>
          </a:p>
          <a:p>
            <a:pPr marL="742950" marR="5080" lvl="3" indent="-285750">
              <a:spcAft>
                <a:spcPts val="600"/>
              </a:spcAft>
              <a:buFont typeface="Arial" panose="020B0604020202020204" pitchFamily="34" charset="0"/>
              <a:buChar char="•"/>
              <a:tabLst>
                <a:tab pos="354965" algn="l"/>
                <a:tab pos="355600" algn="l"/>
              </a:tabLst>
            </a:pPr>
            <a:r>
              <a:rPr lang="en-US" sz="1600" dirty="0">
                <a:latin typeface="Arial" panose="020B0604020202020204" pitchFamily="34" charset="0"/>
                <a:cs typeface="Arial" panose="020B0604020202020204" pitchFamily="34" charset="0"/>
              </a:rPr>
              <a:t>Promising evidence from at least one well-designed and well-implemented correlational study with statistical controls for selection bias (“tier 3”); or </a:t>
            </a:r>
          </a:p>
          <a:p>
            <a:pPr marL="742950" marR="5080" lvl="3" indent="-285750">
              <a:spcAft>
                <a:spcPts val="600"/>
              </a:spcAft>
              <a:buFont typeface="Arial" panose="020B0604020202020204" pitchFamily="34" charset="0"/>
              <a:buChar char="•"/>
              <a:tabLst>
                <a:tab pos="354965" algn="l"/>
                <a:tab pos="355600" algn="l"/>
              </a:tabLst>
            </a:pPr>
            <a:r>
              <a:rPr lang="en-US" sz="1600" dirty="0">
                <a:latin typeface="Arial" panose="020B0604020202020204" pitchFamily="34" charset="0"/>
                <a:cs typeface="Arial" panose="020B0604020202020204" pitchFamily="34" charset="0"/>
              </a:rPr>
              <a:t>Demonstrates a rationale based on high-quality research findings or positive evaluation that such activity, strategy, or intervention is likely to improve student outcomes or other relevant outcomes and includes ongoing </a:t>
            </a:r>
            <a:r>
              <a:rPr lang="en-US" sz="1600" dirty="0">
                <a:solidFill>
                  <a:prstClr val="black"/>
                </a:solidFill>
                <a:latin typeface="Arial" panose="020B0604020202020204" pitchFamily="34" charset="0"/>
                <a:cs typeface="Arial" panose="020B0604020202020204" pitchFamily="34" charset="0"/>
              </a:rPr>
              <a:t>efforts to examine the effects of such activity, strategy, or intervention (“tier 4”).</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pPr marL="25400">
                <a:lnSpc>
                  <a:spcPts val="1240"/>
                </a:lnSpc>
              </a:pPr>
              <a:t>9</a:t>
            </a:fld>
            <a:endParaRPr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38AA19-8BE3-4CF5-8B08-A5712AD3DA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9A2F733-9524-4B80-8492-ADE45F8015A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0753511-AE10-4773-B58D-3ECA312723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2840</TotalTime>
  <Words>7686</Words>
  <Application>Microsoft Office PowerPoint</Application>
  <PresentationFormat>Widescreen</PresentationFormat>
  <Paragraphs>741</Paragraphs>
  <Slides>55</Slides>
  <Notes>55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55</vt:i4>
      </vt:variant>
    </vt:vector>
  </HeadingPairs>
  <TitlesOfParts>
    <vt:vector size="63" baseType="lpstr">
      <vt:lpstr>Arial</vt:lpstr>
      <vt:lpstr>Calibri</vt:lpstr>
      <vt:lpstr>Courier New</vt:lpstr>
      <vt:lpstr>Symbol</vt:lpstr>
      <vt:lpstr>Times New Roman</vt:lpstr>
      <vt:lpstr>Wingdings</vt:lpstr>
      <vt:lpstr>1_Office Theme</vt:lpstr>
      <vt:lpstr>2_Office Theme</vt:lpstr>
      <vt:lpstr>Nita M. Lowey 21st Century Learning Centers  Grant Writing Workshop</vt:lpstr>
      <vt:lpstr>Disclaimer</vt:lpstr>
      <vt:lpstr>Table of Contents</vt:lpstr>
      <vt:lpstr>Timeline of Grant Process</vt:lpstr>
      <vt:lpstr>21st CCLC Program Overview (1)</vt:lpstr>
      <vt:lpstr>21st CCLC Program Overview (2)</vt:lpstr>
      <vt:lpstr>21st CCLC Program Overview (3)</vt:lpstr>
      <vt:lpstr>21st CCLC Program Overview (4)</vt:lpstr>
      <vt:lpstr>21st CCLC Program Conditions (1)</vt:lpstr>
      <vt:lpstr>21st CCLC Program Conditions (2)</vt:lpstr>
      <vt:lpstr>21st CCLC Program Conditions (3)</vt:lpstr>
      <vt:lpstr>21st CCLC Program Conditions (4)</vt:lpstr>
      <vt:lpstr>Completing e-Grants Application (1)</vt:lpstr>
      <vt:lpstr>Completing e-Grants Application (2)</vt:lpstr>
      <vt:lpstr>Completing e-Grants Application (3)</vt:lpstr>
      <vt:lpstr>Completing e-Grants Application (4)</vt:lpstr>
      <vt:lpstr>Completing e-Grants Application (5)</vt:lpstr>
      <vt:lpstr>Completing e-Grants Application (6)</vt:lpstr>
      <vt:lpstr>Completing e-Grants Application (7)</vt:lpstr>
      <vt:lpstr>Completing e-Grants Application (8)</vt:lpstr>
      <vt:lpstr>Completing e-Grants Application (9)</vt:lpstr>
      <vt:lpstr>Completing e-Grants Application (10)</vt:lpstr>
      <vt:lpstr>Completing e-Grants Application (11)</vt:lpstr>
      <vt:lpstr>Completing e-Grants Application (12)</vt:lpstr>
      <vt:lpstr>Completing e-Grants Application (13)</vt:lpstr>
      <vt:lpstr>Completing e-Grants Application (14)</vt:lpstr>
      <vt:lpstr>Completing e-Grants Application (15)</vt:lpstr>
      <vt:lpstr>Completing e-Grants Application (16)</vt:lpstr>
      <vt:lpstr>Completing e-Grants Application (17)</vt:lpstr>
      <vt:lpstr>Completing e-Grants Application (18)</vt:lpstr>
      <vt:lpstr>Completing e-Grants Application (19)</vt:lpstr>
      <vt:lpstr>Completing e-Grants Application (20)</vt:lpstr>
      <vt:lpstr>Completing e-Grants Application (21)</vt:lpstr>
      <vt:lpstr>Completing e-Grants Application (22)</vt:lpstr>
      <vt:lpstr>Completing e-Grants Application (23)</vt:lpstr>
      <vt:lpstr>Completing e-Grants Application (24)</vt:lpstr>
      <vt:lpstr>Completing e-Grants Application (25)</vt:lpstr>
      <vt:lpstr>Completing e-Grants Application (26)</vt:lpstr>
      <vt:lpstr>Completing e-Grants Application (27)</vt:lpstr>
      <vt:lpstr>Completing e-Grants Application (28)</vt:lpstr>
      <vt:lpstr>Completing e-Grants Application (29)</vt:lpstr>
      <vt:lpstr>Completing e-Grants Application (30)</vt:lpstr>
      <vt:lpstr>Completing e-Grants Application (31)</vt:lpstr>
      <vt:lpstr>Program Information (1)</vt:lpstr>
      <vt:lpstr>Program Information (2)</vt:lpstr>
      <vt:lpstr>Cohort 12 Application Process (1)</vt:lpstr>
      <vt:lpstr>Cohort 12 Application Process (2)</vt:lpstr>
      <vt:lpstr>Grant Reporting Requirements</vt:lpstr>
      <vt:lpstr>Cohort 12 Funds Management</vt:lpstr>
      <vt:lpstr>Supplement not Supplant</vt:lpstr>
      <vt:lpstr>Grant Compliance</vt:lpstr>
      <vt:lpstr>Cohort 12 Funding</vt:lpstr>
      <vt:lpstr>Cohort 12 Funds Management (1)</vt:lpstr>
      <vt:lpstr>Cohort 12 Funds Management (2)</vt:lpstr>
      <vt:lpstr>Contacts and PDE 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Nita M. Lowey 21st Century Learning Centers Grant Writing Workshop</dc:title>
  <dc:creator>Ney, WaTanya</dc:creator>
  <cp:lastModifiedBy>Scott, Norman (Craig)</cp:lastModifiedBy>
  <cp:revision>20</cp:revision>
  <dcterms:created xsi:type="dcterms:W3CDTF">2022-01-19T16:21:55Z</dcterms:created>
  <dcterms:modified xsi:type="dcterms:W3CDTF">2023-10-25T14:29:07Z</dcterms:modified>
</cp:coreProperties>
</file>